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1" r:id="rId5"/>
    <p:sldId id="275" r:id="rId6"/>
    <p:sldId id="272" r:id="rId7"/>
    <p:sldId id="273" r:id="rId8"/>
    <p:sldId id="274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4" r:id="rId20"/>
    <p:sldId id="287" r:id="rId21"/>
    <p:sldId id="288" r:id="rId22"/>
    <p:sldId id="289" r:id="rId23"/>
    <p:sldId id="291" r:id="rId24"/>
    <p:sldId id="292" r:id="rId25"/>
    <p:sldId id="293" r:id="rId26"/>
    <p:sldId id="294" r:id="rId27"/>
    <p:sldId id="290" r:id="rId28"/>
    <p:sldId id="295" r:id="rId29"/>
    <p:sldId id="296" r:id="rId30"/>
    <p:sldId id="27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7/7b/St_peters_vat_distance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d/dc/RotundaRip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0/07/Mikula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7/74/Guggenheim_museum_exterior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b/Case_danzanti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0/09/Pyramid_of_Djoser_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s.wikipedia.org/wiki/Soubor:2006_01_21_Ath%C3%A8nes_Parth%C3%A9non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d/d2/Partheno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d/d1/Roma06(js)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f/f4/Kolosseumbannen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00028" y="3559734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Bazilika sv. Petra</a:t>
            </a:r>
            <a:r>
              <a:rPr lang="cs-CZ" sz="2000" dirty="0" smtClean="0"/>
              <a:t> ve Vatikánu (San </a:t>
            </a:r>
            <a:r>
              <a:rPr lang="cs-CZ" sz="2000" dirty="0" err="1" smtClean="0"/>
              <a:t>Pietro</a:t>
            </a:r>
            <a:r>
              <a:rPr lang="cs-CZ" sz="2000" dirty="0" smtClean="0"/>
              <a:t> in </a:t>
            </a:r>
            <a:r>
              <a:rPr lang="cs-CZ" sz="2000" dirty="0" err="1" smtClean="0"/>
              <a:t>Vaticano</a:t>
            </a:r>
            <a:r>
              <a:rPr lang="cs-CZ" sz="2000" dirty="0" smtClean="0"/>
              <a:t>, nazývaná někdy též </a:t>
            </a:r>
            <a:r>
              <a:rPr lang="cs-CZ" sz="2000" b="1" dirty="0" smtClean="0"/>
              <a:t>Vatikánská bazilika</a:t>
            </a:r>
            <a:r>
              <a:rPr lang="cs-CZ" sz="2000" dirty="0" smtClean="0"/>
              <a:t>) je jednou ze čtyř římských papežských či velkých bazilik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4578" name="Picture 2" descr="Soubor:St peters vat dist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22"/>
            <a:ext cx="5643601" cy="423063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71472" y="600076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Tady již můžeme sledovat vývoj architektury na české půdě: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bor:RotundaRi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3714747" cy="51152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929190" y="621508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Rotunda sv. Jiří na Řípu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Románský sloh – </a:t>
            </a:r>
            <a:br>
              <a:rPr lang="cs-CZ" b="1" dirty="0" smtClean="0"/>
            </a:br>
            <a:r>
              <a:rPr lang="cs-CZ" b="1" dirty="0" smtClean="0"/>
              <a:t>9. – 12.stol.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Gotická architektura</a:t>
            </a:r>
            <a:br>
              <a:rPr lang="cs-CZ" b="1" dirty="0" smtClean="0"/>
            </a:br>
            <a:r>
              <a:rPr lang="cs-CZ" b="1" dirty="0" smtClean="0"/>
              <a:t>12. – 15.stol.</a:t>
            </a:r>
            <a:endParaRPr lang="cs-CZ" dirty="0"/>
          </a:p>
        </p:txBody>
      </p:sp>
      <p:pic>
        <p:nvPicPr>
          <p:cNvPr id="3" name="Zástupný symbol pro obsah 6" descr="Katedrala_svateho_V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760097" cy="395128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500166" y="5929330"/>
            <a:ext cx="23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Chrám sv. Víta v Praze </a:t>
            </a:r>
            <a:endParaRPr lang="cs-CZ" b="1" dirty="0"/>
          </a:p>
        </p:txBody>
      </p:sp>
      <p:pic>
        <p:nvPicPr>
          <p:cNvPr id="19458" name="Picture 2" descr="http://www.fotograftoth.cz/Galerie_Architektura/image/28_HRAD_svV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71612"/>
            <a:ext cx="4667250" cy="39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Renesanční architektura</a:t>
            </a:r>
            <a:br>
              <a:rPr lang="cs-CZ" b="1" dirty="0" smtClean="0"/>
            </a:br>
            <a:r>
              <a:rPr lang="cs-CZ" b="1" dirty="0" smtClean="0"/>
              <a:t>15.- 16.stol.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28596" y="5500702"/>
            <a:ext cx="3875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Letohrádek královny Anny </a:t>
            </a:r>
          </a:p>
          <a:p>
            <a:r>
              <a:rPr lang="cs-CZ" dirty="0" smtClean="0"/>
              <a:t>v královské zahradě na Pražském  hradě</a:t>
            </a:r>
            <a:endParaRPr lang="cs-CZ" dirty="0"/>
          </a:p>
        </p:txBody>
      </p:sp>
      <p:pic>
        <p:nvPicPr>
          <p:cNvPr id="5" name="Obrázek 4" descr="velke_losiny_nadvo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857364"/>
            <a:ext cx="3596879" cy="342902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000628" y="5572140"/>
            <a:ext cx="309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Renesanční zámek Velké Losiny</a:t>
            </a:r>
            <a:endParaRPr lang="cs-CZ" dirty="0"/>
          </a:p>
        </p:txBody>
      </p:sp>
      <p:pic>
        <p:nvPicPr>
          <p:cNvPr id="18434" name="Picture 2" descr="http://im.foto.mapy.cz/big/4a12f129e79318e865b90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7" y="1857364"/>
            <a:ext cx="4548187" cy="3411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Barokní architektura</a:t>
            </a:r>
            <a:br>
              <a:rPr lang="cs-CZ" b="1" dirty="0" smtClean="0"/>
            </a:br>
            <a:r>
              <a:rPr lang="cs-CZ" b="1" dirty="0" smtClean="0"/>
              <a:t>17. – 18.stol.</a:t>
            </a:r>
            <a:endParaRPr lang="cs-CZ" dirty="0"/>
          </a:p>
        </p:txBody>
      </p:sp>
      <p:pic>
        <p:nvPicPr>
          <p:cNvPr id="3" name="Picture 4" descr="Soubor:Mikul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3286118" cy="410765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28596" y="5715016"/>
            <a:ext cx="247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Chrám svatého Mikuláše</a:t>
            </a:r>
            <a:endParaRPr lang="cs-CZ" dirty="0"/>
          </a:p>
        </p:txBody>
      </p:sp>
      <p:pic>
        <p:nvPicPr>
          <p:cNvPr id="5" name="Picture 3" descr="C:\Users\cernad\Pictures\vbuchlov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85926"/>
            <a:ext cx="4949940" cy="371477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929058" y="5715016"/>
            <a:ext cx="2615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Barokní zámek Buchlovice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Architektura v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 19.stol. skončila slohová jednota nějakého období, protože se prosadilo několik uměleckých a zároveň i architektonických stylů hovoříme o tzv. </a:t>
            </a:r>
            <a:r>
              <a:rPr lang="cs-CZ" dirty="0" smtClean="0">
                <a:solidFill>
                  <a:srgbClr val="C00000"/>
                </a:solidFill>
              </a:rPr>
              <a:t>klasicismu</a:t>
            </a:r>
          </a:p>
          <a:p>
            <a:r>
              <a:rPr lang="cs-CZ" dirty="0" smtClean="0"/>
              <a:t>V tomto období ustupuje církev a s ní i náboženská architektura do pozadí a výrazně dominantní jsou soukromé stavby..</a:t>
            </a:r>
          </a:p>
          <a:p>
            <a:r>
              <a:rPr lang="cs-CZ" dirty="0" smtClean="0"/>
              <a:t>V tomto období se postupně stále více prosazují nové </a:t>
            </a:r>
            <a:r>
              <a:rPr lang="cs-CZ" dirty="0" smtClean="0">
                <a:solidFill>
                  <a:srgbClr val="C00000"/>
                </a:solidFill>
              </a:rPr>
              <a:t>materiály a</a:t>
            </a:r>
            <a:r>
              <a:rPr lang="cs-CZ" u="sng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technologie</a:t>
            </a:r>
            <a:r>
              <a:rPr lang="cs-CZ" dirty="0" smtClean="0"/>
              <a:t>, které umožnily nové způsoby řešení některých problémů, to vedlo k rozvoji průmyslu a tím se i objevil nový požadavek na architekturu stavět funkčně a levně. 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historismus</a:t>
            </a:r>
            <a:r>
              <a:rPr lang="cs-CZ" dirty="0" smtClean="0"/>
              <a:t> označuje specifikum slohu, jenž se vyznačuje návratem k minulým – historickým stylům: např. novorenesanční či novogotický sloh</a:t>
            </a:r>
          </a:p>
          <a:p>
            <a:r>
              <a:rPr lang="cs-CZ" dirty="0" smtClean="0"/>
              <a:t>Znáš příklady?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agap.com/fotografie/narodni_divadlo_praha_bud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5562600" cy="3524251"/>
          </a:xfrm>
          <a:prstGeom prst="flowChartAlternateProcess">
            <a:avLst/>
          </a:prstGeom>
          <a:noFill/>
        </p:spPr>
      </p:pic>
      <p:pic>
        <p:nvPicPr>
          <p:cNvPr id="5" name="Picture 2" descr="http://leccos.com/pics/pic/hluboka_nad_vltav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191765"/>
            <a:ext cx="5199387" cy="366623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Architektura v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Architektura 20.stol. nemá jednotný styl jednotlivé slohy a styly na sebe často nereagují a jsou natolik odlišné, že mezi jednotlivými architektonickými proudy neexistují styčné body. Pro celé 20. století je typická práce s novými materiály (</a:t>
            </a:r>
            <a:r>
              <a:rPr lang="cs-CZ" dirty="0" smtClean="0">
                <a:solidFill>
                  <a:srgbClr val="C00000"/>
                </a:solidFill>
              </a:rPr>
              <a:t>ocel, sklo</a:t>
            </a:r>
            <a:r>
              <a:rPr lang="cs-CZ" dirty="0" smtClean="0"/>
              <a:t>), které díky svým vlastnostem umožňují hledat nová řešení.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7/7f/OperaHouse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53387" cy="608016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28596" y="6286520"/>
            <a:ext cx="8816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Opera v Sydney -stavba navržená v roce 1956 dánským architektem ,dokončena v roce 1973.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3/32/Praha_Narodni_Divadlo_Nova_Sc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645"/>
            <a:ext cx="7819232" cy="58644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71472" y="650083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Nová scéna Národního divadla v Praze - 1983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Vv</a:t>
            </a:r>
            <a:r>
              <a:rPr lang="cs-CZ" dirty="0" smtClean="0"/>
              <a:t>, 8.ročník</a:t>
            </a:r>
          </a:p>
          <a:p>
            <a:r>
              <a:rPr lang="cs-CZ" dirty="0" smtClean="0"/>
              <a:t>Mgr. Zdenka </a:t>
            </a:r>
            <a:r>
              <a:rPr lang="cs-CZ" dirty="0" err="1" smtClean="0"/>
              <a:t>Meškánová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oubor:Guggenheim museum exterio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7620000" cy="570547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00034" y="6215082"/>
            <a:ext cx="6271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Guggenheimovo</a:t>
            </a:r>
            <a:r>
              <a:rPr lang="cs-CZ" dirty="0" smtClean="0"/>
              <a:t> museum z Páté avenue v New Yorku 1956-1959.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4/43/Prague_-_Dancing_Hous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86225" cy="61341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357686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 smtClean="0"/>
              <a:t>Tančící dům</a:t>
            </a:r>
            <a:r>
              <a:rPr lang="cs-CZ" dirty="0" smtClean="0"/>
              <a:t> na </a:t>
            </a:r>
            <a:r>
              <a:rPr lang="cs-CZ" dirty="0" err="1" smtClean="0"/>
              <a:t>Rašínově</a:t>
            </a:r>
            <a:r>
              <a:rPr lang="cs-CZ" dirty="0" smtClean="0"/>
              <a:t> nábřeží  v Praze dokončen1996</a:t>
            </a:r>
            <a:endParaRPr lang="cs-CZ" dirty="0"/>
          </a:p>
        </p:txBody>
      </p:sp>
      <p:pic>
        <p:nvPicPr>
          <p:cNvPr id="34820" name="Picture 4" descr="Soubor:Case danzanti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38004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right-house.com/frank-lloyd-wright/fallingwater-pictures/large-fallingwater-photos/high-resolution/falling-water-fall-hous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6572296" cy="51444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71538" y="557214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Dům nad vodopádem, </a:t>
            </a:r>
            <a:r>
              <a:rPr lang="cs-CZ" dirty="0" err="1" smtClean="0"/>
              <a:t>Kaufmanova</a:t>
            </a:r>
            <a:r>
              <a:rPr lang="cs-CZ" dirty="0" smtClean="0"/>
              <a:t> vila v Pensylvánii , 1936, </a:t>
            </a:r>
          </a:p>
          <a:p>
            <a:r>
              <a:rPr lang="cs-CZ" dirty="0" smtClean="0"/>
              <a:t>stavba téměř vyrůstá z krajiny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entertainmentdesigner.com/wp-content/uploads/2010/11/pompido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428604"/>
            <a:ext cx="4476163" cy="3362327"/>
          </a:xfrm>
          <a:prstGeom prst="rect">
            <a:avLst/>
          </a:prstGeom>
          <a:noFill/>
        </p:spPr>
      </p:pic>
      <p:pic>
        <p:nvPicPr>
          <p:cNvPr id="37892" name="Picture 4" descr="http://t1.gstatic.com/images?q=tbn:ANd9GcTuQFdu7BxhXPbxCRxktMYBTxsJjF8CCpfoBq3AmastXGHEzWm8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071834" cy="2044167"/>
          </a:xfrm>
          <a:prstGeom prst="rect">
            <a:avLst/>
          </a:prstGeom>
          <a:noFill/>
        </p:spPr>
      </p:pic>
      <p:pic>
        <p:nvPicPr>
          <p:cNvPr id="37894" name="Picture 6" descr="http://www.infoglobe.cz/res/data/103/011794_56_241625.jpg?seek=12826976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714620"/>
            <a:ext cx="2857500" cy="3810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28596" y="4286256"/>
            <a:ext cx="39744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Center de </a:t>
            </a:r>
            <a:r>
              <a:rPr lang="cs-CZ" dirty="0" err="1" smtClean="0"/>
              <a:t>Pompidou</a:t>
            </a:r>
            <a:r>
              <a:rPr lang="cs-CZ" dirty="0" smtClean="0"/>
              <a:t> v Paříži ,1977 Výběrové řízení vyhrála britsko-italská dvojice architektů </a:t>
            </a:r>
            <a:r>
              <a:rPr lang="cs-CZ" dirty="0" err="1" smtClean="0"/>
              <a:t>Renzo</a:t>
            </a:r>
            <a:r>
              <a:rPr lang="cs-CZ" dirty="0" smtClean="0"/>
              <a:t> Piano a Richard </a:t>
            </a:r>
            <a:r>
              <a:rPr lang="cs-CZ" dirty="0" err="1" smtClean="0"/>
              <a:t>Rogers</a:t>
            </a:r>
            <a:r>
              <a:rPr lang="cs-CZ" dirty="0" smtClean="0"/>
              <a:t>. Na projektu se podílel též architekt Jan </a:t>
            </a:r>
            <a:r>
              <a:rPr lang="cs-CZ" dirty="0" err="1" smtClean="0"/>
              <a:t>Kaplický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cestopisy.net/images/francie/paris/Paris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3143250" cy="2362200"/>
          </a:xfrm>
          <a:prstGeom prst="rect">
            <a:avLst/>
          </a:prstGeom>
          <a:noFill/>
        </p:spPr>
      </p:pic>
      <p:pic>
        <p:nvPicPr>
          <p:cNvPr id="38916" name="Picture 4" descr="http://www.cities.nu/images/europe/france/paris/paris-la-defense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85292"/>
            <a:ext cx="3762368" cy="3167915"/>
          </a:xfrm>
          <a:prstGeom prst="rect">
            <a:avLst/>
          </a:prstGeom>
          <a:noFill/>
        </p:spPr>
      </p:pic>
      <p:pic>
        <p:nvPicPr>
          <p:cNvPr id="38918" name="Picture 6" descr="http://lh5.ggpht.com/__M-MHk5FySI/Sj82E9fe2uI/AAAAAAAAFEY/O49-ZbRsxX4/240+-La+D%C3%A9fen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6429420" cy="3470523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715140" y="428604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La Defense v Paříži</a:t>
            </a:r>
            <a:r>
              <a:rPr lang="cs-CZ" dirty="0" smtClean="0"/>
              <a:t>- </a:t>
            </a:r>
          </a:p>
          <a:p>
            <a:r>
              <a:rPr lang="cs-CZ" dirty="0" smtClean="0"/>
              <a:t>je název obchodní čtvrtě, </a:t>
            </a:r>
          </a:p>
          <a:p>
            <a:r>
              <a:rPr lang="cs-CZ" dirty="0" smtClean="0"/>
              <a:t>která je charakteristická </a:t>
            </a:r>
          </a:p>
          <a:p>
            <a:r>
              <a:rPr lang="cs-CZ" dirty="0" smtClean="0"/>
              <a:t>supermoderními </a:t>
            </a:r>
          </a:p>
          <a:p>
            <a:r>
              <a:rPr lang="cs-CZ" dirty="0" smtClean="0"/>
              <a:t>stavbami </a:t>
            </a:r>
          </a:p>
          <a:p>
            <a:r>
              <a:rPr lang="cs-CZ" dirty="0" smtClean="0"/>
              <a:t>a mrakodrapy.</a:t>
            </a:r>
          </a:p>
          <a:p>
            <a:r>
              <a:rPr lang="cs-CZ" dirty="0" smtClean="0"/>
              <a:t>( od zhruba 1958 </a:t>
            </a:r>
          </a:p>
          <a:p>
            <a:r>
              <a:rPr lang="cs-CZ" dirty="0" smtClean="0"/>
              <a:t>Doposud se stále rozvíjí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newyorkpass.com/images/sections/attractionCategories/PlacesofInterest/EmpireStateBuildingObservationDeck/EmpireStateBuildingObservationDeck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214710" cy="4846794"/>
          </a:xfrm>
          <a:prstGeom prst="rect">
            <a:avLst/>
          </a:prstGeom>
          <a:noFill/>
        </p:spPr>
      </p:pic>
      <p:pic>
        <p:nvPicPr>
          <p:cNvPr id="39942" name="Picture 6" descr="http://www.new-york-city.cz/wp-content/uploads/2009/03/2005-02-empire-state-buil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3790950" cy="57150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42910" y="214290"/>
            <a:ext cx="8215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Empire State Building</a:t>
            </a:r>
            <a:r>
              <a:rPr lang="en-US" dirty="0" smtClean="0"/>
              <a:t> from 43rd Street</a:t>
            </a:r>
            <a:r>
              <a:rPr lang="cs-CZ" dirty="0" smtClean="0"/>
              <a:t> New York Po jejím dokončení v roce 1931 se stala na více než 40 let nejvyšší budovou světa, v roce 1972 ji překonala severní věž světového obchodního centra. Po zřícení budov při teroristických útocích ze dne 11. 9. 2001 se Empire </a:t>
            </a:r>
            <a:r>
              <a:rPr lang="cs-CZ" dirty="0" err="1" smtClean="0"/>
              <a:t>State</a:t>
            </a:r>
            <a:r>
              <a:rPr lang="cs-CZ" dirty="0" smtClean="0"/>
              <a:t> Building stala nejvyšší budovou New Yorku a třetí nejvyšší v USA (hned po </a:t>
            </a:r>
            <a:r>
              <a:rPr lang="cs-CZ" dirty="0" err="1" smtClean="0"/>
              <a:t>Willis</a:t>
            </a:r>
            <a:r>
              <a:rPr lang="cs-CZ" dirty="0" smtClean="0"/>
              <a:t> Tower a </a:t>
            </a:r>
            <a:r>
              <a:rPr lang="cs-CZ" dirty="0" err="1" smtClean="0"/>
              <a:t>Trump</a:t>
            </a:r>
            <a:r>
              <a:rPr lang="cs-CZ" dirty="0" smtClean="0"/>
              <a:t> International Hotel and Tower).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jtripnewton.com/images/chicago-sears-t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4257675" cy="576262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000760" y="5643578"/>
            <a:ext cx="207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Sears</a:t>
            </a:r>
            <a:r>
              <a:rPr lang="cs-CZ" dirty="0" smtClean="0"/>
              <a:t> </a:t>
            </a:r>
            <a:r>
              <a:rPr lang="cs-CZ" dirty="0" err="1" smtClean="0"/>
              <a:t>tower</a:t>
            </a:r>
            <a:r>
              <a:rPr lang="cs-CZ" dirty="0" smtClean="0"/>
              <a:t> Chicago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21.stol. ????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Sledujte sami…….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Která je nyní nejvyšší budova světa?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2885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Burdž</a:t>
            </a:r>
            <a:r>
              <a:rPr lang="cs-CZ" sz="2000" dirty="0" smtClean="0">
                <a:solidFill>
                  <a:srgbClr val="C00000"/>
                </a:solidFill>
              </a:rPr>
              <a:t> Chalífa Dubaj</a:t>
            </a:r>
            <a:r>
              <a:rPr lang="cs-CZ" sz="2000" dirty="0" smtClean="0"/>
              <a:t>, Spojené arabské emiráty Konečná výška dosáhla 828 metrů o 162 patrech. Celková podlahová plocha má rozlohu 334 tisíc metrů čtverečních. V celém mrakodrapu se nachází 57 výtahů a 8 </a:t>
            </a:r>
            <a:r>
              <a:rPr lang="cs-CZ" sz="1800" dirty="0" smtClean="0"/>
              <a:t>eskalátorů.</a:t>
            </a:r>
          </a:p>
        </p:txBody>
      </p:sp>
      <p:pic>
        <p:nvPicPr>
          <p:cNvPr id="41986" name="Picture 2" descr="http://4.bp.blogspot.com/_mH5nUcVGDOw/S0cehuB43eI/AAAAAAAAETw/mLnjoQM0Ra8/s400/...burd%C5%BE-dubaj..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76493"/>
            <a:ext cx="2928938" cy="3905251"/>
          </a:xfrm>
          <a:prstGeom prst="rect">
            <a:avLst/>
          </a:prstGeom>
          <a:noFill/>
        </p:spPr>
      </p:pic>
      <p:pic>
        <p:nvPicPr>
          <p:cNvPr id="41988" name="Picture 4" descr="http://www.visit-dubai-city.com/image-files/dubai-seven-star-hotel-imag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5" y="2714620"/>
            <a:ext cx="441031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tavbaweb.cz/admin/files/20011_01/BurjDubaiHe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0102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28596" y="785794"/>
            <a:ext cx="8286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dirty="0" smtClean="0"/>
              <a:t>Téma</a:t>
            </a:r>
            <a:r>
              <a:rPr lang="cs-CZ" sz="4000" dirty="0" smtClean="0"/>
              <a:t>:  Bydlím, bydlíš, bydlíme…..</a:t>
            </a:r>
            <a:br>
              <a:rPr lang="cs-CZ" sz="4000" dirty="0" smtClean="0"/>
            </a:br>
            <a:r>
              <a:rPr lang="cs-CZ" sz="4000" u="sng" dirty="0" smtClean="0"/>
              <a:t>Námět</a:t>
            </a:r>
            <a:r>
              <a:rPr lang="cs-CZ" sz="4000" dirty="0" smtClean="0"/>
              <a:t>: Druhy a vývoj architektury</a:t>
            </a:r>
            <a:br>
              <a:rPr lang="cs-CZ" sz="4000" dirty="0" smtClean="0"/>
            </a:br>
            <a:r>
              <a:rPr lang="cs-CZ" sz="4000" u="sng" dirty="0" smtClean="0"/>
              <a:t>Úko</a:t>
            </a:r>
            <a:r>
              <a:rPr lang="cs-CZ" sz="4000" dirty="0" smtClean="0"/>
              <a:t>l: Poznávat a chápat charakter a funkci arch. díla ve vztahu k životnímu prostředí</a:t>
            </a:r>
          </a:p>
          <a:p>
            <a:r>
              <a:rPr lang="cs-CZ" sz="4000" u="sng" dirty="0" smtClean="0"/>
              <a:t>Technika</a:t>
            </a:r>
            <a:r>
              <a:rPr lang="cs-CZ" sz="4000" dirty="0" smtClean="0"/>
              <a:t>: Beseda s ukázkami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Wikipedia</a:t>
            </a:r>
            <a:endParaRPr lang="cs-CZ" dirty="0" smtClean="0"/>
          </a:p>
          <a:p>
            <a:r>
              <a:rPr lang="cs-CZ" dirty="0" err="1" smtClean="0"/>
              <a:t>Google.cz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Architektura</a:t>
            </a:r>
            <a:r>
              <a:rPr lang="cs-CZ" dirty="0" smtClean="0"/>
              <a:t> = stavitelství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Stavitelství usilující především o tvarovou dokonalost a krásu staveb</a:t>
            </a:r>
          </a:p>
          <a:p>
            <a:r>
              <a:rPr lang="cs-CZ" i="1" u="sng" dirty="0" smtClean="0"/>
              <a:t>Definice podle http://cs.wikipedia.org/wiki/Architektura: </a:t>
            </a:r>
          </a:p>
          <a:p>
            <a:pPr>
              <a:buNone/>
            </a:pPr>
            <a:r>
              <a:rPr lang="cs-CZ" b="1" dirty="0" smtClean="0"/>
              <a:t>      </a:t>
            </a:r>
            <a:r>
              <a:rPr lang="cs-CZ" b="1" dirty="0" smtClean="0">
                <a:solidFill>
                  <a:srgbClr val="FF0000"/>
                </a:solidFill>
              </a:rPr>
              <a:t>Architektura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je v nejobecnějším pojetí synonymem pro stavitelství a zabývá se tak jak globálním pohledem na </a:t>
            </a:r>
            <a:r>
              <a:rPr lang="cs-CZ" dirty="0" smtClean="0">
                <a:solidFill>
                  <a:srgbClr val="C00000"/>
                </a:solidFill>
              </a:rPr>
              <a:t>urbanismus</a:t>
            </a:r>
            <a:r>
              <a:rPr lang="cs-CZ" dirty="0" smtClean="0"/>
              <a:t> (architektonická disciplína, jejímž cílem není navrhovat jednotlivé domy), ale projektovat sídelní útvary např. města, vesnice) či krajinu přes klasické stavitelství budov až po design jednotlivých detailů jako je </a:t>
            </a:r>
            <a:r>
              <a:rPr lang="cs-CZ" dirty="0" smtClean="0">
                <a:solidFill>
                  <a:srgbClr val="C00000"/>
                </a:solidFill>
              </a:rPr>
              <a:t>zahradní či bytová architektura. </a:t>
            </a:r>
            <a:r>
              <a:rPr lang="cs-CZ" dirty="0" smtClean="0"/>
              <a:t>V užším významu slova pak označuje stavbu, která je nositelem nějakého </a:t>
            </a:r>
            <a:r>
              <a:rPr lang="cs-CZ" dirty="0" smtClean="0">
                <a:solidFill>
                  <a:srgbClr val="C00000"/>
                </a:solidFill>
              </a:rPr>
              <a:t>uměleckého</a:t>
            </a:r>
            <a:r>
              <a:rPr lang="cs-CZ" dirty="0" smtClean="0"/>
              <a:t> pojetí či názoru. Tím vyjadřuje umělecké ztvárnění staveb, jejich styl a způsob, jakým byly postaveny. </a:t>
            </a:r>
            <a:r>
              <a:rPr lang="cs-CZ" dirty="0" smtClean="0">
                <a:solidFill>
                  <a:srgbClr val="C00000"/>
                </a:solidFill>
              </a:rPr>
              <a:t>Architektura je tak chápána jako umělecké dílo, které je zároveň kulturním a politickým symbolem doby.</a:t>
            </a:r>
          </a:p>
          <a:p>
            <a:pPr>
              <a:buNone/>
            </a:pPr>
            <a:r>
              <a:rPr lang="cs-CZ" dirty="0" smtClean="0"/>
              <a:t>      Architektura tak spojuje estetické a stavební znalosti, proto lze říci, že se v architektuře výrazně projevují změny společnosti. Díky dlouhému vývoji se ustálila jistá pravidla vyjadřování, která obecně vypovídají o tom, jaké tvary a materiály či jejich kombinace jsou vhodné pro jaký účel.</a:t>
            </a:r>
          </a:p>
          <a:p>
            <a:r>
              <a:rPr lang="cs-CZ" dirty="0" smtClean="0"/>
              <a:t>Na významná veřejná architektonická díla jsou vypisovány </a:t>
            </a:r>
            <a:r>
              <a:rPr lang="cs-CZ" dirty="0" smtClean="0">
                <a:solidFill>
                  <a:srgbClr val="C00000"/>
                </a:solidFill>
              </a:rPr>
              <a:t>architektonické soutěže, </a:t>
            </a:r>
            <a:r>
              <a:rPr lang="cs-CZ" dirty="0" smtClean="0"/>
              <a:t>jež se profilovaly jako osvědčený nástroj v průběhu historie.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Každý sloh má svou typickou architekturu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Uvádějte příklady, které znáte</a:t>
            </a:r>
          </a:p>
          <a:p>
            <a:r>
              <a:rPr lang="cs-CZ" dirty="0" smtClean="0"/>
              <a:t>Typická stavba pro: románský sloh</a:t>
            </a:r>
          </a:p>
          <a:p>
            <a:pPr>
              <a:buNone/>
            </a:pPr>
            <a:r>
              <a:rPr lang="cs-CZ" dirty="0" smtClean="0"/>
              <a:t>                                       gotický sloh</a:t>
            </a:r>
          </a:p>
          <a:p>
            <a:pPr>
              <a:buNone/>
            </a:pPr>
            <a:r>
              <a:rPr lang="cs-CZ" dirty="0" smtClean="0"/>
              <a:t>                                        renesanci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architektury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Ačkoli architektura začíná v okamžiku, kdy lidé začali budovat první stavby, tak architektura v užším smyslu se začala projevovat až v období  starověkých říší, jako byl </a:t>
            </a:r>
            <a:r>
              <a:rPr lang="cs-CZ" sz="2400" dirty="0" smtClean="0">
                <a:solidFill>
                  <a:srgbClr val="C00000"/>
                </a:solidFill>
              </a:rPr>
              <a:t>Sumer</a:t>
            </a:r>
            <a:r>
              <a:rPr lang="cs-CZ" sz="2400" dirty="0" smtClean="0"/>
              <a:t> a </a:t>
            </a:r>
            <a:r>
              <a:rPr lang="cs-CZ" sz="2400" dirty="0" smtClean="0">
                <a:solidFill>
                  <a:srgbClr val="C00000"/>
                </a:solidFill>
              </a:rPr>
              <a:t>Egypt</a:t>
            </a:r>
            <a:r>
              <a:rPr lang="cs-CZ" sz="2400" dirty="0" smtClean="0"/>
              <a:t>. </a:t>
            </a:r>
          </a:p>
        </p:txBody>
      </p:sp>
      <p:pic>
        <p:nvPicPr>
          <p:cNvPr id="1026" name="Picture 2" descr="Soubor:Pyramid of Djoser 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5357850" cy="401838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643702" y="2786058"/>
            <a:ext cx="2500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Džoserova pyramida</a:t>
            </a:r>
          </a:p>
          <a:p>
            <a:r>
              <a:rPr lang="pl-PL" dirty="0" smtClean="0"/>
              <a:t>kolem roku 2650 př. n. l.,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Architektura starověkého Řecka, 8.stol.př.n.l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9458" name="Picture 2" descr="http://upload.wikimedia.org/wikipedia/commons/thumb/c/ce/2006_01_21_Ath%C3%A8nes_Parth%C3%A9non.JPG/300px-2006_01_21_Ath%C3%A8nes_Parth%C3%A9n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4143372" cy="3107529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928662" y="5786454"/>
            <a:ext cx="2008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Parthenón - Athény</a:t>
            </a:r>
            <a:endParaRPr lang="cs-CZ" dirty="0"/>
          </a:p>
        </p:txBody>
      </p:sp>
      <p:pic>
        <p:nvPicPr>
          <p:cNvPr id="19460" name="Picture 4" descr="Soubor:Partheno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66512"/>
            <a:ext cx="4682740" cy="311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Architektura starověkého Říma -</a:t>
            </a:r>
            <a:r>
              <a:rPr lang="cs-CZ" dirty="0" smtClean="0"/>
              <a:t> </a:t>
            </a:r>
            <a:r>
              <a:rPr lang="cs-CZ" b="1" dirty="0" smtClean="0"/>
              <a:t>8.stol.př.n.l – 5.resp. 6. stol.n.l. </a:t>
            </a:r>
            <a:endParaRPr lang="cs-CZ" b="1" dirty="0"/>
          </a:p>
        </p:txBody>
      </p:sp>
      <p:pic>
        <p:nvPicPr>
          <p:cNvPr id="20484" name="Picture 4" descr="Soubor:Roma06(js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5214974" cy="2861717"/>
          </a:xfrm>
          <a:prstGeom prst="rect">
            <a:avLst/>
          </a:prstGeom>
          <a:noFill/>
        </p:spPr>
      </p:pic>
      <p:pic>
        <p:nvPicPr>
          <p:cNvPr id="20482" name="Picture 2" descr="Soubor:Kolosseumbanne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86190"/>
            <a:ext cx="4264579" cy="281462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34" y="50006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Koloseum - Řím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Raně křesťanská 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zániku pozdní antiky, mezidobí – barbarský věk</a:t>
            </a:r>
          </a:p>
          <a:p>
            <a:r>
              <a:rPr lang="cs-CZ" dirty="0" smtClean="0"/>
              <a:t>Ve 4.stol. došlo k obecnému přijetí </a:t>
            </a:r>
            <a:r>
              <a:rPr lang="cs-CZ" dirty="0" smtClean="0">
                <a:solidFill>
                  <a:srgbClr val="C00000"/>
                </a:solidFill>
              </a:rPr>
              <a:t>křesťanství</a:t>
            </a:r>
            <a:r>
              <a:rPr lang="cs-CZ" dirty="0" smtClean="0"/>
              <a:t>, což vedlo k velkým společenským změnám. Přestože křesťanská architektura vycházela z římské, byla potřeba řada podstatných změn, neboť křesťanství kladlo úplně jiné požadavky na uctívání Boha. K tomuto účelu se nejlépe hodila římská </a:t>
            </a:r>
            <a:r>
              <a:rPr lang="cs-CZ" dirty="0" smtClean="0">
                <a:solidFill>
                  <a:srgbClr val="C00000"/>
                </a:solidFill>
              </a:rPr>
              <a:t>bazilika</a:t>
            </a:r>
            <a:r>
              <a:rPr lang="cs-CZ" dirty="0" smtClean="0"/>
              <a:t>, která se nejprve prosadila v obou částech říše. Pro takové stavby byla typická východně orientovaná </a:t>
            </a:r>
            <a:r>
              <a:rPr lang="cs-CZ" dirty="0" smtClean="0">
                <a:solidFill>
                  <a:srgbClr val="C00000"/>
                </a:solidFill>
              </a:rPr>
              <a:t>apsida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Od této doby mluvíme o architektuře křesťanského kostela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879</Words>
  <Application>Microsoft Office PowerPoint</Application>
  <PresentationFormat>Předvádění na obrazovce (4:3)</PresentationFormat>
  <Paragraphs>80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sady Office</vt:lpstr>
      <vt:lpstr>Nové modulové výukové a inovativní programy - zvýšení kvality ve vzdělávání  </vt:lpstr>
      <vt:lpstr>Architektura</vt:lpstr>
      <vt:lpstr>Prezentace aplikace PowerPoint</vt:lpstr>
      <vt:lpstr>Architektura = stavitelství</vt:lpstr>
      <vt:lpstr>Každý sloh má svou typickou architekturu</vt:lpstr>
      <vt:lpstr>Vývoj architektury</vt:lpstr>
      <vt:lpstr> Architektura starověkého Řecka, 8.stol.př.n.l </vt:lpstr>
      <vt:lpstr>Architektura starověkého Říma - 8.stol.př.n.l – 5.resp. 6. stol.n.l. </vt:lpstr>
      <vt:lpstr>Raně křesťanská architektura</vt:lpstr>
      <vt:lpstr>  Bazilika sv. Petra ve Vatikánu (San Pietro in Vaticano, nazývaná někdy též Vatikánská bazilika) je jednou ze čtyř římských papežských či velkých bazilik </vt:lpstr>
      <vt:lpstr>Románský sloh –  9. – 12.stol.</vt:lpstr>
      <vt:lpstr>Gotická architektura 12. – 15.stol.</vt:lpstr>
      <vt:lpstr>Renesanční architektura 15.- 16.stol.</vt:lpstr>
      <vt:lpstr>Barokní architektura 17. – 18.stol.</vt:lpstr>
      <vt:lpstr>Architektura v 19. století</vt:lpstr>
      <vt:lpstr>Prezentace aplikace PowerPoint</vt:lpstr>
      <vt:lpstr>Architektura v 20.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Architektura 21.stol. ????</vt:lpstr>
      <vt:lpstr>Která je nyní nejvyšší budova světa?</vt:lpstr>
      <vt:lpstr>Prezentace aplikace PowerPoint</vt:lpstr>
      <vt:lpstr>Zdroje: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  </dc:title>
  <cp:lastModifiedBy>Marcela Kubátová</cp:lastModifiedBy>
  <cp:revision>54</cp:revision>
  <dcterms:modified xsi:type="dcterms:W3CDTF">2015-02-26T09:42:54Z</dcterms:modified>
</cp:coreProperties>
</file>