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58" r:id="rId5"/>
    <p:sldId id="261" r:id="rId6"/>
    <p:sldId id="263" r:id="rId7"/>
    <p:sldId id="262" r:id="rId8"/>
    <p:sldId id="266" r:id="rId9"/>
    <p:sldId id="265" r:id="rId10"/>
    <p:sldId id="256" r:id="rId11"/>
    <p:sldId id="267" r:id="rId12"/>
    <p:sldId id="268" r:id="rId13"/>
    <p:sldId id="264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6FF78-23AE-4D3C-AA69-ED81889FD3A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A8C8-EC2F-4BF0-9C06-C8DF93A2A9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6FF78-23AE-4D3C-AA69-ED81889FD3A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A8C8-EC2F-4BF0-9C06-C8DF93A2A9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6FF78-23AE-4D3C-AA69-ED81889FD3A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A8C8-EC2F-4BF0-9C06-C8DF93A2A9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6FF78-23AE-4D3C-AA69-ED81889FD3A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A8C8-EC2F-4BF0-9C06-C8DF93A2A9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6FF78-23AE-4D3C-AA69-ED81889FD3A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A8C8-EC2F-4BF0-9C06-C8DF93A2A9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6FF78-23AE-4D3C-AA69-ED81889FD3A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A8C8-EC2F-4BF0-9C06-C8DF93A2A9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6FF78-23AE-4D3C-AA69-ED81889FD3A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A8C8-EC2F-4BF0-9C06-C8DF93A2A9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6FF78-23AE-4D3C-AA69-ED81889FD3A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A8C8-EC2F-4BF0-9C06-C8DF93A2A9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6FF78-23AE-4D3C-AA69-ED81889FD3A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A8C8-EC2F-4BF0-9C06-C8DF93A2A9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6FF78-23AE-4D3C-AA69-ED81889FD3A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A8C8-EC2F-4BF0-9C06-C8DF93A2A9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6FF78-23AE-4D3C-AA69-ED81889FD3A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EA8C8-EC2F-4BF0-9C06-C8DF93A2A9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6FF78-23AE-4D3C-AA69-ED81889FD3A4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A8C8-EC2F-4BF0-9C06-C8DF93A2A9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 fontScale="90000"/>
          </a:bodyPr>
          <a:lstStyle/>
          <a:p>
            <a:r>
              <a:rPr lang="cs-CZ" sz="4000" b="1" i="1" dirty="0" smtClean="0"/>
              <a:t>Nové modulové výukové a inovativní programy - zvýšení kvality ve vzdělávání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3929066"/>
            <a:ext cx="6400800" cy="971560"/>
          </a:xfrm>
        </p:spPr>
        <p:txBody>
          <a:bodyPr>
            <a:normAutofit/>
          </a:bodyPr>
          <a:lstStyle/>
          <a:p>
            <a:r>
              <a:rPr lang="cs-CZ" sz="2400" dirty="0"/>
              <a:t>Tento projekt je spolufinancován Evropským sociálním fondem a státním rozpočtem ČR</a:t>
            </a: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0" name="TextovéPole 9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200028" y="3559734"/>
            <a:ext cx="2743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cs-CZ" dirty="0" smtClean="0"/>
              <a:t>CZ.1.07/1.1.10/01.0063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220px-Human_skeleton_diagram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9586" y="0"/>
            <a:ext cx="2364828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28850" cy="1143000"/>
          </a:xfrm>
        </p:spPr>
        <p:txBody>
          <a:bodyPr/>
          <a:lstStyle/>
          <a:p>
            <a:r>
              <a:rPr lang="cs-CZ" dirty="0" smtClean="0"/>
              <a:t>Úkol: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Podle vlastních pocitů a představy nakresli lidskou kostru</a:t>
            </a:r>
          </a:p>
          <a:p>
            <a:r>
              <a:rPr lang="cs-CZ" dirty="0" smtClean="0"/>
              <a:t>Nejprve se pokus na svislou osu – páteř rozvrhnout proporce lidského těla ( lebka, hrudní koš, pánev, ruce, nohy s koleny a chodidlem…) tužkou</a:t>
            </a:r>
          </a:p>
          <a:p>
            <a:r>
              <a:rPr lang="cs-CZ" dirty="0" smtClean="0"/>
              <a:t>Nyní štětcem a barvou – bílou nebo žlutou kresli „ kostlivce“</a:t>
            </a:r>
          </a:p>
          <a:p>
            <a:r>
              <a:rPr lang="cs-CZ" dirty="0" smtClean="0"/>
              <a:t>Na závěr obrázek vtipně doplň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Čím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Kosou –smrtka</a:t>
            </a:r>
          </a:p>
          <a:p>
            <a:r>
              <a:rPr lang="cs-CZ" dirty="0" smtClean="0"/>
              <a:t>Kytičkou do pusy, ruky</a:t>
            </a:r>
          </a:p>
          <a:p>
            <a:r>
              <a:rPr lang="cs-CZ" dirty="0" smtClean="0"/>
              <a:t>Lopatou, o kterou se opírá</a:t>
            </a:r>
          </a:p>
          <a:p>
            <a:r>
              <a:rPr lang="cs-CZ" dirty="0" smtClean="0"/>
              <a:t>Kloboukem, čepicí</a:t>
            </a:r>
          </a:p>
          <a:p>
            <a:r>
              <a:rPr lang="cs-CZ" dirty="0" smtClean="0"/>
              <a:t>Batohem na záda</a:t>
            </a:r>
          </a:p>
          <a:p>
            <a:r>
              <a:rPr lang="cs-CZ" dirty="0" smtClean="0"/>
              <a:t>Pejskem na provázku</a:t>
            </a:r>
          </a:p>
          <a:p>
            <a:r>
              <a:rPr lang="cs-CZ" dirty="0" smtClean="0"/>
              <a:t>…….. Máš vlastní nápad?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kostlivec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71600" y="2000240"/>
            <a:ext cx="4263645" cy="3198818"/>
          </a:xfrm>
        </p:spPr>
      </p:pic>
      <p:pic>
        <p:nvPicPr>
          <p:cNvPr id="5" name="Obrázek 4" descr="Kostlivec_resiz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1428736"/>
            <a:ext cx="4876800" cy="47625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Zdroje: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Igor </a:t>
            </a:r>
            <a:r>
              <a:rPr lang="cs-CZ" dirty="0" err="1" smtClean="0"/>
              <a:t>Zhoř</a:t>
            </a:r>
            <a:r>
              <a:rPr lang="cs-CZ" dirty="0" smtClean="0"/>
              <a:t>: Výtvarná výchova v projektech II, Tobiáš 1997</a:t>
            </a:r>
          </a:p>
          <a:p>
            <a:r>
              <a:rPr lang="cs-CZ" dirty="0" err="1" smtClean="0"/>
              <a:t>Wikipedia</a:t>
            </a:r>
            <a:endParaRPr lang="cs-CZ" dirty="0" smtClean="0"/>
          </a:p>
          <a:p>
            <a:r>
              <a:rPr lang="cs-CZ" dirty="0" smtClean="0"/>
              <a:t>www.</a:t>
            </a:r>
            <a:r>
              <a:rPr lang="cs-CZ" dirty="0" err="1" smtClean="0"/>
              <a:t>obrazky.cz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Lidská kostra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Vv</a:t>
            </a:r>
            <a:r>
              <a:rPr lang="cs-CZ" dirty="0" smtClean="0"/>
              <a:t>, 8.ročník</a:t>
            </a:r>
          </a:p>
          <a:p>
            <a:r>
              <a:rPr lang="cs-CZ" dirty="0" smtClean="0"/>
              <a:t>Mgr. Zdenka </a:t>
            </a:r>
            <a:r>
              <a:rPr lang="cs-CZ" dirty="0" err="1" smtClean="0"/>
              <a:t>Meškánová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71472" y="928670"/>
            <a:ext cx="67866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u="sng" dirty="0" smtClean="0"/>
              <a:t>Téma</a:t>
            </a:r>
            <a:r>
              <a:rPr lang="cs-CZ" sz="3600" dirty="0" smtClean="0"/>
              <a:t>:    Lidé a jejich míry</a:t>
            </a:r>
            <a:br>
              <a:rPr lang="cs-CZ" sz="3600" dirty="0" smtClean="0"/>
            </a:br>
            <a:r>
              <a:rPr lang="cs-CZ" sz="3600" u="sng" dirty="0" smtClean="0"/>
              <a:t>Námět</a:t>
            </a:r>
            <a:r>
              <a:rPr lang="cs-CZ" sz="3600" dirty="0" smtClean="0"/>
              <a:t>: Lidská kostra podle  </a:t>
            </a:r>
          </a:p>
          <a:p>
            <a:r>
              <a:rPr lang="cs-CZ" sz="3600" dirty="0"/>
              <a:t> </a:t>
            </a:r>
            <a:r>
              <a:rPr lang="cs-CZ" sz="3600" dirty="0" smtClean="0"/>
              <a:t>              vlastních pocitů</a:t>
            </a:r>
            <a:br>
              <a:rPr lang="cs-CZ" sz="3600" dirty="0" smtClean="0"/>
            </a:br>
            <a:r>
              <a:rPr lang="cs-CZ" sz="3600" u="sng" dirty="0" smtClean="0"/>
              <a:t>Úko</a:t>
            </a:r>
            <a:r>
              <a:rPr lang="cs-CZ" sz="3600" dirty="0" smtClean="0"/>
              <a:t>l:     Pochopení základních </a:t>
            </a:r>
          </a:p>
          <a:p>
            <a:r>
              <a:rPr lang="cs-CZ" sz="3600" dirty="0"/>
              <a:t> </a:t>
            </a:r>
            <a:r>
              <a:rPr lang="cs-CZ" sz="3600" dirty="0" smtClean="0"/>
              <a:t>             proporcí lidského těla</a:t>
            </a:r>
          </a:p>
          <a:p>
            <a:r>
              <a:rPr lang="cs-CZ" sz="3600" u="sng" dirty="0" smtClean="0"/>
              <a:t>Technika</a:t>
            </a:r>
            <a:r>
              <a:rPr lang="cs-CZ" sz="3600" dirty="0" smtClean="0"/>
              <a:t>: Kresba štětcem a  </a:t>
            </a:r>
          </a:p>
          <a:p>
            <a:r>
              <a:rPr lang="cs-CZ" sz="3600" dirty="0"/>
              <a:t> </a:t>
            </a:r>
            <a:r>
              <a:rPr lang="cs-CZ" sz="3600" dirty="0" smtClean="0"/>
              <a:t>       bílou barvou na černou čtvrtku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Dovedeš nakreslit lidskou postavu?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to těžké, už slavní renesanční umělci si s tím dělali starosti</a:t>
            </a:r>
          </a:p>
          <a:p>
            <a:r>
              <a:rPr lang="cs-CZ" dirty="0" smtClean="0"/>
              <a:t>Podívej, co chtěli především prozkoumat?</a:t>
            </a:r>
          </a:p>
          <a:p>
            <a:r>
              <a:rPr lang="cs-CZ" dirty="0" smtClean="0"/>
              <a:t>Kde je polovina výšky normálně vzrostlého člověka?</a:t>
            </a:r>
          </a:p>
          <a:p>
            <a:r>
              <a:rPr lang="cs-CZ" dirty="0" smtClean="0"/>
              <a:t>Jakou část z celkové výšky člověka zaujímá hlava ?</a:t>
            </a:r>
          </a:p>
          <a:p>
            <a:r>
              <a:rPr lang="cs-CZ" dirty="0" smtClean="0"/>
              <a:t>Jak dlouhé má ruce a kam sahají, když stojíme vzpřímeni 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Leonardo</a:t>
            </a:r>
            <a:r>
              <a:rPr lang="cs-CZ" sz="3200" dirty="0" smtClean="0"/>
              <a:t> </a:t>
            </a:r>
            <a:r>
              <a:rPr lang="cs-CZ" sz="3200" dirty="0" err="1" smtClean="0"/>
              <a:t>da</a:t>
            </a:r>
            <a:r>
              <a:rPr lang="cs-CZ" sz="3200" dirty="0" smtClean="0"/>
              <a:t> Vinci: Kánon lidské postavy, 1510</a:t>
            </a:r>
            <a:endParaRPr lang="cs-CZ" sz="3200" dirty="0"/>
          </a:p>
        </p:txBody>
      </p:sp>
      <p:pic>
        <p:nvPicPr>
          <p:cNvPr id="4" name="Zástupný symbol pro obsah 3" descr="450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12" y="1086386"/>
            <a:ext cx="3429024" cy="512639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Michelangelo</a:t>
            </a:r>
            <a:r>
              <a:rPr lang="cs-CZ" dirty="0" smtClean="0"/>
              <a:t> </a:t>
            </a:r>
            <a:r>
              <a:rPr lang="cs-CZ" dirty="0" err="1" smtClean="0"/>
              <a:t>Buonarotti</a:t>
            </a:r>
            <a:r>
              <a:rPr lang="cs-CZ" dirty="0" smtClean="0"/>
              <a:t>, studie</a:t>
            </a:r>
            <a:endParaRPr lang="cs-CZ" dirty="0"/>
          </a:p>
        </p:txBody>
      </p:sp>
      <p:pic>
        <p:nvPicPr>
          <p:cNvPr id="4" name="Zástupný symbol pro obsah 3" descr="leonardo_studi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3438" y="1571612"/>
            <a:ext cx="3483864" cy="4389120"/>
          </a:xfrm>
        </p:spPr>
      </p:pic>
      <p:pic>
        <p:nvPicPr>
          <p:cNvPr id="5" name="Obrázek 4" descr="michelangel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1857364"/>
            <a:ext cx="421005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epifania_h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26322" y="642918"/>
            <a:ext cx="3903478" cy="5489266"/>
          </a:xfrm>
        </p:spPr>
      </p:pic>
      <p:pic>
        <p:nvPicPr>
          <p:cNvPr id="5" name="Obrázek 4" descr="kaempf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1631844"/>
            <a:ext cx="3971929" cy="4049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Slova do výtvarného slovníčku: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525963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Proporce = vzájemný vztah jednotlivých částí </a:t>
            </a:r>
          </a:p>
          <a:p>
            <a:pPr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                      celku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Kánon = pravidlo, zásada; v malířství a  </a:t>
            </a:r>
          </a:p>
          <a:p>
            <a:pPr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                 sochařství se uplatňuje kánon jako  </a:t>
            </a:r>
          </a:p>
          <a:p>
            <a:pPr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                 soustava proporcí lidského těla, např. </a:t>
            </a:r>
          </a:p>
          <a:p>
            <a:pPr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                 hlava a ostatní tělo jsou v poměru 1:7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Kostra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tvoří základ našich tělesných proporcí</a:t>
            </a:r>
          </a:p>
          <a:p>
            <a:r>
              <a:rPr lang="cs-CZ" dirty="0" smtClean="0"/>
              <a:t>Skládá se z kostí, její složení se naučíte v hodinách přírodopisu</a:t>
            </a:r>
          </a:p>
          <a:p>
            <a:r>
              <a:rPr lang="cs-CZ" dirty="0" smtClean="0"/>
              <a:t>Určitou představu již máme</a:t>
            </a:r>
          </a:p>
          <a:p>
            <a:r>
              <a:rPr lang="cs-CZ" dirty="0" smtClean="0"/>
              <a:t>Můžeme si na svém těle nahmatat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295</Words>
  <Application>Microsoft Office PowerPoint</Application>
  <PresentationFormat>Předvádění na obrazovce (4:3)</PresentationFormat>
  <Paragraphs>51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Nové modulové výukové a inovativní programy - zvýšení kvality ve vzdělávání  </vt:lpstr>
      <vt:lpstr>Lidská kostra </vt:lpstr>
      <vt:lpstr>Prezentace aplikace PowerPoint</vt:lpstr>
      <vt:lpstr>Dovedeš nakreslit lidskou postavu?</vt:lpstr>
      <vt:lpstr>Leonardo da Vinci: Kánon lidské postavy, 1510</vt:lpstr>
      <vt:lpstr>Michelangelo Buonarotti, studie</vt:lpstr>
      <vt:lpstr>Prezentace aplikace PowerPoint</vt:lpstr>
      <vt:lpstr>Slova do výtvarného slovníčku:</vt:lpstr>
      <vt:lpstr>Kostra  </vt:lpstr>
      <vt:lpstr>Prezentace aplikace PowerPoint</vt:lpstr>
      <vt:lpstr>Úkol:</vt:lpstr>
      <vt:lpstr>Čím ?</vt:lpstr>
      <vt:lpstr>Prezentace aplikace PowerPoint</vt:lpstr>
      <vt:lpstr>Zdroje: </vt:lpstr>
    </vt:vector>
  </TitlesOfParts>
  <Company>ZŠ Týn nad Vltavou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Ředitelka</dc:creator>
  <cp:lastModifiedBy>Marcela Kubátová</cp:lastModifiedBy>
  <cp:revision>17</cp:revision>
  <dcterms:created xsi:type="dcterms:W3CDTF">2010-10-20T09:24:05Z</dcterms:created>
  <dcterms:modified xsi:type="dcterms:W3CDTF">2015-02-26T09:43:10Z</dcterms:modified>
</cp:coreProperties>
</file>