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9" r:id="rId5"/>
    <p:sldId id="263" r:id="rId6"/>
    <p:sldId id="258" r:id="rId7"/>
    <p:sldId id="273" r:id="rId8"/>
    <p:sldId id="274" r:id="rId9"/>
    <p:sldId id="275" r:id="rId10"/>
    <p:sldId id="279" r:id="rId11"/>
    <p:sldId id="278" r:id="rId12"/>
    <p:sldId id="280" r:id="rId13"/>
    <p:sldId id="276" r:id="rId14"/>
    <p:sldId id="264" r:id="rId15"/>
    <p:sldId id="265" r:id="rId16"/>
    <p:sldId id="266" r:id="rId17"/>
    <p:sldId id="267" r:id="rId18"/>
    <p:sldId id="269" r:id="rId19"/>
    <p:sldId id="270" r:id="rId20"/>
    <p:sldId id="268" r:id="rId21"/>
    <p:sldId id="271" r:id="rId22"/>
    <p:sldId id="272" r:id="rId23"/>
    <p:sldId id="277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22BF-EC5C-492F-9012-50B45BB2CFFE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722B-8250-4548-A55A-FBF955D156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22BF-EC5C-492F-9012-50B45BB2CFFE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722B-8250-4548-A55A-FBF955D156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22BF-EC5C-492F-9012-50B45BB2CFFE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722B-8250-4548-A55A-FBF955D156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22BF-EC5C-492F-9012-50B45BB2CFFE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722B-8250-4548-A55A-FBF955D156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22BF-EC5C-492F-9012-50B45BB2CFFE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722B-8250-4548-A55A-FBF955D156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22BF-EC5C-492F-9012-50B45BB2CFFE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722B-8250-4548-A55A-FBF955D156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22BF-EC5C-492F-9012-50B45BB2CFFE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722B-8250-4548-A55A-FBF955D156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22BF-EC5C-492F-9012-50B45BB2CFFE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722B-8250-4548-A55A-FBF955D156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22BF-EC5C-492F-9012-50B45BB2CFFE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722B-8250-4548-A55A-FBF955D156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22BF-EC5C-492F-9012-50B45BB2CFFE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722B-8250-4548-A55A-FBF955D156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22BF-EC5C-492F-9012-50B45BB2CFFE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722B-8250-4548-A55A-FBF955D156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522BF-EC5C-492F-9012-50B45BB2CFFE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0722B-8250-4548-A55A-FBF955D156A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1517"/>
          </a:xfrm>
        </p:spPr>
        <p:txBody>
          <a:bodyPr>
            <a:normAutofit fontScale="90000"/>
          </a:bodyPr>
          <a:lstStyle/>
          <a:p>
            <a:r>
              <a:rPr lang="cs-CZ" sz="4000" b="1" i="1" dirty="0" smtClean="0"/>
              <a:t>Nové modulové výukové a inovativní programy - zvýšení kvality ve vzdělávání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971560"/>
          </a:xfrm>
        </p:spPr>
        <p:txBody>
          <a:bodyPr>
            <a:normAutofit/>
          </a:bodyPr>
          <a:lstStyle/>
          <a:p>
            <a:r>
              <a:rPr lang="cs-CZ" sz="2400" dirty="0"/>
              <a:t>Tento projekt je spolufinancován Evropským sociálním fondem a státním rozpočtem ČR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857356" y="500042"/>
            <a:ext cx="5653088" cy="785813"/>
            <a:chOff x="1410" y="1686"/>
            <a:chExt cx="8902" cy="12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10" y="1831"/>
              <a:ext cx="1217" cy="1042"/>
            </a:xfrm>
            <a:prstGeom prst="rect">
              <a:avLst/>
            </a:prstGeom>
            <a:noFill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00" y="1758"/>
              <a:ext cx="1438" cy="1166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5" y="1686"/>
              <a:ext cx="1401" cy="1054"/>
            </a:xfrm>
            <a:prstGeom prst="rect">
              <a:avLst/>
            </a:prstGeom>
            <a:noFill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81" y="1795"/>
              <a:ext cx="2138" cy="1002"/>
            </a:xfrm>
            <a:prstGeom prst="rect">
              <a:avLst/>
            </a:prstGeom>
            <a:noFill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095" y="1758"/>
              <a:ext cx="1217" cy="938"/>
            </a:xfrm>
            <a:prstGeom prst="rect">
              <a:avLst/>
            </a:prstGeom>
            <a:noFill/>
          </p:spPr>
        </p:pic>
      </p:grpSp>
      <p:sp>
        <p:nvSpPr>
          <p:cNvPr id="10" name="TextovéPole 9"/>
          <p:cNvSpPr txBox="1"/>
          <p:nvPr/>
        </p:nvSpPr>
        <p:spPr>
          <a:xfrm>
            <a:off x="2285984" y="1285860"/>
            <a:ext cx="507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INVESTICE DO ROZVOJE </a:t>
            </a:r>
            <a:r>
              <a:rPr lang="cs-CZ" sz="1200" dirty="0" smtClean="0"/>
              <a:t>VZDĚLÁVÁNÍ</a:t>
            </a:r>
            <a:endParaRPr lang="cs-CZ" sz="12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450059" y="3559731"/>
            <a:ext cx="274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CZ.1.07/1.1.10/01.0063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pontesfestival.com/fotogalerie/adpontes/mesta_unesco_program/kalendarium/kutna_okno_kh_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214422"/>
            <a:ext cx="5131234" cy="4714908"/>
          </a:xfrm>
          <a:prstGeom prst="rect">
            <a:avLst/>
          </a:prstGeom>
          <a:noFill/>
        </p:spPr>
      </p:pic>
      <p:pic>
        <p:nvPicPr>
          <p:cNvPr id="34820" name="Picture 4" descr="http://gotikacr.ic.cz/obrazky/chram.sv.vi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3571875" cy="47625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357686" y="57148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kružba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214546" y="57148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vitráž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285852" y="14285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Ještě jednou ukaž: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143372" y="6286520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Chrám sv. Barbory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14282" y="628652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Chrám sv. Víta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rno.minorite.cz/pruvodce/photos/portal_kapitulni_s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143000"/>
            <a:ext cx="4248150" cy="57150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571604" y="28572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portál</a:t>
            </a:r>
            <a:endParaRPr lang="cs-CZ" dirty="0"/>
          </a:p>
        </p:txBody>
      </p:sp>
      <p:cxnSp>
        <p:nvCxnSpPr>
          <p:cNvPr id="6" name="Přímá spojovací šipka 5"/>
          <p:cNvCxnSpPr/>
          <p:nvPr/>
        </p:nvCxnSpPr>
        <p:spPr>
          <a:xfrm>
            <a:off x="2143108" y="642918"/>
            <a:ext cx="4000528" cy="16430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archfoto.cz/images/photos/full/a002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3000"/>
            <a:ext cx="4000500" cy="5715000"/>
          </a:xfrm>
          <a:prstGeom prst="rect">
            <a:avLst/>
          </a:prstGeom>
          <a:noFill/>
        </p:spPr>
      </p:pic>
      <p:cxnSp>
        <p:nvCxnSpPr>
          <p:cNvPr id="10" name="Přímá spojovací šipka 9"/>
          <p:cNvCxnSpPr/>
          <p:nvPr/>
        </p:nvCxnSpPr>
        <p:spPr>
          <a:xfrm rot="16200000" flipH="1">
            <a:off x="1393009" y="1393017"/>
            <a:ext cx="1714512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qhodnoceni.cz/p/pics/156/2018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6215073" cy="4661305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1500166" y="6000768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qhodnoceni.cz</a:t>
            </a:r>
            <a:r>
              <a:rPr lang="cs-CZ" dirty="0" smtClean="0"/>
              <a:t>/</a:t>
            </a:r>
            <a:r>
              <a:rPr lang="cs-CZ" dirty="0" err="1" smtClean="0"/>
              <a:t>view</a:t>
            </a:r>
            <a:r>
              <a:rPr lang="cs-CZ" dirty="0" smtClean="0"/>
              <a:t>_foto.</a:t>
            </a:r>
            <a:r>
              <a:rPr lang="cs-CZ" dirty="0" err="1" smtClean="0"/>
              <a:t>php</a:t>
            </a:r>
            <a:r>
              <a:rPr lang="cs-CZ" dirty="0" smtClean="0"/>
              <a:t>?</a:t>
            </a:r>
            <a:r>
              <a:rPr lang="cs-CZ" dirty="0" err="1" smtClean="0"/>
              <a:t>fid</a:t>
            </a:r>
            <a:r>
              <a:rPr lang="cs-CZ" dirty="0" smtClean="0"/>
              <a:t>=192936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071670" y="428604"/>
            <a:ext cx="4768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i="1" dirty="0" smtClean="0"/>
              <a:t>vnější opěrný systém</a:t>
            </a:r>
            <a:r>
              <a:rPr lang="cs-CZ" sz="2400" dirty="0" smtClean="0"/>
              <a:t> pilířů a oblouků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turistika.cz/foto/36032/28710/th_f_normalFile10--foto-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9174" y="2500306"/>
            <a:ext cx="2346976" cy="3143272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857488" y="928670"/>
            <a:ext cx="3009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/>
              <a:t>křížová žebrová klenba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643042" y="192880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Chrám sv. Barbory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000628" y="207167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Vladislavský sál na Pražském hradě</a:t>
            </a:r>
            <a:endParaRPr lang="cs-CZ" dirty="0"/>
          </a:p>
        </p:txBody>
      </p:sp>
      <p:pic>
        <p:nvPicPr>
          <p:cNvPr id="33798" name="Picture 6" descr="http://t0.gstatic.com/images?q=tbn:ANd9GcRjhmty1X8pe6PhTlrG40VK6QEotEDMR12hBivAJ1NzaQh3w3ps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574012"/>
            <a:ext cx="3867654" cy="3069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gotických staveb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světské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Hrady</a:t>
            </a:r>
          </a:p>
          <a:p>
            <a:r>
              <a:rPr lang="cs-CZ" dirty="0" smtClean="0"/>
              <a:t>Paláce</a:t>
            </a:r>
          </a:p>
          <a:p>
            <a:r>
              <a:rPr lang="cs-CZ" dirty="0" smtClean="0"/>
              <a:t>Tvrze</a:t>
            </a:r>
          </a:p>
          <a:p>
            <a:r>
              <a:rPr lang="cs-CZ" dirty="0" smtClean="0"/>
              <a:t>Měšťanské domy </a:t>
            </a:r>
          </a:p>
          <a:p>
            <a:r>
              <a:rPr lang="cs-CZ" dirty="0" smtClean="0"/>
              <a:t>Hradby</a:t>
            </a:r>
          </a:p>
          <a:p>
            <a:r>
              <a:rPr lang="cs-CZ" dirty="0" smtClean="0"/>
              <a:t>Brány</a:t>
            </a:r>
          </a:p>
          <a:p>
            <a:r>
              <a:rPr lang="cs-CZ" dirty="0" smtClean="0"/>
              <a:t>Mosty</a:t>
            </a:r>
          </a:p>
          <a:p>
            <a:r>
              <a:rPr lang="cs-CZ" dirty="0" smtClean="0"/>
              <a:t>Školy</a:t>
            </a:r>
          </a:p>
          <a:p>
            <a:r>
              <a:rPr lang="cs-CZ" dirty="0" smtClean="0"/>
              <a:t>Solnice</a:t>
            </a:r>
          </a:p>
          <a:p>
            <a:r>
              <a:rPr lang="cs-CZ" dirty="0" smtClean="0"/>
              <a:t>špitály</a:t>
            </a:r>
          </a:p>
          <a:p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                  církevní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5357818" y="2174875"/>
            <a:ext cx="3328982" cy="3951288"/>
          </a:xfrm>
        </p:spPr>
        <p:txBody>
          <a:bodyPr/>
          <a:lstStyle/>
          <a:p>
            <a:r>
              <a:rPr lang="cs-CZ" dirty="0" smtClean="0"/>
              <a:t>Kaple</a:t>
            </a:r>
          </a:p>
          <a:p>
            <a:r>
              <a:rPr lang="cs-CZ" dirty="0" smtClean="0"/>
              <a:t>Kostely</a:t>
            </a:r>
          </a:p>
          <a:p>
            <a:r>
              <a:rPr lang="cs-CZ" dirty="0" smtClean="0"/>
              <a:t>Katedrály = chrámy = dómy</a:t>
            </a:r>
          </a:p>
          <a:p>
            <a:r>
              <a:rPr lang="cs-CZ" dirty="0" smtClean="0"/>
              <a:t>Kláštery</a:t>
            </a:r>
          </a:p>
          <a:p>
            <a:r>
              <a:rPr lang="cs-CZ" dirty="0" smtClean="0"/>
              <a:t>Obydlí pro církevní hodnostáře</a:t>
            </a:r>
            <a:endParaRPr lang="cs-CZ" dirty="0"/>
          </a:p>
        </p:txBody>
      </p:sp>
      <p:cxnSp>
        <p:nvCxnSpPr>
          <p:cNvPr id="11" name="Přímá spojovací šipka 10"/>
          <p:cNvCxnSpPr/>
          <p:nvPr/>
        </p:nvCxnSpPr>
        <p:spPr>
          <a:xfrm rot="10800000" flipV="1">
            <a:off x="1571604" y="1214422"/>
            <a:ext cx="264320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4214810" y="1214422"/>
            <a:ext cx="228601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Poznávej:</a:t>
            </a:r>
            <a:endParaRPr lang="cs-CZ" dirty="0"/>
          </a:p>
        </p:txBody>
      </p:sp>
      <p:pic>
        <p:nvPicPr>
          <p:cNvPr id="4" name="Zástupný symbol pro obsah 3" descr="Katedrala_svateho_Vi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4306965" cy="4525963"/>
          </a:xfrm>
        </p:spPr>
      </p:pic>
      <p:sp>
        <p:nvSpPr>
          <p:cNvPr id="6" name="TextovéPole 5"/>
          <p:cNvSpPr txBox="1"/>
          <p:nvPr/>
        </p:nvSpPr>
        <p:spPr>
          <a:xfrm>
            <a:off x="428596" y="628652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/>
              <a:t>Chrám sv. Víta v Praze </a:t>
            </a:r>
            <a:endParaRPr lang="cs-CZ" b="1" u="sng" dirty="0"/>
          </a:p>
        </p:txBody>
      </p:sp>
      <p:sp>
        <p:nvSpPr>
          <p:cNvPr id="7" name="TextovéPole 6"/>
          <p:cNvSpPr txBox="1"/>
          <p:nvPr/>
        </p:nvSpPr>
        <p:spPr>
          <a:xfrm>
            <a:off x="4857752" y="621508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/>
              <a:t>Chrám sv. Barbory v Kutné Hoře</a:t>
            </a:r>
            <a:endParaRPr lang="cs-CZ" b="1" u="sng" dirty="0"/>
          </a:p>
        </p:txBody>
      </p:sp>
      <p:pic>
        <p:nvPicPr>
          <p:cNvPr id="8" name="Obrázek 7" descr="sv. Barbo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643182"/>
            <a:ext cx="4174599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f_karlstejn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00676" y="642918"/>
            <a:ext cx="6762206" cy="5072098"/>
          </a:xfrm>
        </p:spPr>
      </p:pic>
      <p:sp>
        <p:nvSpPr>
          <p:cNvPr id="5" name="TextovéPole 4"/>
          <p:cNvSpPr txBox="1"/>
          <p:nvPr/>
        </p:nvSpPr>
        <p:spPr>
          <a:xfrm>
            <a:off x="1214414" y="6215082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Karlštejn</a:t>
            </a:r>
            <a:r>
              <a:rPr lang="cs-CZ" dirty="0" smtClean="0"/>
              <a:t> – jeden z našich nejznámějších hradů, založen Karlem IV.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142976" y="614364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Prašná brána  </a:t>
            </a:r>
            <a:r>
              <a:rPr lang="cs-CZ" dirty="0" smtClean="0"/>
              <a:t>na Starém Městě v Praze – známý architekt Matěj Rejsek</a:t>
            </a:r>
            <a:endParaRPr lang="cs-CZ" dirty="0"/>
          </a:p>
        </p:txBody>
      </p:sp>
      <p:pic>
        <p:nvPicPr>
          <p:cNvPr id="6" name="Obrázek 5" descr="Pavlova prašn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571480"/>
            <a:ext cx="4089826" cy="5453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28596" y="5929330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Karlův most </a:t>
            </a:r>
            <a:r>
              <a:rPr lang="cs-CZ" dirty="0" smtClean="0"/>
              <a:t>v Praze, v roce 1357 pověřil Karel IV. Stavbou mostu huť Petre Parléře </a:t>
            </a:r>
            <a:endParaRPr lang="cs-CZ" dirty="0"/>
          </a:p>
        </p:txBody>
      </p:sp>
      <p:pic>
        <p:nvPicPr>
          <p:cNvPr id="6" name="Obrázek 5" descr="karluv%20mo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0" y="1214422"/>
            <a:ext cx="4473940" cy="3357586"/>
          </a:xfrm>
          <a:prstGeom prst="rect">
            <a:avLst/>
          </a:prstGeom>
        </p:spPr>
      </p:pic>
      <p:pic>
        <p:nvPicPr>
          <p:cNvPr id="4" name="Obrázek 3" descr="Pavlův mo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380" y="1214422"/>
            <a:ext cx="4516620" cy="3391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zvik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571480"/>
            <a:ext cx="5674142" cy="5340369"/>
          </a:xfrm>
        </p:spPr>
      </p:pic>
      <p:sp>
        <p:nvSpPr>
          <p:cNvPr id="5" name="TextovéPole 4"/>
          <p:cNvSpPr txBox="1"/>
          <p:nvPr/>
        </p:nvSpPr>
        <p:spPr>
          <a:xfrm>
            <a:off x="2000232" y="6286520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/>
              <a:t>Zvíkov</a:t>
            </a:r>
            <a:r>
              <a:rPr lang="cs-CZ" dirty="0" smtClean="0"/>
              <a:t> –založil Václav I nad soutokem Vltavy s Otavou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Gotická architektura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Vv, 7.ročník</a:t>
            </a:r>
          </a:p>
          <a:p>
            <a:r>
              <a:rPr lang="cs-CZ" dirty="0" smtClean="0"/>
              <a:t>Mgr. Zdenka Meškánová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4" name="Picture 4" descr="1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8064500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 dirty="0"/>
              <a:t>Písek</a:t>
            </a:r>
            <a:r>
              <a:rPr lang="cs-CZ" dirty="0"/>
              <a:t> – most přes Otavu je nejstarším mostem u nás. Byl postaven zvíkovskou stavební hutí po roce 1265.</a:t>
            </a:r>
          </a:p>
        </p:txBody>
      </p:sp>
      <p:sp>
        <p:nvSpPr>
          <p:cNvPr id="23556" name="Zástupný symbol pro zápatí 3"/>
          <p:cNvSpPr txBox="1">
            <a:spLocks noGrp="1"/>
          </p:cNvSpPr>
          <p:nvPr/>
        </p:nvSpPr>
        <p:spPr bwMode="auto">
          <a:xfrm>
            <a:off x="642939" y="6356350"/>
            <a:ext cx="6286516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cs-CZ" sz="1200" b="0" i="1" dirty="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6727" name="Rectangle 7"/>
          <p:cNvSpPr>
            <a:spLocks noChangeArrowheads="1"/>
          </p:cNvSpPr>
          <p:nvPr/>
        </p:nvSpPr>
        <p:spPr bwMode="auto">
          <a:xfrm>
            <a:off x="7164388" y="5805488"/>
            <a:ext cx="1411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cs-CZ" sz="1000" b="0">
                <a:solidFill>
                  <a:schemeClr val="bg1"/>
                </a:solidFill>
              </a:rPr>
              <a:t>Foto: Jiří Honomichl ©</a:t>
            </a:r>
            <a:r>
              <a:rPr lang="cs-CZ" sz="1000" b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5" grpId="0"/>
      <p:bldP spid="286725" grpId="1"/>
      <p:bldP spid="2867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08" y="51435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smtClean="0"/>
              <a:t>Betlémská kaple </a:t>
            </a:r>
            <a:r>
              <a:rPr lang="cs-CZ" dirty="0" smtClean="0"/>
              <a:t>je kaple na pražském Starém Městě. Původní kaple zde byla postavena roku 1391 a byla určena pro česká kázání. Kázal zde Mistr Jan Hus a další husitští kněží.  </a:t>
            </a:r>
            <a:endParaRPr lang="cs-CZ" dirty="0"/>
          </a:p>
        </p:txBody>
      </p:sp>
      <p:pic>
        <p:nvPicPr>
          <p:cNvPr id="3" name="Obrázek 2" descr="220px-Betlemska_ka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696495"/>
            <a:ext cx="5786478" cy="4339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407352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4929190" y="5286388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Bezděz</a:t>
            </a:r>
            <a:r>
              <a:rPr lang="cs-CZ" b="1" u="sng" dirty="0" smtClean="0"/>
              <a:t> </a:t>
            </a:r>
            <a:r>
              <a:rPr lang="cs-CZ" dirty="0" smtClean="0"/>
              <a:t>byl založen králem Přemyslem Otakarem II.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http://www.</a:t>
            </a:r>
            <a:r>
              <a:rPr lang="cs-CZ" dirty="0" err="1" smtClean="0"/>
              <a:t>obrazky.cz</a:t>
            </a:r>
            <a:r>
              <a:rPr lang="cs-CZ" dirty="0" smtClean="0"/>
              <a:t>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Gotické umění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12. – 16.století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Gotická architektura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Porovnáme rotundu a chrám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Románská rotunda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Gotická katedrála</a:t>
            </a:r>
            <a:endParaRPr lang="cs-CZ" dirty="0"/>
          </a:p>
        </p:txBody>
      </p:sp>
      <p:pic>
        <p:nvPicPr>
          <p:cNvPr id="7" name="Zástupný symbol pro obsah 6" descr="Katedrala_svateho_Vita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85864" y="2174875"/>
            <a:ext cx="3760097" cy="3951288"/>
          </a:xfrm>
        </p:spPr>
      </p:pic>
      <p:pic>
        <p:nvPicPr>
          <p:cNvPr id="8" name="Picture 4" descr="http://www.podripsko.cz/images/clanky/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942" y="3000372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Porovnáme rotundu a chrám</a:t>
            </a:r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Románská rotunda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Nízké, menší stavby</a:t>
            </a:r>
          </a:p>
          <a:p>
            <a:r>
              <a:rPr lang="cs-CZ" dirty="0" smtClean="0"/>
              <a:t>Silné kamenné zdi </a:t>
            </a:r>
          </a:p>
          <a:p>
            <a:r>
              <a:rPr lang="cs-CZ" dirty="0" smtClean="0"/>
              <a:t>Valená klenba</a:t>
            </a:r>
          </a:p>
          <a:p>
            <a:r>
              <a:rPr lang="cs-CZ" dirty="0" smtClean="0"/>
              <a:t>Románský oblouk na oknech a dveřích</a:t>
            </a:r>
          </a:p>
          <a:p>
            <a:r>
              <a:rPr lang="cs-CZ" dirty="0" smtClean="0"/>
              <a:t>Dveře zdobené portálem</a:t>
            </a:r>
          </a:p>
          <a:p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Gotická katedrála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Vysoké, štíhlé stavby</a:t>
            </a:r>
          </a:p>
          <a:p>
            <a:r>
              <a:rPr lang="cs-CZ" dirty="0" smtClean="0"/>
              <a:t>slabé zdi,  lehkost</a:t>
            </a:r>
          </a:p>
          <a:p>
            <a:r>
              <a:rPr lang="cs-CZ" dirty="0" smtClean="0"/>
              <a:t>křížová žebrová klenba</a:t>
            </a:r>
          </a:p>
          <a:p>
            <a:r>
              <a:rPr lang="cs-CZ" dirty="0" smtClean="0"/>
              <a:t>lomený oblouk</a:t>
            </a:r>
          </a:p>
          <a:p>
            <a:r>
              <a:rPr lang="cs-CZ" dirty="0" smtClean="0"/>
              <a:t>Dveře zdobené portálem, ale tvaru lomeného oblouku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00034" y="357166"/>
            <a:ext cx="78581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Gotické umění (12. - 16. st.) </a:t>
            </a:r>
          </a:p>
          <a:p>
            <a:r>
              <a:rPr lang="cs-CZ" sz="2000" dirty="0" smtClean="0"/>
              <a:t>vznik v 1. </a:t>
            </a:r>
            <a:r>
              <a:rPr lang="cs-CZ" sz="2000" dirty="0" err="1" smtClean="0"/>
              <a:t>pol</a:t>
            </a:r>
            <a:r>
              <a:rPr lang="cs-CZ" sz="2000" dirty="0" smtClean="0"/>
              <a:t>. 12. st. ve Francii </a:t>
            </a:r>
            <a:br>
              <a:rPr lang="cs-CZ" sz="2000" dirty="0" smtClean="0"/>
            </a:br>
            <a:r>
              <a:rPr lang="cs-CZ" dirty="0" smtClean="0"/>
              <a:t>- název vymysleli humanisté za italské renesance: </a:t>
            </a:r>
            <a:r>
              <a:rPr lang="cs-CZ" i="1" dirty="0" smtClean="0"/>
              <a:t>gotický = pocházející od Gótů</a:t>
            </a:r>
            <a:r>
              <a:rPr lang="cs-CZ" dirty="0" smtClean="0"/>
              <a:t>; hanlivé označení barbarské kultury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71472" y="1785926"/>
            <a:ext cx="76438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latin typeface="Arial" pitchFamily="34" charset="0"/>
                <a:cs typeface="Arial" pitchFamily="34" charset="0"/>
              </a:rPr>
              <a:t>Prvky gotické architektury:</a:t>
            </a:r>
          </a:p>
          <a:p>
            <a:endParaRPr lang="cs-CZ" b="1" i="1" u="sng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400" i="1" dirty="0" smtClean="0">
                <a:solidFill>
                  <a:srgbClr val="FF0000"/>
                </a:solidFill>
              </a:rPr>
              <a:t>lomený oblouk</a:t>
            </a:r>
          </a:p>
          <a:p>
            <a:pPr>
              <a:buFont typeface="Arial" pitchFamily="34" charset="0"/>
              <a:buChar char="•"/>
            </a:pPr>
            <a:r>
              <a:rPr lang="cs-CZ" sz="2400" i="1" dirty="0" smtClean="0">
                <a:solidFill>
                  <a:srgbClr val="FF0000"/>
                </a:solidFill>
              </a:rPr>
              <a:t>křížová žebrová klenba</a:t>
            </a:r>
          </a:p>
          <a:p>
            <a:pPr>
              <a:buFont typeface="Arial" pitchFamily="34" charset="0"/>
              <a:buChar char="•"/>
            </a:pPr>
            <a:r>
              <a:rPr lang="cs-CZ" sz="2400" i="1" dirty="0" smtClean="0">
                <a:solidFill>
                  <a:srgbClr val="FF0000"/>
                </a:solidFill>
              </a:rPr>
              <a:t>Vertikalita</a:t>
            </a:r>
          </a:p>
          <a:p>
            <a:pPr>
              <a:buFont typeface="Arial" pitchFamily="34" charset="0"/>
              <a:buChar char="•"/>
            </a:pPr>
            <a:r>
              <a:rPr lang="cs-CZ" sz="2400" i="1" dirty="0" smtClean="0"/>
              <a:t> zdobená okna - ornamentální </a:t>
            </a:r>
            <a:r>
              <a:rPr lang="cs-CZ" sz="2400" i="1" dirty="0" smtClean="0">
                <a:solidFill>
                  <a:srgbClr val="FF0000"/>
                </a:solidFill>
              </a:rPr>
              <a:t>kružba</a:t>
            </a:r>
            <a:r>
              <a:rPr lang="cs-CZ" sz="2400" dirty="0" smtClean="0"/>
              <a:t> (skleněné tabulky + olověné pásky = vitráže, rosety); vitráže přebírají úlohu fresky</a:t>
            </a:r>
          </a:p>
          <a:p>
            <a:pPr>
              <a:buFont typeface="Arial" pitchFamily="34" charset="0"/>
              <a:buChar char="•"/>
            </a:pPr>
            <a:r>
              <a:rPr lang="cs-CZ" sz="2400" i="1" dirty="0" smtClean="0">
                <a:solidFill>
                  <a:srgbClr val="FF0000"/>
                </a:solidFill>
              </a:rPr>
              <a:t>slabé zdi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(snaha o maximální odhmotnění stavby, lehkost</a:t>
            </a:r>
          </a:p>
          <a:p>
            <a:pPr>
              <a:buFont typeface="Arial" pitchFamily="34" charset="0"/>
              <a:buChar char="•"/>
            </a:pPr>
            <a:r>
              <a:rPr lang="cs-CZ" sz="2400" i="1" dirty="0" smtClean="0"/>
              <a:t>složitý </a:t>
            </a:r>
            <a:r>
              <a:rPr lang="cs-CZ" sz="2400" i="1" dirty="0" smtClean="0">
                <a:solidFill>
                  <a:srgbClr val="FF0000"/>
                </a:solidFill>
              </a:rPr>
              <a:t>vnější opěrný systém</a:t>
            </a:r>
            <a:r>
              <a:rPr lang="cs-CZ" sz="2400" dirty="0" smtClean="0"/>
              <a:t> pilířů a oblouků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pilíř ukončen ozdobně </a:t>
            </a:r>
            <a:r>
              <a:rPr lang="cs-CZ" sz="2400" i="1" dirty="0" smtClean="0">
                <a:solidFill>
                  <a:srgbClr val="FF0000"/>
                </a:solidFill>
              </a:rPr>
              <a:t>fiálou</a:t>
            </a:r>
            <a:r>
              <a:rPr lang="cs-CZ" sz="2400" i="1" dirty="0" smtClean="0"/>
              <a:t> = zakončení sloupu věžičkou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plastické </a:t>
            </a:r>
            <a:r>
              <a:rPr lang="cs-CZ" sz="2400" i="1" dirty="0" smtClean="0"/>
              <a:t>figurální </a:t>
            </a:r>
            <a:r>
              <a:rPr lang="cs-CZ" sz="2400" i="1" dirty="0" smtClean="0">
                <a:solidFill>
                  <a:srgbClr val="FF0000"/>
                </a:solidFill>
              </a:rPr>
              <a:t>chrliče</a:t>
            </a:r>
            <a:r>
              <a:rPr lang="cs-CZ" sz="2400" dirty="0" smtClean="0"/>
              <a:t> pro odvod dešťové vody</a:t>
            </a:r>
            <a:endParaRPr lang="cs-CZ" sz="2400" i="1" dirty="0" smtClean="0"/>
          </a:p>
          <a:p>
            <a:pPr>
              <a:buFont typeface="Arial" pitchFamily="34" charset="0"/>
              <a:buChar char="•"/>
            </a:pPr>
            <a:endParaRPr lang="cs-CZ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pajasweb.ic.cz/img/cyk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643182"/>
            <a:ext cx="3810000" cy="28575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428596" y="1285860"/>
            <a:ext cx="842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Fiály  - ozdobné věžičky – na chrámu sv. Barbory v Kutné  Hoře</a:t>
            </a:r>
            <a:endParaRPr lang="cs-CZ" sz="2400" dirty="0"/>
          </a:p>
        </p:txBody>
      </p:sp>
      <p:pic>
        <p:nvPicPr>
          <p:cNvPr id="30724" name="Picture 4" descr="http://www.kr-stredocesky.cz/NR/rdonlyres/17FF9D10-5143-40E8-B9CD-BC2462D7674E/0/17KutnaHora8605b53c651046f2bf726bb429bae317_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786058"/>
            <a:ext cx="3357586" cy="2738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zdeninka.cz/cr_kut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71744"/>
            <a:ext cx="3762314" cy="2818213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285852" y="1000108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Ukázka chrliče  v Kutné Hoře</a:t>
            </a:r>
            <a:endParaRPr lang="cs-CZ" sz="2400" dirty="0"/>
          </a:p>
        </p:txBody>
      </p:sp>
      <p:pic>
        <p:nvPicPr>
          <p:cNvPr id="31748" name="Picture 4" descr="http://im.foto.mapy.cz/big/4aa2a2b71315450798580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5" y="2160975"/>
            <a:ext cx="4833972" cy="3625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turistika.cz/foto/52730/40524/lrg_f_normalFile10--kutna-hora-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6096000" cy="4572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500298" y="64291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Lomený oblouk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5720" y="214311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kružba</a:t>
            </a:r>
            <a:endParaRPr lang="cs-CZ" dirty="0"/>
          </a:p>
        </p:txBody>
      </p:sp>
      <p:cxnSp>
        <p:nvCxnSpPr>
          <p:cNvPr id="6" name="Přímá spojovací šipka 5"/>
          <p:cNvCxnSpPr/>
          <p:nvPr/>
        </p:nvCxnSpPr>
        <p:spPr>
          <a:xfrm>
            <a:off x="1071538" y="2357430"/>
            <a:ext cx="185738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285720" y="307181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vitráže</a:t>
            </a:r>
            <a:endParaRPr lang="cs-CZ" dirty="0"/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1071538" y="3286124"/>
            <a:ext cx="185738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>
            <a:stCxn id="3" idx="2"/>
          </p:cNvCxnSpPr>
          <p:nvPr/>
        </p:nvCxnSpPr>
        <p:spPr>
          <a:xfrm rot="16200000" flipH="1">
            <a:off x="4945709" y="587998"/>
            <a:ext cx="752781" cy="178595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>
            <a:stCxn id="3" idx="2"/>
          </p:cNvCxnSpPr>
          <p:nvPr/>
        </p:nvCxnSpPr>
        <p:spPr>
          <a:xfrm rot="5400000">
            <a:off x="3374073" y="873750"/>
            <a:ext cx="824219" cy="128588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>
            <a:stCxn id="3" idx="2"/>
          </p:cNvCxnSpPr>
          <p:nvPr/>
        </p:nvCxnSpPr>
        <p:spPr>
          <a:xfrm rot="16200000" flipH="1">
            <a:off x="4052734" y="1480973"/>
            <a:ext cx="824219" cy="7143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422</Words>
  <Application>Microsoft Office PowerPoint</Application>
  <PresentationFormat>Předvádění na obrazovce (4:3)</PresentationFormat>
  <Paragraphs>92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Calibri</vt:lpstr>
      <vt:lpstr>Motiv sady Office</vt:lpstr>
      <vt:lpstr>Nové modulové výukové a inovativní programy - zvýšení kvality ve vzdělávání  </vt:lpstr>
      <vt:lpstr>Gotická architektura</vt:lpstr>
      <vt:lpstr>Gotické umění</vt:lpstr>
      <vt:lpstr>Porovnáme rotundu a chrám</vt:lpstr>
      <vt:lpstr>Porovnáme rotundu a chrám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Rozdělení gotických staveb</vt:lpstr>
      <vt:lpstr>Poznávej: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kubama</dc:creator>
  <cp:lastModifiedBy>Marcela Kubátová</cp:lastModifiedBy>
  <cp:revision>39</cp:revision>
  <dcterms:created xsi:type="dcterms:W3CDTF">2010-12-06T13:06:49Z</dcterms:created>
  <dcterms:modified xsi:type="dcterms:W3CDTF">2015-02-26T08:43:25Z</dcterms:modified>
</cp:coreProperties>
</file>