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66" r:id="rId4"/>
    <p:sldId id="267" r:id="rId5"/>
    <p:sldId id="259" r:id="rId6"/>
    <p:sldId id="258" r:id="rId7"/>
    <p:sldId id="257" r:id="rId8"/>
    <p:sldId id="262" r:id="rId9"/>
    <p:sldId id="261" r:id="rId10"/>
    <p:sldId id="263" r:id="rId11"/>
    <p:sldId id="264" r:id="rId12"/>
    <p:sldId id="265" r:id="rId13"/>
    <p:sldId id="260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604A-C942-42BB-B288-1B901D045B98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D3BF-6EA5-4CCF-9619-45A900D0C0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53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B3FB-0410-4B2B-99B6-E5B2A3015B04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0973-1733-4D55-9045-7CEF51008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rel_Absolon" TargetMode="External"/><Relationship Id="rId13" Type="http://schemas.openxmlformats.org/officeDocument/2006/relationships/hyperlink" Target="http://cs.wikipedia.org/wiki/V%C3%A1penec" TargetMode="External"/><Relationship Id="rId18" Type="http://schemas.openxmlformats.org/officeDocument/2006/relationships/hyperlink" Target="http://cs.wikipedia.org/wiki/%C5%87adro" TargetMode="External"/><Relationship Id="rId3" Type="http://schemas.openxmlformats.org/officeDocument/2006/relationships/hyperlink" Target="http://cs.wikipedia.org/wiki/Paleolit" TargetMode="External"/><Relationship Id="rId7" Type="http://schemas.openxmlformats.org/officeDocument/2006/relationships/hyperlink" Target="http://cs.wikipedia.org/wiki/Pavlov_(okres_B%C5%99eclav)" TargetMode="External"/><Relationship Id="rId12" Type="http://schemas.openxmlformats.org/officeDocument/2006/relationships/hyperlink" Target="http://cs.wikipedia.org/wiki/Hl%C3%ADna" TargetMode="External"/><Relationship Id="rId17" Type="http://schemas.openxmlformats.org/officeDocument/2006/relationships/hyperlink" Target="http://cs.wikipedia.org/wiki/Krk" TargetMode="External"/><Relationship Id="rId2" Type="http://schemas.openxmlformats.org/officeDocument/2006/relationships/hyperlink" Target="http://cs.wikipedia.org/wiki/Keramika" TargetMode="External"/><Relationship Id="rId16" Type="http://schemas.openxmlformats.org/officeDocument/2006/relationships/hyperlink" Target="http://cs.wikipedia.org/wiki/Obli%C4%8Dej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Doln%C3%AD_V%C4%9Bstonice" TargetMode="External"/><Relationship Id="rId11" Type="http://schemas.openxmlformats.org/officeDocument/2006/relationships/hyperlink" Target="http://cs.wikipedia.org/wiki/Metr" TargetMode="External"/><Relationship Id="rId5" Type="http://schemas.openxmlformats.org/officeDocument/2006/relationships/hyperlink" Target="http://cs.wikipedia.org/wiki/1925" TargetMode="External"/><Relationship Id="rId15" Type="http://schemas.openxmlformats.org/officeDocument/2006/relationships/hyperlink" Target="http://cs.wikipedia.org/wiki/Stylizace" TargetMode="External"/><Relationship Id="rId10" Type="http://schemas.openxmlformats.org/officeDocument/2006/relationships/hyperlink" Target="http://cs.wikipedia.org/wiki/Archeologie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cs.wikipedia.org/wiki/13._%C4%8Dervenec" TargetMode="External"/><Relationship Id="rId9" Type="http://schemas.openxmlformats.org/officeDocument/2006/relationships/hyperlink" Target="http://cs.wikipedia.org/wiki/Speleologie" TargetMode="External"/><Relationship Id="rId14" Type="http://schemas.openxmlformats.org/officeDocument/2006/relationships/hyperlink" Target="http://cs.wikipedia.org/wiki/Kos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Zapíšeme: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Dva základní typy velkomoravských kostelů: stavby kruhové a stavby podélné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Rotunda </a:t>
            </a:r>
            <a:r>
              <a:rPr lang="cs-CZ" dirty="0" smtClean="0"/>
              <a:t>– stavby kruhového půdorysu s půlkruhovým výklenkem pro oltář = </a:t>
            </a:r>
            <a:r>
              <a:rPr lang="cs-CZ" dirty="0" smtClean="0">
                <a:solidFill>
                  <a:srgbClr val="FF0000"/>
                </a:solidFill>
              </a:rPr>
              <a:t>apsida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Bazilika </a:t>
            </a:r>
            <a:r>
              <a:rPr lang="cs-CZ" dirty="0" smtClean="0"/>
              <a:t>– stavba obdélníkového půdorysu</a:t>
            </a:r>
          </a:p>
          <a:p>
            <a:r>
              <a:rPr lang="cs-CZ" dirty="0" smtClean="0"/>
              <a:t>Kromě kostelů se stavěla </a:t>
            </a:r>
            <a:r>
              <a:rPr lang="cs-CZ" dirty="0" smtClean="0">
                <a:solidFill>
                  <a:srgbClr val="FF0000"/>
                </a:solidFill>
              </a:rPr>
              <a:t>hradiště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doby Velké Moravy se stavby zachovaly pouze ve vykopávkách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</a:p>
          <a:p>
            <a:r>
              <a:rPr lang="cs-CZ" dirty="0" smtClean="0"/>
              <a:t>MALÍŘSTVÍ</a:t>
            </a:r>
          </a:p>
          <a:p>
            <a:r>
              <a:rPr lang="cs-CZ" dirty="0" smtClean="0"/>
              <a:t>SOCHAŘSTVÍ</a:t>
            </a:r>
          </a:p>
          <a:p>
            <a:r>
              <a:rPr lang="cs-CZ" dirty="0" smtClean="0"/>
              <a:t>VÝTVARNÉ ŘEMESLO</a:t>
            </a:r>
          </a:p>
          <a:p>
            <a:r>
              <a:rPr lang="cs-CZ" dirty="0" smtClean="0"/>
              <a:t>LIDOVÉ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 doby Velkomoravské říše se zachovaly i jiné druhy výtvarného umění, např. šperkařství, keramika</a:t>
            </a:r>
            <a:endParaRPr lang="cs-CZ" sz="2000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2376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kolnik,-nastenna-plastika---velka-morav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956984"/>
            <a:ext cx="6278582" cy="557081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Stříbrné terčovité kování s postavou sokolníka – 9.století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/>
              <a:t>Malý průvodce dějinami architektury – I.díl, </a:t>
            </a:r>
            <a:r>
              <a:rPr lang="cs-CZ" dirty="0" err="1" smtClean="0"/>
              <a:t>PaeDr</a:t>
            </a:r>
            <a:r>
              <a:rPr lang="cs-CZ" dirty="0" smtClean="0"/>
              <a:t>. Ladislav </a:t>
            </a:r>
            <a:r>
              <a:rPr lang="cs-CZ" dirty="0" err="1" smtClean="0"/>
              <a:t>Miček</a:t>
            </a:r>
            <a:r>
              <a:rPr lang="cs-CZ" dirty="0" smtClean="0"/>
              <a:t>, Studio dokument a forma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Významná období českého výtvarného umění</a:t>
            </a: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Umění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Velké Moravy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Vv</a:t>
            </a:r>
            <a:r>
              <a:rPr lang="cs-CZ" dirty="0" smtClean="0"/>
              <a:t>, 7.ročník</a:t>
            </a:r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428728" y="92867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šel čas…</a:t>
            </a:r>
            <a:endParaRPr lang="cs-CZ" dirty="0"/>
          </a:p>
        </p:txBody>
      </p:sp>
      <p:pic>
        <p:nvPicPr>
          <p:cNvPr id="8" name="Obrázek 7" descr="cas_prim_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8238414" cy="1428760"/>
          </a:xfrm>
          <a:prstGeom prst="rect">
            <a:avLst/>
          </a:prstGeom>
        </p:spPr>
      </p:pic>
      <p:sp>
        <p:nvSpPr>
          <p:cNvPr id="10" name="Šipka dolů 9"/>
          <p:cNvSpPr/>
          <p:nvPr/>
        </p:nvSpPr>
        <p:spPr>
          <a:xfrm>
            <a:off x="2928926" y="300037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786050" y="25717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1736" y="2071678"/>
            <a:ext cx="285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dirty="0" smtClean="0"/>
              <a:t>Pravěk</a:t>
            </a:r>
            <a:endParaRPr lang="cs-CZ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214290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Věstonická venuše</a:t>
            </a:r>
            <a:r>
              <a:rPr lang="cs-CZ" sz="1400" dirty="0" smtClean="0"/>
              <a:t> je </a:t>
            </a:r>
            <a:r>
              <a:rPr lang="cs-CZ" sz="1400" dirty="0" smtClean="0">
                <a:hlinkClick r:id="rId2" tooltip="Keramika"/>
              </a:rPr>
              <a:t>keramická</a:t>
            </a:r>
            <a:r>
              <a:rPr lang="cs-CZ" sz="1400" dirty="0" smtClean="0"/>
              <a:t> soška nahé ženy vyrobená z pálené hlíny pocházející z mladého </a:t>
            </a:r>
            <a:r>
              <a:rPr lang="cs-CZ" sz="1400" dirty="0" smtClean="0">
                <a:hlinkClick r:id="rId3" tooltip="Paleolit"/>
              </a:rPr>
              <a:t>paleolitu</a:t>
            </a:r>
            <a:r>
              <a:rPr lang="cs-CZ" sz="1400" dirty="0" smtClean="0"/>
              <a:t> a datovaná do období </a:t>
            </a:r>
          </a:p>
          <a:p>
            <a:r>
              <a:rPr lang="cs-CZ" sz="1400" dirty="0" smtClean="0"/>
              <a:t>29 000 – 25 000 př. n. l.</a:t>
            </a:r>
          </a:p>
          <a:p>
            <a:r>
              <a:rPr lang="cs-CZ" sz="1400" dirty="0" smtClean="0"/>
              <a:t>Soška byla nalezena </a:t>
            </a:r>
            <a:r>
              <a:rPr lang="cs-CZ" sz="1400" dirty="0" smtClean="0">
                <a:hlinkClick r:id="rId4" tooltip="13. červenec"/>
              </a:rPr>
              <a:t>13. července</a:t>
            </a:r>
            <a:r>
              <a:rPr lang="cs-CZ" sz="1400" dirty="0" smtClean="0"/>
              <a:t> </a:t>
            </a:r>
            <a:r>
              <a:rPr lang="cs-CZ" sz="1400" dirty="0" smtClean="0">
                <a:hlinkClick r:id="rId5" tooltip="1925"/>
              </a:rPr>
              <a:t>1925</a:t>
            </a:r>
            <a:r>
              <a:rPr lang="cs-CZ" sz="1400" dirty="0" smtClean="0"/>
              <a:t> v popelišti v horní části pravěkého naleziště mezi </a:t>
            </a:r>
            <a:r>
              <a:rPr lang="cs-CZ" sz="1400" dirty="0" smtClean="0">
                <a:hlinkClick r:id="rId6" tooltip="Dolní Věstonice"/>
              </a:rPr>
              <a:t>Dolními Věstonicemi</a:t>
            </a:r>
            <a:r>
              <a:rPr lang="cs-CZ" sz="1400" dirty="0" smtClean="0"/>
              <a:t> a </a:t>
            </a:r>
            <a:r>
              <a:rPr lang="cs-CZ" sz="1400" dirty="0" err="1" smtClean="0">
                <a:hlinkClick r:id="rId7" tooltip="Pavlov (okres Břeclav)"/>
              </a:rPr>
              <a:t>Pavlovem</a:t>
            </a:r>
            <a:r>
              <a:rPr lang="cs-CZ" sz="1400" dirty="0" smtClean="0"/>
              <a:t> prof. </a:t>
            </a:r>
            <a:r>
              <a:rPr lang="cs-CZ" sz="1400" dirty="0" smtClean="0">
                <a:hlinkClick r:id="rId8" tooltip="Karel Absolon"/>
              </a:rPr>
              <a:t>Karlem </a:t>
            </a:r>
            <a:r>
              <a:rPr lang="cs-CZ" sz="1400" dirty="0" err="1" smtClean="0">
                <a:hlinkClick r:id="rId8" tooltip="Karel Absolon"/>
              </a:rPr>
              <a:t>Absolonem</a:t>
            </a:r>
            <a:r>
              <a:rPr lang="cs-CZ" sz="1400" dirty="0" smtClean="0"/>
              <a:t>. Paleolitickou krásku objevil tým Karla </a:t>
            </a:r>
            <a:r>
              <a:rPr lang="cs-CZ" sz="1400" dirty="0" err="1" smtClean="0"/>
              <a:t>Absolona</a:t>
            </a:r>
            <a:r>
              <a:rPr lang="cs-CZ" sz="1400" dirty="0" smtClean="0"/>
              <a:t>, známého badatele ve </a:t>
            </a:r>
            <a:r>
              <a:rPr lang="cs-CZ" sz="1400" dirty="0" smtClean="0">
                <a:hlinkClick r:id="rId9" tooltip="Speleologie"/>
              </a:rPr>
              <a:t>speleologii</a:t>
            </a:r>
            <a:r>
              <a:rPr lang="cs-CZ" sz="1400" dirty="0" smtClean="0"/>
              <a:t> a </a:t>
            </a:r>
            <a:r>
              <a:rPr lang="cs-CZ" sz="1400" dirty="0" smtClean="0">
                <a:hlinkClick r:id="rId10" tooltip="Archeologie"/>
              </a:rPr>
              <a:t>archeologii</a:t>
            </a:r>
            <a:r>
              <a:rPr lang="cs-CZ" sz="1400" dirty="0" smtClean="0"/>
              <a:t>. Sám profesor tehdy na lokalitě nebyl přítomen, ačkoli je většinou za objevitele označován. Soška ležela ve zbytcích pradávného ohniště rozlomená na dva kusy, které zpočátku ani nevypadaly, že patří k sobě. Teprve po očištění se ukázalo, že celek se podobá ženské postavě.</a:t>
            </a:r>
          </a:p>
          <a:p>
            <a:r>
              <a:rPr lang="cs-CZ" sz="1400" dirty="0" smtClean="0"/>
              <a:t>Je 11,5 </a:t>
            </a:r>
            <a:r>
              <a:rPr lang="cs-CZ" sz="1400" dirty="0" smtClean="0">
                <a:hlinkClick r:id="rId11" tooltip="Metr"/>
              </a:rPr>
              <a:t>cm</a:t>
            </a:r>
            <a:r>
              <a:rPr lang="cs-CZ" sz="1400" dirty="0" smtClean="0"/>
              <a:t> vysoká a v bocích 4,3 cm široká. Materiál, který byl k její výrobě použit, je pravděpodobně směsí </a:t>
            </a:r>
            <a:r>
              <a:rPr lang="cs-CZ" sz="1400" dirty="0" smtClean="0">
                <a:hlinkClick r:id="rId12" tooltip="Hlína"/>
              </a:rPr>
              <a:t>hlíny</a:t>
            </a:r>
            <a:r>
              <a:rPr lang="cs-CZ" sz="1400" dirty="0" smtClean="0"/>
              <a:t> a </a:t>
            </a:r>
            <a:r>
              <a:rPr lang="cs-CZ" sz="1400" dirty="0" smtClean="0">
                <a:hlinkClick r:id="rId13" tooltip="Vápenec"/>
              </a:rPr>
              <a:t>vápence</a:t>
            </a:r>
            <a:r>
              <a:rPr lang="cs-CZ" sz="1400" dirty="0" smtClean="0"/>
              <a:t>, obdobné drobné plastiky byly přitom většinou zhotovovány z kamene nebo </a:t>
            </a:r>
            <a:r>
              <a:rPr lang="cs-CZ" sz="1400" dirty="0" smtClean="0">
                <a:hlinkClick r:id="rId14" tooltip="Kost"/>
              </a:rPr>
              <a:t>kostí</a:t>
            </a:r>
            <a:r>
              <a:rPr lang="cs-CZ" sz="1400" dirty="0" smtClean="0"/>
              <a:t>. Ze zajímavostí uveďme výraznou </a:t>
            </a:r>
            <a:r>
              <a:rPr lang="cs-CZ" sz="1400" dirty="0" smtClean="0">
                <a:hlinkClick r:id="rId15" tooltip="Stylizace"/>
              </a:rPr>
              <a:t>stylizaci</a:t>
            </a:r>
            <a:r>
              <a:rPr lang="cs-CZ" sz="1400" dirty="0" smtClean="0"/>
              <a:t> </a:t>
            </a:r>
            <a:r>
              <a:rPr lang="cs-CZ" sz="1400" dirty="0" smtClean="0">
                <a:hlinkClick r:id="rId16" tooltip="Obličej"/>
              </a:rPr>
              <a:t>obličeje</a:t>
            </a:r>
            <a:r>
              <a:rPr lang="cs-CZ" sz="1400" dirty="0" smtClean="0"/>
              <a:t> (pouze oči jsou naznačeny krátkými šikmými rýhami), nepřítomnost </a:t>
            </a:r>
            <a:r>
              <a:rPr lang="cs-CZ" sz="1400" dirty="0" smtClean="0">
                <a:hlinkClick r:id="rId17" tooltip="Krk"/>
              </a:rPr>
              <a:t>krku</a:t>
            </a:r>
            <a:r>
              <a:rPr lang="cs-CZ" sz="1400" dirty="0" smtClean="0"/>
              <a:t>, mohutnost povislého poprsí (levé </a:t>
            </a:r>
            <a:r>
              <a:rPr lang="cs-CZ" sz="1400" dirty="0" smtClean="0">
                <a:hlinkClick r:id="rId18" tooltip="Ňadro"/>
              </a:rPr>
              <a:t>ňadro</a:t>
            </a:r>
            <a:r>
              <a:rPr lang="cs-CZ" sz="1400" dirty="0" smtClean="0"/>
              <a:t> je větší) a boků. Na zadní straně jsou patrné rýhy znázorňující patrně tukové zářezy.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14282" y="5643579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google.cz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vychodni</a:t>
            </a:r>
            <a:r>
              <a:rPr lang="cs-CZ" sz="1000" dirty="0" smtClean="0"/>
              <a:t>-</a:t>
            </a:r>
            <a:r>
              <a:rPr lang="cs-CZ" sz="1000" dirty="0" err="1" smtClean="0"/>
              <a:t>morava.cz</a:t>
            </a:r>
            <a:r>
              <a:rPr lang="cs-CZ" sz="1000" dirty="0" smtClean="0"/>
              <a:t>/</a:t>
            </a:r>
            <a:r>
              <a:rPr lang="cs-CZ" sz="1000" dirty="0" err="1" smtClean="0"/>
              <a:t>photo</a:t>
            </a:r>
            <a:r>
              <a:rPr lang="cs-CZ" sz="1000" dirty="0" smtClean="0"/>
              <a:t>/2043/</a:t>
            </a:r>
            <a:r>
              <a:rPr lang="cs-CZ" sz="1000" dirty="0" err="1" smtClean="0"/>
              <a:t>download</a:t>
            </a:r>
            <a:r>
              <a:rPr lang="cs-CZ" sz="1000" dirty="0" smtClean="0"/>
              <a:t>/preview320&amp;</a:t>
            </a:r>
            <a:r>
              <a:rPr lang="cs-CZ" sz="1000" dirty="0" err="1" smtClean="0"/>
              <a:t>imgrefurl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vychodni</a:t>
            </a:r>
            <a:r>
              <a:rPr lang="cs-CZ" sz="1000" dirty="0" smtClean="0"/>
              <a:t>-</a:t>
            </a:r>
            <a:r>
              <a:rPr lang="cs-CZ" sz="1000" dirty="0" err="1" smtClean="0"/>
              <a:t>morava.cz</a:t>
            </a:r>
            <a:r>
              <a:rPr lang="cs-CZ" sz="1000" dirty="0" smtClean="0"/>
              <a:t>/cil/1309/&amp;h=600&amp;w=307&amp;</a:t>
            </a:r>
            <a:r>
              <a:rPr lang="cs-CZ" sz="1000" dirty="0" err="1" smtClean="0"/>
              <a:t>sz</a:t>
            </a:r>
            <a:r>
              <a:rPr lang="cs-CZ" sz="1000" dirty="0" smtClean="0"/>
              <a:t>=27&amp;</a:t>
            </a:r>
            <a:r>
              <a:rPr lang="cs-CZ" sz="1000" dirty="0" err="1" smtClean="0"/>
              <a:t>tbnid</a:t>
            </a:r>
            <a:r>
              <a:rPr lang="cs-CZ" sz="1000" dirty="0" smtClean="0"/>
              <a:t>=</a:t>
            </a:r>
            <a:r>
              <a:rPr lang="cs-CZ" sz="1000" dirty="0" err="1" smtClean="0"/>
              <a:t>bouzuz</a:t>
            </a:r>
            <a:r>
              <a:rPr lang="cs-CZ" sz="1000" dirty="0" smtClean="0"/>
              <a:t>_</a:t>
            </a:r>
            <a:r>
              <a:rPr lang="cs-CZ" sz="1000" dirty="0" err="1" smtClean="0"/>
              <a:t>NhFhnpM</a:t>
            </a:r>
            <a:r>
              <a:rPr lang="cs-CZ" sz="1000" dirty="0" smtClean="0"/>
              <a:t>:&amp;</a:t>
            </a:r>
            <a:r>
              <a:rPr lang="cs-CZ" sz="1000" dirty="0" err="1" smtClean="0"/>
              <a:t>tbnh</a:t>
            </a:r>
            <a:r>
              <a:rPr lang="cs-CZ" sz="1000" dirty="0" smtClean="0"/>
              <a:t>=135&amp;</a:t>
            </a:r>
            <a:r>
              <a:rPr lang="cs-CZ" sz="1000" dirty="0" err="1" smtClean="0"/>
              <a:t>tbnw</a:t>
            </a:r>
            <a:r>
              <a:rPr lang="cs-CZ" sz="1000" dirty="0" smtClean="0"/>
              <a:t>=69&amp;</a:t>
            </a:r>
            <a:r>
              <a:rPr lang="cs-CZ" sz="1000" dirty="0" err="1" smtClean="0"/>
              <a:t>prev</a:t>
            </a:r>
            <a:r>
              <a:rPr lang="cs-CZ" sz="1000" dirty="0" smtClean="0"/>
              <a:t>=/</a:t>
            </a:r>
            <a:r>
              <a:rPr lang="cs-CZ" sz="1000" dirty="0" err="1" smtClean="0"/>
              <a:t>images</a:t>
            </a:r>
            <a:r>
              <a:rPr lang="cs-CZ" sz="1000" dirty="0" smtClean="0"/>
              <a:t>%3Fq%3Dv%25C4%259Bstonick%25C3%25A1%2Bvenu%25C5%25A1e&amp;zoom=1&amp;q=v%C4%9Bstonick%C3%A1+</a:t>
            </a:r>
            <a:r>
              <a:rPr lang="cs-CZ" sz="1000" dirty="0" err="1" smtClean="0"/>
              <a:t>venu</a:t>
            </a:r>
            <a:r>
              <a:rPr lang="cs-CZ" sz="1000" dirty="0" smtClean="0"/>
              <a:t>%C5%A1e&amp;</a:t>
            </a:r>
            <a:r>
              <a:rPr lang="cs-CZ" sz="1000" dirty="0" err="1" smtClean="0"/>
              <a:t>hl</a:t>
            </a:r>
            <a:r>
              <a:rPr lang="cs-CZ" sz="1000" dirty="0" smtClean="0"/>
              <a:t>=</a:t>
            </a:r>
            <a:r>
              <a:rPr lang="cs-CZ" sz="1000" dirty="0" err="1" smtClean="0"/>
              <a:t>cs</a:t>
            </a:r>
            <a:r>
              <a:rPr lang="cs-CZ" sz="1000" dirty="0" smtClean="0"/>
              <a:t>&amp;</a:t>
            </a:r>
            <a:r>
              <a:rPr lang="cs-CZ" sz="1000" dirty="0" err="1" smtClean="0"/>
              <a:t>usg</a:t>
            </a:r>
            <a:r>
              <a:rPr lang="cs-CZ" sz="1000" dirty="0" smtClean="0"/>
              <a:t>=__OJA4WtScTrtR_Vc0M4Zbs1AlhTw=&amp;</a:t>
            </a:r>
            <a:r>
              <a:rPr lang="cs-CZ" sz="1000" dirty="0" err="1" smtClean="0"/>
              <a:t>sa</a:t>
            </a:r>
            <a:r>
              <a:rPr lang="cs-CZ" sz="1000" dirty="0" smtClean="0"/>
              <a:t>=X&amp;</a:t>
            </a:r>
            <a:r>
              <a:rPr lang="cs-CZ" sz="1000" dirty="0" err="1" smtClean="0"/>
              <a:t>ei</a:t>
            </a:r>
            <a:r>
              <a:rPr lang="cs-CZ" sz="1000" dirty="0" smtClean="0"/>
              <a:t>=Ff7YTM_sMYzCswbD9ZzZBw&amp;</a:t>
            </a:r>
            <a:r>
              <a:rPr lang="cs-CZ" sz="1000" dirty="0" err="1" smtClean="0"/>
              <a:t>ved</a:t>
            </a:r>
            <a:r>
              <a:rPr lang="cs-CZ" sz="1000" dirty="0" smtClean="0"/>
              <a:t>=0CCcQ9QEwAw</a:t>
            </a:r>
            <a:endParaRPr lang="cs-CZ" sz="1000" dirty="0"/>
          </a:p>
        </p:txBody>
      </p:sp>
      <p:pic>
        <p:nvPicPr>
          <p:cNvPr id="4" name="Obrázek 3" descr="věstonická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72066" y="142852"/>
            <a:ext cx="3065166" cy="599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Nejstarší architektonické památky na našem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Souvisí s osídlením našeho území:</a:t>
            </a:r>
          </a:p>
          <a:p>
            <a:r>
              <a:rPr lang="cs-CZ" dirty="0" smtClean="0"/>
              <a:t>Pojďme si připomenout a vytvoříme časovou přímku: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/>
        </p:nvCxnSpPr>
        <p:spPr>
          <a:xfrm rot="5400000">
            <a:off x="-1571668" y="3500438"/>
            <a:ext cx="64294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1571604" y="50004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571604" y="71435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571604" y="421481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571604" y="50720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571604" y="385762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571604" y="450057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571604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1571604" y="57150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571604" y="600076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571604" y="628652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571604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71604" y="242886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571604" y="271462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571604" y="300037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1571604" y="357187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1571604" y="100010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1571604" y="128586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1571604" y="1571612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1571604" y="18573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571604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1571604" y="478632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142976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 rot="16200000">
            <a:off x="35701" y="391202"/>
            <a:ext cx="142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 naším letopočtem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 rot="16200000">
            <a:off x="-214345" y="277998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Našeho letopočtu</a:t>
            </a:r>
            <a:endParaRPr lang="cs-CZ" dirty="0"/>
          </a:p>
        </p:txBody>
      </p:sp>
      <p:sp>
        <p:nvSpPr>
          <p:cNvPr id="32" name="Šipka nahoru 31"/>
          <p:cNvSpPr/>
          <p:nvPr/>
        </p:nvSpPr>
        <p:spPr>
          <a:xfrm>
            <a:off x="1214414" y="285728"/>
            <a:ext cx="45719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/>
          <p:cNvSpPr/>
          <p:nvPr/>
        </p:nvSpPr>
        <p:spPr>
          <a:xfrm>
            <a:off x="1214414" y="1785926"/>
            <a:ext cx="71438" cy="4572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357290" y="1142984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57290" y="857232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357290" y="571480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3</a:t>
            </a:r>
            <a:endParaRPr lang="cs-CZ" sz="14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357290" y="357166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</a:t>
            </a:r>
            <a:endParaRPr lang="cs-CZ" sz="1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357290" y="2285992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3</a:t>
            </a:r>
            <a:endParaRPr lang="cs-CZ" sz="14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357290" y="2000240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1357290" y="2571744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</a:t>
            </a:r>
            <a:endParaRPr lang="cs-CZ" sz="14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1357290" y="1714488"/>
            <a:ext cx="18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</a:t>
            </a:r>
            <a:endParaRPr lang="cs-CZ" sz="14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285852" y="464344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11</a:t>
            </a:r>
            <a:endParaRPr lang="cs-CZ" sz="14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1285852" y="500063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12</a:t>
            </a:r>
            <a:endParaRPr lang="cs-CZ" sz="14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1285852" y="528638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13</a:t>
            </a:r>
            <a:endParaRPr lang="cs-CZ" sz="14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1285852" y="557214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14</a:t>
            </a:r>
            <a:endParaRPr lang="cs-CZ" sz="14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285852" y="435769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</a:t>
            </a:r>
            <a:endParaRPr lang="cs-CZ" sz="14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1428728" y="4071942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</a:t>
            </a:r>
            <a:endParaRPr lang="cs-CZ" sz="14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1357290" y="2857496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5</a:t>
            </a:r>
            <a:endParaRPr lang="cs-CZ" sz="14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1357290" y="371475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8</a:t>
            </a:r>
            <a:endParaRPr lang="cs-CZ" sz="14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357290" y="3429000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7</a:t>
            </a:r>
            <a:endParaRPr lang="cs-CZ" sz="14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1357290" y="3143248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6</a:t>
            </a:r>
            <a:endParaRPr lang="cs-CZ" sz="14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1285852" y="585789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15</a:t>
            </a:r>
            <a:endParaRPr lang="cs-CZ" sz="1400" dirty="0"/>
          </a:p>
        </p:txBody>
      </p:sp>
      <p:sp>
        <p:nvSpPr>
          <p:cNvPr id="58" name="Čárový popisek 1 57"/>
          <p:cNvSpPr/>
          <p:nvPr/>
        </p:nvSpPr>
        <p:spPr>
          <a:xfrm>
            <a:off x="2714612" y="500042"/>
            <a:ext cx="2071702" cy="428628"/>
          </a:xfrm>
          <a:prstGeom prst="borderCallout1">
            <a:avLst>
              <a:gd name="adj1" fmla="val 45417"/>
              <a:gd name="adj2" fmla="val -7083"/>
              <a:gd name="adj3" fmla="val 47730"/>
              <a:gd name="adj4" fmla="val -47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Keltové, Bójové</a:t>
            </a:r>
            <a:endParaRPr lang="cs-CZ" dirty="0"/>
          </a:p>
        </p:txBody>
      </p:sp>
      <p:sp>
        <p:nvSpPr>
          <p:cNvPr id="59" name="Čárový popisek 1 58"/>
          <p:cNvSpPr/>
          <p:nvPr/>
        </p:nvSpPr>
        <p:spPr>
          <a:xfrm>
            <a:off x="2714612" y="1142984"/>
            <a:ext cx="3286148" cy="428628"/>
          </a:xfrm>
          <a:prstGeom prst="borderCallout1">
            <a:avLst>
              <a:gd name="adj1" fmla="val 35541"/>
              <a:gd name="adj2" fmla="val -7392"/>
              <a:gd name="adj3" fmla="val 34142"/>
              <a:gd name="adj4" fmla="val -28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Germáni, </a:t>
            </a:r>
            <a:r>
              <a:rPr lang="cs-CZ" dirty="0" err="1" smtClean="0"/>
              <a:t>Markomani</a:t>
            </a:r>
            <a:r>
              <a:rPr lang="cs-CZ" dirty="0" smtClean="0"/>
              <a:t> a Kvádové</a:t>
            </a:r>
            <a:endParaRPr lang="cs-CZ" dirty="0"/>
          </a:p>
        </p:txBody>
      </p:sp>
      <p:sp>
        <p:nvSpPr>
          <p:cNvPr id="60" name="Čárový popisek 1 59"/>
          <p:cNvSpPr/>
          <p:nvPr/>
        </p:nvSpPr>
        <p:spPr>
          <a:xfrm>
            <a:off x="2643174" y="2786058"/>
            <a:ext cx="1000132" cy="500066"/>
          </a:xfrm>
          <a:prstGeom prst="borderCallout1">
            <a:avLst>
              <a:gd name="adj1" fmla="val 47092"/>
              <a:gd name="adj2" fmla="val -3333"/>
              <a:gd name="adj3" fmla="val 47559"/>
              <a:gd name="adj4" fmla="val -89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Slované</a:t>
            </a:r>
            <a:endParaRPr lang="cs-CZ" dirty="0"/>
          </a:p>
        </p:txBody>
      </p:sp>
      <p:sp>
        <p:nvSpPr>
          <p:cNvPr id="61" name="Čárový popisek 1 60"/>
          <p:cNvSpPr/>
          <p:nvPr/>
        </p:nvSpPr>
        <p:spPr>
          <a:xfrm>
            <a:off x="2643174" y="3429000"/>
            <a:ext cx="1571636" cy="428628"/>
          </a:xfrm>
          <a:prstGeom prst="borderCallout1">
            <a:avLst>
              <a:gd name="adj1" fmla="val 27014"/>
              <a:gd name="adj2" fmla="val -7083"/>
              <a:gd name="adj3" fmla="val 28869"/>
              <a:gd name="adj4" fmla="val -55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Sámova říše</a:t>
            </a:r>
            <a:endParaRPr lang="cs-CZ" dirty="0"/>
          </a:p>
        </p:txBody>
      </p:sp>
      <p:sp>
        <p:nvSpPr>
          <p:cNvPr id="62" name="Čárový popisek 1 61"/>
          <p:cNvSpPr/>
          <p:nvPr/>
        </p:nvSpPr>
        <p:spPr>
          <a:xfrm>
            <a:off x="3000364" y="4143380"/>
            <a:ext cx="3000396" cy="428628"/>
          </a:xfrm>
          <a:prstGeom prst="borderCallout1">
            <a:avLst>
              <a:gd name="adj1" fmla="val 54198"/>
              <a:gd name="adj2" fmla="val 277"/>
              <a:gd name="adj3" fmla="val -46629"/>
              <a:gd name="adj4" fmla="val -45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1.pol. -Velkomoravská říše</a:t>
            </a:r>
            <a:endParaRPr lang="cs-CZ" dirty="0"/>
          </a:p>
        </p:txBody>
      </p:sp>
      <p:sp>
        <p:nvSpPr>
          <p:cNvPr id="63" name="Čárový popisek 1 62"/>
          <p:cNvSpPr/>
          <p:nvPr/>
        </p:nvSpPr>
        <p:spPr>
          <a:xfrm>
            <a:off x="3000364" y="4786322"/>
            <a:ext cx="3000396" cy="428628"/>
          </a:xfrm>
          <a:prstGeom prst="borderCallout1">
            <a:avLst>
              <a:gd name="adj1" fmla="val 46735"/>
              <a:gd name="adj2" fmla="val -714"/>
              <a:gd name="adj3" fmla="val -161940"/>
              <a:gd name="adj4" fmla="val -44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2.pol. -Počátky českého státu</a:t>
            </a:r>
            <a:endParaRPr lang="cs-CZ" dirty="0"/>
          </a:p>
        </p:txBody>
      </p:sp>
      <p:sp>
        <p:nvSpPr>
          <p:cNvPr id="64" name="Čárový popisek 1 63"/>
          <p:cNvSpPr/>
          <p:nvPr/>
        </p:nvSpPr>
        <p:spPr>
          <a:xfrm>
            <a:off x="3000364" y="5500702"/>
            <a:ext cx="2500330" cy="500066"/>
          </a:xfrm>
          <a:prstGeom prst="borderCallout1">
            <a:avLst>
              <a:gd name="adj1" fmla="val 50467"/>
              <a:gd name="adj2" fmla="val -562"/>
              <a:gd name="adj3" fmla="val -120151"/>
              <a:gd name="adj4" fmla="val -54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Románský sloh</a:t>
            </a:r>
            <a:endParaRPr lang="cs-CZ" dirty="0"/>
          </a:p>
        </p:txBody>
      </p:sp>
      <p:cxnSp>
        <p:nvCxnSpPr>
          <p:cNvPr id="68" name="Přímá spojovací čára 67"/>
          <p:cNvCxnSpPr/>
          <p:nvPr/>
        </p:nvCxnSpPr>
        <p:spPr>
          <a:xfrm>
            <a:off x="1643042" y="4000504"/>
            <a:ext cx="71437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1142976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století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Zapíšeme: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Oppida – keltská hradiště</a:t>
            </a:r>
            <a:endParaRPr lang="cs-CZ" dirty="0"/>
          </a:p>
        </p:txBody>
      </p:sp>
      <p:pic>
        <p:nvPicPr>
          <p:cNvPr id="1026" name="Picture 2" descr="http://www.oblibene.org/userdata/shopimg/zeleznehory-hm/image/gener/big/oppidum-oppidum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5715000" cy="428625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143636" y="6000768"/>
            <a:ext cx="285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zeleznehory</a:t>
            </a:r>
            <a:r>
              <a:rPr lang="cs-CZ" sz="1200" dirty="0" smtClean="0"/>
              <a:t>-hm.</a:t>
            </a:r>
            <a:r>
              <a:rPr lang="cs-CZ" sz="1200" dirty="0" err="1" smtClean="0"/>
              <a:t>cz</a:t>
            </a:r>
            <a:r>
              <a:rPr lang="cs-CZ" sz="1200" dirty="0" smtClean="0"/>
              <a:t>/2348/po-</a:t>
            </a:r>
            <a:r>
              <a:rPr lang="cs-CZ" sz="1200" dirty="0" err="1" smtClean="0"/>
              <a:t>stopach</a:t>
            </a:r>
            <a:r>
              <a:rPr lang="cs-CZ" sz="1200" dirty="0" smtClean="0"/>
              <a:t>-</a:t>
            </a:r>
            <a:r>
              <a:rPr lang="cs-CZ" sz="1200" dirty="0" err="1" smtClean="0"/>
              <a:t>keltu</a:t>
            </a:r>
            <a:r>
              <a:rPr lang="cs-CZ" sz="1200" dirty="0" smtClean="0"/>
              <a:t>/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Architektura Velké Moravy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429684" cy="1752600"/>
          </a:xfrm>
        </p:spPr>
        <p:txBody>
          <a:bodyPr/>
          <a:lstStyle/>
          <a:p>
            <a:r>
              <a:rPr lang="cs-CZ" dirty="0" smtClean="0"/>
              <a:t>Malý průvodce dějinami architektury – I.díl, </a:t>
            </a:r>
            <a:r>
              <a:rPr lang="cs-CZ" dirty="0" err="1" smtClean="0"/>
              <a:t>PaeDr</a:t>
            </a:r>
            <a:r>
              <a:rPr lang="cs-CZ" dirty="0" smtClean="0"/>
              <a:t>. Ladislav </a:t>
            </a:r>
            <a:r>
              <a:rPr lang="cs-CZ" dirty="0" err="1" smtClean="0"/>
              <a:t>Miček</a:t>
            </a:r>
            <a:r>
              <a:rPr lang="cs-CZ" dirty="0" smtClean="0"/>
              <a:t>, Studio dokument a forma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275</Words>
  <Application>Microsoft Office PowerPoint</Application>
  <PresentationFormat>Předvádění na obrazovce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Nové modulové výukové a inovativní programy - zvýšení kvality ve vzdělávání  </vt:lpstr>
      <vt:lpstr>Významná období českého výtvarného umění  Umění Velké Moravy </vt:lpstr>
      <vt:lpstr>Jak šel čas…</vt:lpstr>
      <vt:lpstr>Prezentace aplikace PowerPoint</vt:lpstr>
      <vt:lpstr>Prezentace aplikace PowerPoint</vt:lpstr>
      <vt:lpstr>Nejstarší architektonické památky na našem území</vt:lpstr>
      <vt:lpstr>Prezentace aplikace PowerPoint</vt:lpstr>
      <vt:lpstr>Zapíšeme:</vt:lpstr>
      <vt:lpstr>Architektura Velké Moravy </vt:lpstr>
      <vt:lpstr>Zapíšeme:</vt:lpstr>
      <vt:lpstr>UMĚNÍ</vt:lpstr>
      <vt:lpstr>Z doby Velkomoravské říše se zachovaly i jiné druhy výtvarného umění, např. šperkařství, keramika</vt:lpstr>
      <vt:lpstr>Stříbrné terčovité kování s postavou sokolníka – 9.století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Významná období českého výtvarného umění</dc:title>
  <dc:creator>Ředitelka</dc:creator>
  <cp:lastModifiedBy>Marcela Kubátová</cp:lastModifiedBy>
  <cp:revision>37</cp:revision>
  <dcterms:created xsi:type="dcterms:W3CDTF">2010-11-09T06:46:19Z</dcterms:created>
  <dcterms:modified xsi:type="dcterms:W3CDTF">2015-02-26T09:40:02Z</dcterms:modified>
</cp:coreProperties>
</file>