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308" r:id="rId5"/>
    <p:sldId id="297" r:id="rId6"/>
    <p:sldId id="305" r:id="rId7"/>
    <p:sldId id="306" r:id="rId8"/>
    <p:sldId id="298" r:id="rId9"/>
    <p:sldId id="307" r:id="rId10"/>
    <p:sldId id="299" r:id="rId11"/>
    <p:sldId id="300" r:id="rId12"/>
    <p:sldId id="301" r:id="rId13"/>
    <p:sldId id="304" r:id="rId14"/>
    <p:sldId id="302" r:id="rId15"/>
    <p:sldId id="303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b/ba/Kv%C4%9Btov-house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7/77/Z%C3%A1lu%C5%BE%C3%AD_-_selsk%C3%A9_baroko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1/10/Hola%C5%A1ovice1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2/21/Zbudov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59" y="3559731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Budičovice</a:t>
            </a:r>
            <a:r>
              <a:rPr lang="cs-CZ" dirty="0" smtClean="0"/>
              <a:t> u Protivína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6084" name="Picture 4" descr="http://files.staj-mares.webnode.cz/200000002-970a29800a/Fot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36294" cy="4629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                                 </a:t>
            </a:r>
            <a:r>
              <a:rPr lang="cs-CZ" dirty="0" err="1" smtClean="0"/>
              <a:t>Komárov</a:t>
            </a:r>
            <a:endParaRPr lang="cs-CZ" dirty="0"/>
          </a:p>
        </p:txBody>
      </p:sp>
      <p:pic>
        <p:nvPicPr>
          <p:cNvPr id="47106" name="Picture 2" descr="http://www.tchequie.cz/extimages/p_Komarov_selske_baroko___baroque_rustiqu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452499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Květov</a:t>
            </a:r>
            <a:r>
              <a:rPr lang="cs-CZ" dirty="0" smtClean="0"/>
              <a:t>, okres Písek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4" name="Picture 6" descr="Soubor:Květov-house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3000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Zaluží</a:t>
            </a:r>
            <a:r>
              <a:rPr lang="cs-CZ" dirty="0" smtClean="0"/>
              <a:t> ( </a:t>
            </a:r>
            <a:r>
              <a:rPr lang="cs-CZ" dirty="0" err="1" smtClean="0"/>
              <a:t>Vlastiboř</a:t>
            </a:r>
            <a:r>
              <a:rPr lang="cs-CZ" dirty="0" smtClean="0"/>
              <a:t>), okr. Tábor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02" name="Picture 2" descr="Soubor:Záluží - selské baroko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3000"/>
            <a:ext cx="71532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Ponědrážka, obec v tzv. Soběslavských blatech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4" name="Picture 2" descr="http://4.bp.blogspot.com/_D0794TaE7F0/TKGjB95VZ8I/AAAAAAAAF8M/A3GwUE0Ff2Y/s1600/Pon%C4%9Bdr%C3%A1%C5%BEkaBarok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95862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0180" name="Picture 4" descr="http://1.bp.blogspot.com/_D0794TaE7F0/TKGiL3EmjaI/AAAAAAAAF78/j60TVfwCzaI/s1600/Pon%C4%9Bdr%C3%A1%C5%BEkaBaroko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7215238" cy="4358924"/>
          </a:xfrm>
          <a:prstGeom prst="rect">
            <a:avLst/>
          </a:prstGeom>
          <a:noFill/>
        </p:spPr>
      </p:pic>
      <p:pic>
        <p:nvPicPr>
          <p:cNvPr id="50178" name="Picture 2" descr="http://1.bp.blogspot.com/_D0794TaE7F0/TKGilsGbCII/AAAAAAAAF8E/bphs8Vhbht0/s1600/Pon%C4%9Bdr%C3%A1%C5%BEkaBarok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4429156" cy="3320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Zdroje: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Wikipédia</a:t>
            </a:r>
            <a:endParaRPr lang="cs-CZ" dirty="0" smtClean="0"/>
          </a:p>
          <a:p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Jihočeské selské baroko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Vv, 8.ročník</a:t>
            </a:r>
          </a:p>
          <a:p>
            <a:r>
              <a:rPr lang="cs-CZ" dirty="0" smtClean="0"/>
              <a:t>Mgr. Zdenka Meškánová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785794"/>
            <a:ext cx="85725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dirty="0" smtClean="0"/>
              <a:t>Téma</a:t>
            </a:r>
            <a:r>
              <a:rPr lang="cs-CZ" sz="4000" dirty="0" smtClean="0"/>
              <a:t>:  Bydlím, bydlíš, bydlíme…..</a:t>
            </a:r>
            <a:br>
              <a:rPr lang="cs-CZ" sz="4000" dirty="0" smtClean="0"/>
            </a:br>
            <a:r>
              <a:rPr lang="cs-CZ" sz="4000" u="sng" dirty="0" smtClean="0"/>
              <a:t>Námět</a:t>
            </a:r>
            <a:r>
              <a:rPr lang="cs-CZ" sz="4000" dirty="0" smtClean="0"/>
              <a:t>: Selské baroko</a:t>
            </a:r>
            <a:br>
              <a:rPr lang="cs-CZ" sz="4000" dirty="0" smtClean="0"/>
            </a:br>
            <a:r>
              <a:rPr lang="cs-CZ" sz="4000" u="sng" dirty="0" smtClean="0"/>
              <a:t>Úkol</a:t>
            </a:r>
            <a:r>
              <a:rPr lang="cs-CZ" sz="4000" dirty="0" smtClean="0"/>
              <a:t>: Poznávat a chápat charakter a funkci arch. díla ve vztahu k životnímu prostředí</a:t>
            </a:r>
          </a:p>
          <a:p>
            <a:r>
              <a:rPr lang="cs-CZ" sz="4000" u="sng" dirty="0" smtClean="0"/>
              <a:t>Technika</a:t>
            </a:r>
            <a:r>
              <a:rPr lang="cs-CZ" sz="4000" dirty="0" smtClean="0"/>
              <a:t>: Na základě besedy s ukázkami vytvořit z papíru štít domu s typickou výzdobou selského baroka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42852"/>
            <a:ext cx="8229600" cy="642942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cs-CZ" b="1" dirty="0" smtClean="0"/>
              <a:t>      </a:t>
            </a:r>
            <a:r>
              <a:rPr lang="cs-CZ" sz="4600" b="1" u="sng" dirty="0" smtClean="0">
                <a:solidFill>
                  <a:srgbClr val="FF0000"/>
                </a:solidFill>
              </a:rPr>
              <a:t>Selské baroko</a:t>
            </a:r>
            <a:r>
              <a:rPr lang="cs-CZ" dirty="0" smtClean="0"/>
              <a:t> </a:t>
            </a:r>
            <a:r>
              <a:rPr lang="cs-CZ" sz="3400" dirty="0" smtClean="0"/>
              <a:t>je stavební sloh lidové architektury, který se uplatnil převážně v jižních Čechách během 19.století. I když vychází z klasicistní a barokní architektury, jedná se o naprosto svébytný sloh. Objevuje se v době, kdy skutečné baroko bylo už historií. Nejstarší památky selského baroka pocházejí z 20. let 19. století, vrchol je asi v 60. letech. Jednotlivé barokní a klasicistní, ale dokonce například i neorománské prvky používá (podobně jako jakékoli jiné lidové umění) ve zcela specifických, z hlediska čistoty původního slohu vlastně chybných kombinacích, které jsou však nesmírně malebné. Od svého vzoru si totiž vypůjčuje v podstatě pouze ornamentální prvky, ale například naprosto ignoruje tektonické principy klasické barokní architektury. Barokní sloh je totiž řemeslně náročný, vysoce profesionální. Například voluta (ozdobný prvek) je vlastně </a:t>
            </a:r>
            <a:r>
              <a:rPr lang="cs-CZ" sz="3400" i="1" dirty="0" smtClean="0"/>
              <a:t>Archimedova spirála </a:t>
            </a:r>
            <a:r>
              <a:rPr lang="cs-CZ" sz="3400" dirty="0" smtClean="0"/>
              <a:t>a k jejímu narýsování je třeba znalost středoškolské matematiky. O to více je pak nutno obdivovat lidové zedníky, jak to dokázali pouhým odpozorováním vkusně napodobit.</a:t>
            </a:r>
          </a:p>
          <a:p>
            <a:pPr algn="just">
              <a:buNone/>
            </a:pPr>
            <a:r>
              <a:rPr lang="cs-CZ" sz="3400" dirty="0" smtClean="0"/>
              <a:t>      Vyskytuje se převážně v oblasti Soběslavských a Zbudovských Blat, ale i na Písecku, </a:t>
            </a:r>
            <a:r>
              <a:rPr lang="cs-CZ" sz="3400" dirty="0" err="1" smtClean="0"/>
              <a:t>Vodňansku</a:t>
            </a:r>
            <a:r>
              <a:rPr lang="cs-CZ" sz="3400" dirty="0" smtClean="0"/>
              <a:t> a Třeboňsku.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Holašovice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scena.cz/fota/db/cas4r1124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59"/>
            <a:ext cx="7715304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Holašovice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2226" name="Picture 2" descr="Soubor:Holašovice1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84"/>
            <a:ext cx="7119934" cy="533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Zbudov</a:t>
            </a:r>
            <a:r>
              <a:rPr lang="cs-CZ" dirty="0" smtClean="0"/>
              <a:t> (Dívčice), </a:t>
            </a:r>
            <a:r>
              <a:rPr lang="cs-CZ" sz="4000" dirty="0" smtClean="0"/>
              <a:t>okr. České Budějovice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3250" name="Picture 2" descr="Soubor:Zbudov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7048496" cy="528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Třeboň</a:t>
            </a:r>
            <a:endParaRPr lang="cs-CZ" dirty="0"/>
          </a:p>
        </p:txBody>
      </p:sp>
      <p:pic>
        <p:nvPicPr>
          <p:cNvPr id="45058" name="Picture 2" descr="http://t0.gstatic.com/images?q=tbn:ANd9GcSI7NeDSXJTr_84Jec7vUqLeBvwGUNqePOZlTSPCz5QJJxk8_rE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715172" cy="502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Kroclov</a:t>
            </a:r>
            <a:r>
              <a:rPr lang="cs-CZ" dirty="0" smtClean="0"/>
              <a:t>, Blanský 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4274" name="Picture 2" descr="http://www.mujkraj.cz/fota/osady/kroclov_10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297</Words>
  <Application>Microsoft Office PowerPoint</Application>
  <PresentationFormat>Předvádění na obrazovce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sady Office</vt:lpstr>
      <vt:lpstr>Nové modulové výukové a inovativní programy - zvýšení kvality ve vzdělávání  </vt:lpstr>
      <vt:lpstr>Jihočeské selské baroko</vt:lpstr>
      <vt:lpstr>Prezentace aplikace PowerPoint</vt:lpstr>
      <vt:lpstr>Prezentace aplikace PowerPoint</vt:lpstr>
      <vt:lpstr>Holašovice</vt:lpstr>
      <vt:lpstr>Holašovice</vt:lpstr>
      <vt:lpstr>Zbudov (Dívčice), okr. České Budějovice</vt:lpstr>
      <vt:lpstr>Třeboň</vt:lpstr>
      <vt:lpstr>Kroclov, Blanský les</vt:lpstr>
      <vt:lpstr>Budičovice u Protivína</vt:lpstr>
      <vt:lpstr>                                 Komárov</vt:lpstr>
      <vt:lpstr>Květov, okres Písek</vt:lpstr>
      <vt:lpstr>Zaluží ( Vlastiboř), okr. Tábor</vt:lpstr>
      <vt:lpstr>Ponědrážka, obec v tzv. Soběslavských blatech</vt:lpstr>
      <vt:lpstr>Prezentace aplikace PowerPoint</vt:lpstr>
      <vt:lpstr>Zdroje: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  </dc:title>
  <cp:lastModifiedBy>Marcela Kubátová</cp:lastModifiedBy>
  <cp:revision>65</cp:revision>
  <dcterms:modified xsi:type="dcterms:W3CDTF">2015-02-26T09:39:03Z</dcterms:modified>
</cp:coreProperties>
</file>