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56" r:id="rId4"/>
    <p:sldId id="259" r:id="rId5"/>
    <p:sldId id="260" r:id="rId6"/>
    <p:sldId id="262" r:id="rId7"/>
    <p:sldId id="263" r:id="rId8"/>
    <p:sldId id="265" r:id="rId9"/>
    <p:sldId id="266" r:id="rId10"/>
    <p:sldId id="270" r:id="rId11"/>
    <p:sldId id="274" r:id="rId12"/>
    <p:sldId id="271" r:id="rId13"/>
    <p:sldId id="273" r:id="rId14"/>
    <p:sldId id="272" r:id="rId15"/>
    <p:sldId id="276" r:id="rId16"/>
    <p:sldId id="269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72C7-CE60-4188-A206-E7A013F9EC4B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8F25-AB19-408F-B62B-40FE1ECF5C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9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F8F25-AB19-408F-B62B-40FE1ECF5CB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37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F793-536B-4328-BC9B-022D82DDDF4A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F0E54-6A5A-4B65-ADD7-9B22674E82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s.wikipedia.org/wiki/Soubor:Vratislav_II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59" y="3559731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h4.ggpht.com/_8-xH7E3BZos/R6XwKRqRqQI/AAAAAAAACak/blzTNqRDD14/DSCN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343400" cy="57912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143504" y="178592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lucerna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43504" y="24288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kupole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72066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silné zdi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43504" y="321468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románské okno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3504" y="450057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dveře s portálem</a:t>
            </a:r>
            <a:endParaRPr lang="cs-CZ" dirty="0"/>
          </a:p>
        </p:txBody>
      </p:sp>
      <p:cxnSp>
        <p:nvCxnSpPr>
          <p:cNvPr id="12" name="Přímá spojovací šipka 11"/>
          <p:cNvCxnSpPr>
            <a:stCxn id="4" idx="1"/>
          </p:cNvCxnSpPr>
          <p:nvPr/>
        </p:nvCxnSpPr>
        <p:spPr>
          <a:xfrm rot="10800000" flipV="1">
            <a:off x="2857488" y="1970592"/>
            <a:ext cx="2286016" cy="24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10800000">
            <a:off x="2928926" y="2643182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1"/>
          </p:cNvCxnSpPr>
          <p:nvPr/>
        </p:nvCxnSpPr>
        <p:spPr>
          <a:xfrm rot="10800000" flipV="1">
            <a:off x="3500430" y="3042162"/>
            <a:ext cx="1571636" cy="1010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9" idx="1"/>
          </p:cNvCxnSpPr>
          <p:nvPr/>
        </p:nvCxnSpPr>
        <p:spPr>
          <a:xfrm rot="10800000" flipV="1">
            <a:off x="3143240" y="3399352"/>
            <a:ext cx="2000264" cy="1010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10" idx="1"/>
          </p:cNvCxnSpPr>
          <p:nvPr/>
        </p:nvCxnSpPr>
        <p:spPr>
          <a:xfrm rot="10800000">
            <a:off x="3214678" y="4572008"/>
            <a:ext cx="1928826" cy="113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286380" y="414338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apsida</a:t>
            </a:r>
            <a:endParaRPr lang="cs-CZ" dirty="0"/>
          </a:p>
        </p:txBody>
      </p:sp>
      <p:cxnSp>
        <p:nvCxnSpPr>
          <p:cNvPr id="26" name="Přímá spojovací šipka 25"/>
          <p:cNvCxnSpPr>
            <a:stCxn id="24" idx="1"/>
          </p:cNvCxnSpPr>
          <p:nvPr/>
        </p:nvCxnSpPr>
        <p:spPr>
          <a:xfrm rot="10800000">
            <a:off x="4143372" y="4214818"/>
            <a:ext cx="1143008" cy="113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143504" y="3571876"/>
            <a:ext cx="19288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obloučkový vlys</a:t>
            </a:r>
            <a:endParaRPr lang="cs-CZ" dirty="0"/>
          </a:p>
        </p:txBody>
      </p:sp>
      <p:cxnSp>
        <p:nvCxnSpPr>
          <p:cNvPr id="32" name="Přímá spojovací šipka 31"/>
          <p:cNvCxnSpPr>
            <a:stCxn id="27" idx="1"/>
          </p:cNvCxnSpPr>
          <p:nvPr/>
        </p:nvCxnSpPr>
        <p:spPr>
          <a:xfrm rot="10800000" flipV="1">
            <a:off x="4071934" y="3756542"/>
            <a:ext cx="1071570" cy="172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67544" y="3326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Rotunda sv. Martina v Praze na Vyšehradě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h4.ggpht.com/_fTXLGUbbzB8/Sv7MqMpp34I/AAAAAAAAAJ4/0AqnhAeBs70/Na+Vy%C5%A1ehrad%C4%9B+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086475" cy="4572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14414" y="71435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Vstupní portál rotundy sv. Martina na Vyšehradě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ccommodationinczech.com/info_files/photos/sv_k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-11416"/>
            <a:ext cx="4864897" cy="686941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286380" y="78579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Rotunda sv. Kříže v Praze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odripsko.cz/images/clanky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283" y="836712"/>
            <a:ext cx="8028384" cy="602128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331640" y="40466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Rotunda sv. Jiří na Řípu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umpal.cz/storage/200907120915_DSC_0045_0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06760" cy="575903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3326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Rotunda sv. Kateřiny ve Znojmě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Románské malířství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Freska</a:t>
            </a:r>
            <a:r>
              <a:rPr lang="cs-CZ" dirty="0" smtClean="0"/>
              <a:t> je nástěnná malba zhotovená na do vlhké omítky.</a:t>
            </a:r>
          </a:p>
          <a:p>
            <a:r>
              <a:rPr lang="cs-CZ" dirty="0" smtClean="0"/>
              <a:t>Malování fresek je technicky náročná práce. Nános barvy se nanášejí do ještě vlhké omítky tak, aby se barvy vsákly do podkladu a usychaly společně s ním. To znamená, že malíř musí pracovat rychle, aby omítka nezaschla, neboť poté lze provádět pouze malé opravy.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smir.cz/files/image/id/6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4059260" cy="4818112"/>
          </a:xfrm>
          <a:prstGeom prst="rect">
            <a:avLst/>
          </a:prstGeom>
          <a:noFill/>
        </p:spPr>
      </p:pic>
      <p:pic>
        <p:nvPicPr>
          <p:cNvPr id="1028" name="Picture 4" descr="http://toulavakamera.ct24.cz/apollo/pictures/2008315205239667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09" y="2852936"/>
            <a:ext cx="4384543" cy="328840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1166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Rotunda sv. Kateřiny ve Znojmě -</a:t>
            </a:r>
          </a:p>
          <a:p>
            <a:r>
              <a:rPr lang="cs-CZ" sz="2400" dirty="0" smtClean="0"/>
              <a:t>od ostatních se liší zachovanými nástěnnými malbami z roku 1134.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upload.wikimedia.org/wikipedia/commons/thumb/3/3c/Vratislav_II.PNG/220px-Vratislav_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4032448" cy="648857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004048" y="40466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Vratislav II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Románské sochařství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Sochařská výzdoba architektury</a:t>
            </a:r>
            <a:endParaRPr lang="cs-CZ" dirty="0"/>
          </a:p>
        </p:txBody>
      </p:sp>
      <p:pic>
        <p:nvPicPr>
          <p:cNvPr id="4" name="Picture 2" descr="http://t2.gstatic.com/images?q=tbn:ANd9GcTyuUiPnNct6KmjTFUxWErwmheJtke6KdlEEIAH6SCEtQ8T41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157" y="2204864"/>
            <a:ext cx="5645729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7584" y="177281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Plochu nade dveřmi, často sochařsky zdobenou, nazýváme tympanon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623731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Tympanon znojemské rotundy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Wikipedie</a:t>
            </a:r>
            <a:endParaRPr lang="cs-CZ" dirty="0" smtClean="0"/>
          </a:p>
          <a:p>
            <a:r>
              <a:rPr lang="cs-CZ" dirty="0" smtClean="0"/>
              <a:t>Malý průvodce dějinami architektury – I.díl, </a:t>
            </a:r>
            <a:r>
              <a:rPr lang="cs-CZ" dirty="0" err="1" smtClean="0"/>
              <a:t>PaeDr</a:t>
            </a:r>
            <a:r>
              <a:rPr lang="cs-CZ" dirty="0" smtClean="0"/>
              <a:t>. Ladislav </a:t>
            </a:r>
            <a:r>
              <a:rPr lang="cs-CZ" dirty="0" err="1" smtClean="0"/>
              <a:t>Miček</a:t>
            </a:r>
            <a:r>
              <a:rPr lang="cs-CZ" dirty="0" smtClean="0"/>
              <a:t>, Studio dokument a forma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28660" y="2130425"/>
            <a:ext cx="9715568" cy="1470025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Významná období českého výtvarného umění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Románské umění 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Vv, 7.ročník</a:t>
            </a:r>
          </a:p>
          <a:p>
            <a:r>
              <a:rPr lang="cs-CZ" dirty="0" smtClean="0"/>
              <a:t>Mgr. Zdenka Meškánová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Románský sloh v Čechách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11.století – polovina 13.století</a:t>
            </a:r>
          </a:p>
          <a:p>
            <a:r>
              <a:rPr lang="cs-CZ" dirty="0" smtClean="0"/>
              <a:t>Název „románský sloh“ vznikl až v 19.stol. – podobnost s pozdně římskou architekturou, ROMA = Řím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Románská architektura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Rotundy</a:t>
            </a:r>
          </a:p>
          <a:p>
            <a:r>
              <a:rPr lang="cs-CZ" dirty="0" smtClean="0"/>
              <a:t>Baziliky</a:t>
            </a:r>
          </a:p>
          <a:p>
            <a:r>
              <a:rPr lang="cs-CZ" dirty="0" smtClean="0"/>
              <a:t>Kláštery</a:t>
            </a:r>
          </a:p>
          <a:p>
            <a:r>
              <a:rPr lang="cs-CZ" dirty="0" smtClean="0"/>
              <a:t>Kamenné hrady</a:t>
            </a:r>
          </a:p>
          <a:p>
            <a:r>
              <a:rPr lang="cs-CZ" dirty="0" smtClean="0"/>
              <a:t>Kamenné domy a dvorce zemanů</a:t>
            </a:r>
          </a:p>
          <a:p>
            <a:r>
              <a:rPr lang="cs-CZ" dirty="0" smtClean="0"/>
              <a:t>Paláce biskupů a knížat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Typické prvky románské architektury: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Valená klenba</a:t>
            </a:r>
          </a:p>
          <a:p>
            <a:r>
              <a:rPr lang="cs-CZ" dirty="0" smtClean="0"/>
              <a:t>Silné kamenné zdi </a:t>
            </a:r>
          </a:p>
          <a:p>
            <a:r>
              <a:rPr lang="cs-CZ" dirty="0" smtClean="0"/>
              <a:t>Románský oblouk na oknech a dveřích</a:t>
            </a:r>
          </a:p>
          <a:p>
            <a:r>
              <a:rPr lang="cs-CZ" dirty="0" smtClean="0"/>
              <a:t>Obloučkový vlys</a:t>
            </a:r>
          </a:p>
          <a:p>
            <a:r>
              <a:rPr lang="cs-CZ" dirty="0" smtClean="0"/>
              <a:t>Dveře zdobené portálem</a:t>
            </a:r>
          </a:p>
          <a:p>
            <a:r>
              <a:rPr lang="cs-CZ" dirty="0" smtClean="0"/>
              <a:t>Kupole</a:t>
            </a:r>
          </a:p>
          <a:p>
            <a:r>
              <a:rPr lang="cs-CZ" dirty="0" smtClean="0"/>
              <a:t>Věžička se zvonem = lucerna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zamek-breznice.cz/modules/vykl_slovnik/data/images/cs2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54" y="785795"/>
            <a:ext cx="3492198" cy="2695977"/>
          </a:xfrm>
          <a:prstGeom prst="rect">
            <a:avLst/>
          </a:prstGeom>
          <a:noFill/>
        </p:spPr>
      </p:pic>
      <p:pic>
        <p:nvPicPr>
          <p:cNvPr id="2055" name="Picture 7" descr="http://orion.gc-system.cz/zamek-zleby.cz/modules/vykl_slovnik/data/images/cs1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42985"/>
            <a:ext cx="4355976" cy="2439347"/>
          </a:xfrm>
          <a:prstGeom prst="rect">
            <a:avLst/>
          </a:prstGeom>
          <a:noFill/>
        </p:spPr>
      </p:pic>
      <p:pic>
        <p:nvPicPr>
          <p:cNvPr id="2057" name="Picture 9" descr="http://nd01.jxs.cz/122/747/a7f52c562b_257045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32801"/>
            <a:ext cx="4680520" cy="311373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429124" y="785794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Valená klenba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2.gstatic.com/images?q=tbn:ANd9GcQQxBYX2stZnE3_vkDCDZkLnGuaq83A7rr3HHZy-BphFhnR1osB0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047" y="3571876"/>
            <a:ext cx="2275944" cy="328612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123728" y="620688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Románský oblouk na oknech a dveřích</a:t>
            </a:r>
          </a:p>
        </p:txBody>
      </p:sp>
      <p:pic>
        <p:nvPicPr>
          <p:cNvPr id="4" name="Picture 2" descr="http://t0.gstatic.com/images?q=tbn:ANd9GcSmAE1bMzyBQNmy3RaY8sYQinOQKgvK5xKeulhJgqFsQeKmy1aD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654693" cy="2751604"/>
          </a:xfrm>
          <a:prstGeom prst="rect">
            <a:avLst/>
          </a:prstGeom>
          <a:noFill/>
        </p:spPr>
      </p:pic>
      <p:pic>
        <p:nvPicPr>
          <p:cNvPr id="5" name="Picture 4" descr="http://t1.gstatic.com/images?q=tbn:ANd9GcRHajtdlBbfcKo14FBVGnqwnGub8RKTqIiJ1VpptEQEjsRqy26N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158602"/>
            <a:ext cx="3094945" cy="2556150"/>
          </a:xfrm>
          <a:prstGeom prst="rect">
            <a:avLst/>
          </a:prstGeom>
          <a:noFill/>
        </p:spPr>
      </p:pic>
      <p:pic>
        <p:nvPicPr>
          <p:cNvPr id="6" name="Picture 6" descr="http://t3.gstatic.com/images?q=tbn:ANd9GcTqO0zciYp3WgAYessxz_gWZ6h19uDzVUTzoe8PcZGMq1nGOw-e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214422"/>
            <a:ext cx="2928958" cy="219389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214810" y="407194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Sdružené okno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rot="10800000" flipV="1">
            <a:off x="2928926" y="4429132"/>
            <a:ext cx="121444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43438" y="521495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portál</a:t>
            </a:r>
            <a:endParaRPr lang="cs-CZ" dirty="0"/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5357818" y="4500570"/>
            <a:ext cx="164307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3.gstatic.com/images?q=tbn:ANd9GcRPcjBWsCUSdGNDOs47Q4VQkqMmy5kUh4I98xf2w969XiS2a4ff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273" y="1571611"/>
            <a:ext cx="6770079" cy="450518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71435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Detail obloučkového vlysu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d01.jxs.cz/194/571/91be5b010e_50920277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048250" cy="40957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11760" y="78579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Detail zdobeného portálu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299</Words>
  <Application>Microsoft Office PowerPoint</Application>
  <PresentationFormat>Předvádění na obrazovce (4:3)</PresentationFormat>
  <Paragraphs>58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Nové modulové výukové a inovativní programy - zvýšení kvality ve vzdělávání  </vt:lpstr>
      <vt:lpstr>Významná období českého výtvarného umění   Románské umění </vt:lpstr>
      <vt:lpstr>Románský sloh v Čechách</vt:lpstr>
      <vt:lpstr>Románská architektura</vt:lpstr>
      <vt:lpstr>Typické prvky románské architektury: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Románské malířství</vt:lpstr>
      <vt:lpstr>Prezentace aplikace PowerPoint</vt:lpstr>
      <vt:lpstr>Prezentace aplikace PowerPoint</vt:lpstr>
      <vt:lpstr>Románské sochařství</vt:lpstr>
      <vt:lpstr>ZDROJE:</vt:lpstr>
    </vt:vector>
  </TitlesOfParts>
  <Company>ZŠ Týn nad Vltavou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  </dc:title>
  <dc:creator>Ředitelka</dc:creator>
  <cp:lastModifiedBy>Marcela Kubátová</cp:lastModifiedBy>
  <cp:revision>33</cp:revision>
  <dcterms:created xsi:type="dcterms:W3CDTF">2010-11-22T09:11:55Z</dcterms:created>
  <dcterms:modified xsi:type="dcterms:W3CDTF">2015-02-26T09:38:52Z</dcterms:modified>
</cp:coreProperties>
</file>