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2" r:id="rId4"/>
    <p:sldId id="258" r:id="rId5"/>
    <p:sldId id="260" r:id="rId6"/>
    <p:sldId id="261" r:id="rId7"/>
    <p:sldId id="256" r:id="rId8"/>
    <p:sldId id="257" r:id="rId9"/>
    <p:sldId id="259" r:id="rId10"/>
    <p:sldId id="267" r:id="rId11"/>
    <p:sldId id="263" r:id="rId12"/>
    <p:sldId id="266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wmf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87205" y="903009"/>
            <a:ext cx="5065713" cy="739775"/>
            <a:chOff x="1935" y="1812"/>
            <a:chExt cx="7978" cy="116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5" y="1881"/>
              <a:ext cx="1217" cy="1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5" y="1812"/>
              <a:ext cx="1438" cy="1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4" y="1885"/>
              <a:ext cx="2138" cy="1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6" y="1885"/>
              <a:ext cx="1401" cy="1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9" y="1881"/>
              <a:ext cx="1314" cy="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ovéPole 4"/>
          <p:cNvSpPr txBox="1"/>
          <p:nvPr/>
        </p:nvSpPr>
        <p:spPr>
          <a:xfrm>
            <a:off x="3563888" y="1723749"/>
            <a:ext cx="22070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smtClean="0">
                <a:latin typeface="Franklin Gothic Demi" pitchFamily="34" charset="0"/>
              </a:rPr>
              <a:t>INVESTICE DO ROZVOJE VZDĚLÁVÁNÍ</a:t>
            </a:r>
            <a:endParaRPr lang="cs-CZ" sz="900" dirty="0">
              <a:latin typeface="Franklin Gothic Demi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345224" y="2636912"/>
            <a:ext cx="64087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Franklin Gothic Demi" pitchFamily="34" charset="0"/>
              </a:rPr>
              <a:t>EU peníze školám</a:t>
            </a:r>
          </a:p>
          <a:p>
            <a:pPr algn="ctr"/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Franklin Gothic Demi" pitchFamily="34" charset="0"/>
              </a:rPr>
              <a:t>MODERNÍ ŠKOLA – ZKVALITNĚNÍ VÝUKY</a:t>
            </a:r>
          </a:p>
          <a:p>
            <a:pPr algn="ctr"/>
            <a:r>
              <a:rPr lang="cs-CZ" sz="1000" dirty="0"/>
              <a:t>Registrační číslo GP: CZ.1.07/1.4.00/21.3168 </a:t>
            </a:r>
            <a:br>
              <a:rPr lang="cs-CZ" sz="1000" dirty="0"/>
            </a:br>
            <a:r>
              <a:rPr lang="cs-CZ" sz="1000" dirty="0"/>
              <a:t>Č.j.: 14863/2011-469</a:t>
            </a:r>
            <a:endParaRPr lang="cs-CZ" sz="1000" dirty="0">
              <a:solidFill>
                <a:schemeClr val="accent1">
                  <a:lumMod val="75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89240" y="4307155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Tento projekt je spolufinancován Evropským sociálním fondem </a:t>
            </a:r>
            <a:r>
              <a:rPr lang="cs-CZ" dirty="0" smtClean="0"/>
              <a:t>a státním </a:t>
            </a:r>
            <a:r>
              <a:rPr lang="cs-CZ" dirty="0"/>
              <a:t>rozpočtem České republiky.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325444" y="6178383"/>
            <a:ext cx="2448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Franklin Gothic Demi" pitchFamily="34" charset="0"/>
              </a:rPr>
              <a:t>ZŠ Týn nad Vltavou, Malá Strana</a:t>
            </a:r>
            <a:endParaRPr lang="cs-CZ" sz="1200" dirty="0">
              <a:solidFill>
                <a:schemeClr val="bg1">
                  <a:lumMod val="65000"/>
                </a:schemeClr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54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POSTAV TOTEM Z PLOŠNÝCH PÍSMENEK</a:t>
            </a:r>
          </a:p>
          <a:p>
            <a:r>
              <a:rPr lang="cs-CZ" dirty="0" smtClean="0"/>
              <a:t>MŮŽEŠ POUŽÍVAT RŮZNÁ PÍSMENKA, RŮZNÝCH VELIKOSTÍ I OTOČENÁ….</a:t>
            </a:r>
          </a:p>
          <a:p>
            <a:r>
              <a:rPr lang="cs-CZ" dirty="0" smtClean="0"/>
              <a:t>PŘESTAV SI, KTERÁ PÍSMENKA SE HODÍ DO URČITÝCH MÍST</a:t>
            </a:r>
          </a:p>
          <a:p>
            <a:r>
              <a:rPr lang="cs-CZ" smtClean="0"/>
              <a:t>PÍSMENA ŘAĎ NA OSU</a:t>
            </a:r>
            <a:endParaRPr lang="cs-CZ" dirty="0"/>
          </a:p>
        </p:txBody>
      </p:sp>
      <p:pic>
        <p:nvPicPr>
          <p:cNvPr id="24578" name="Picture 2" descr="C:\Documents and Settings\reditelkazs\Local Settings\Temporary Internet Files\Content.IE5\0WZJHY6Q\MC90040781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786190"/>
            <a:ext cx="1363973" cy="2815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t.o.yukon.szm.com/totemy/totem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3086100" cy="4114801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428596" y="4643446"/>
            <a:ext cx="2928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http://www.</a:t>
            </a:r>
            <a:r>
              <a:rPr lang="cs-CZ" sz="800" dirty="0" err="1" smtClean="0"/>
              <a:t>google.cz</a:t>
            </a:r>
            <a:r>
              <a:rPr lang="cs-CZ" sz="800" dirty="0" smtClean="0"/>
              <a:t>/</a:t>
            </a:r>
            <a:r>
              <a:rPr lang="cs-CZ" sz="800" dirty="0" err="1" smtClean="0"/>
              <a:t>imgres</a:t>
            </a:r>
            <a:r>
              <a:rPr lang="cs-CZ" sz="800" dirty="0" smtClean="0"/>
              <a:t>?q=totemy&amp;</a:t>
            </a:r>
            <a:r>
              <a:rPr lang="cs-CZ" sz="800" dirty="0" err="1" smtClean="0"/>
              <a:t>hl</a:t>
            </a:r>
            <a:r>
              <a:rPr lang="cs-CZ" sz="800" dirty="0" smtClean="0"/>
              <a:t>=</a:t>
            </a:r>
            <a:r>
              <a:rPr lang="cs-CZ" sz="800" dirty="0" err="1" smtClean="0"/>
              <a:t>cs</a:t>
            </a:r>
            <a:r>
              <a:rPr lang="cs-CZ" sz="800" dirty="0" smtClean="0"/>
              <a:t>&amp;</a:t>
            </a:r>
            <a:r>
              <a:rPr lang="cs-CZ" sz="800" dirty="0" err="1" smtClean="0"/>
              <a:t>tbo</a:t>
            </a:r>
            <a:r>
              <a:rPr lang="cs-CZ" sz="800" dirty="0" smtClean="0"/>
              <a:t>=d&amp;</a:t>
            </a:r>
            <a:r>
              <a:rPr lang="cs-CZ" sz="800" dirty="0" err="1" smtClean="0"/>
              <a:t>biw</a:t>
            </a:r>
            <a:r>
              <a:rPr lang="cs-CZ" sz="800" dirty="0" smtClean="0"/>
              <a:t>=1152&amp;</a:t>
            </a:r>
            <a:r>
              <a:rPr lang="cs-CZ" sz="800" dirty="0" err="1" smtClean="0"/>
              <a:t>bih</a:t>
            </a:r>
            <a:r>
              <a:rPr lang="cs-CZ" sz="800" dirty="0" smtClean="0"/>
              <a:t>=681&amp;</a:t>
            </a:r>
            <a:r>
              <a:rPr lang="cs-CZ" sz="800" dirty="0" err="1" smtClean="0"/>
              <a:t>tbm</a:t>
            </a:r>
            <a:r>
              <a:rPr lang="cs-CZ" sz="800" dirty="0" smtClean="0"/>
              <a:t>=</a:t>
            </a:r>
            <a:r>
              <a:rPr lang="cs-CZ" sz="800" dirty="0" err="1" smtClean="0"/>
              <a:t>isch</a:t>
            </a:r>
            <a:r>
              <a:rPr lang="cs-CZ" sz="800" dirty="0" smtClean="0"/>
              <a:t>&amp;</a:t>
            </a:r>
            <a:r>
              <a:rPr lang="cs-CZ" sz="800" dirty="0" err="1" smtClean="0"/>
              <a:t>tbnid</a:t>
            </a:r>
            <a:r>
              <a:rPr lang="cs-CZ" sz="800" dirty="0" smtClean="0"/>
              <a:t>=nv9hQRykwN0ixM:&amp;</a:t>
            </a:r>
            <a:r>
              <a:rPr lang="cs-CZ" sz="800" dirty="0" err="1" smtClean="0"/>
              <a:t>imgrefurl</a:t>
            </a:r>
            <a:r>
              <a:rPr lang="cs-CZ" sz="800" dirty="0" smtClean="0"/>
              <a:t>=http://www.</a:t>
            </a:r>
            <a:r>
              <a:rPr lang="cs-CZ" sz="800" dirty="0" err="1" smtClean="0"/>
              <a:t>t.o.yukon.szm.com</a:t>
            </a:r>
            <a:r>
              <a:rPr lang="cs-CZ" sz="800" dirty="0" smtClean="0"/>
              <a:t>/</a:t>
            </a:r>
            <a:r>
              <a:rPr lang="cs-CZ" sz="800" dirty="0" err="1" smtClean="0"/>
              <a:t>yukon</a:t>
            </a:r>
            <a:r>
              <a:rPr lang="cs-CZ" sz="800" dirty="0" smtClean="0"/>
              <a:t>_totem.</a:t>
            </a:r>
            <a:r>
              <a:rPr lang="cs-CZ" sz="800" dirty="0" err="1" smtClean="0"/>
              <a:t>htm</a:t>
            </a:r>
            <a:r>
              <a:rPr lang="cs-CZ" sz="800" dirty="0" smtClean="0"/>
              <a:t>&amp;</a:t>
            </a:r>
            <a:r>
              <a:rPr lang="cs-CZ" sz="800" dirty="0" err="1" smtClean="0"/>
              <a:t>docid</a:t>
            </a:r>
            <a:r>
              <a:rPr lang="cs-CZ" sz="800" dirty="0" smtClean="0"/>
              <a:t>=D-EPSvRFiCl9xM&amp;</a:t>
            </a:r>
            <a:r>
              <a:rPr lang="cs-CZ" sz="800" dirty="0" err="1" smtClean="0"/>
              <a:t>imgurl</a:t>
            </a:r>
            <a:r>
              <a:rPr lang="cs-CZ" sz="800" dirty="0" smtClean="0"/>
              <a:t>=http://</a:t>
            </a:r>
            <a:r>
              <a:rPr lang="cs-CZ" sz="800" dirty="0" smtClean="0"/>
              <a:t>www.</a:t>
            </a:r>
            <a:r>
              <a:rPr lang="cs-CZ" sz="800" dirty="0" err="1" smtClean="0"/>
              <a:t>t.o.yukon.szm.com</a:t>
            </a:r>
            <a:r>
              <a:rPr lang="cs-CZ" sz="800" dirty="0" smtClean="0"/>
              <a:t>/totemy/totem3.jpg&amp;w=324&amp;h=432&amp;</a:t>
            </a:r>
            <a:r>
              <a:rPr lang="cs-CZ" sz="800" dirty="0" err="1" smtClean="0"/>
              <a:t>ei</a:t>
            </a:r>
            <a:r>
              <a:rPr lang="cs-CZ" sz="800" dirty="0" smtClean="0"/>
              <a:t>=cem9UNqWIKaO4gTwwYGABQ&amp;zoom=1&amp;</a:t>
            </a:r>
            <a:r>
              <a:rPr lang="cs-CZ" sz="800" dirty="0" err="1" smtClean="0"/>
              <a:t>iact</a:t>
            </a:r>
            <a:r>
              <a:rPr lang="cs-CZ" sz="800" dirty="0" smtClean="0"/>
              <a:t>=</a:t>
            </a:r>
            <a:r>
              <a:rPr lang="cs-CZ" sz="800" dirty="0" err="1" smtClean="0"/>
              <a:t>hc</a:t>
            </a:r>
            <a:r>
              <a:rPr lang="cs-CZ" sz="800" dirty="0" smtClean="0"/>
              <a:t>&amp;</a:t>
            </a:r>
            <a:r>
              <a:rPr lang="cs-CZ" sz="800" dirty="0" err="1" smtClean="0"/>
              <a:t>vpx</a:t>
            </a:r>
            <a:r>
              <a:rPr lang="cs-CZ" sz="800" dirty="0" smtClean="0"/>
              <a:t>=527&amp;</a:t>
            </a:r>
            <a:r>
              <a:rPr lang="cs-CZ" sz="800" dirty="0" err="1" smtClean="0"/>
              <a:t>vpy</a:t>
            </a:r>
            <a:r>
              <a:rPr lang="cs-CZ" sz="800" dirty="0" smtClean="0"/>
              <a:t>=37&amp;dur=2422&amp;</a:t>
            </a:r>
            <a:r>
              <a:rPr lang="cs-CZ" sz="800" dirty="0" err="1" smtClean="0"/>
              <a:t>hovh</a:t>
            </a:r>
            <a:r>
              <a:rPr lang="cs-CZ" sz="800" dirty="0" smtClean="0"/>
              <a:t>=259&amp;</a:t>
            </a:r>
            <a:r>
              <a:rPr lang="cs-CZ" sz="800" dirty="0" err="1" smtClean="0"/>
              <a:t>hovw</a:t>
            </a:r>
            <a:r>
              <a:rPr lang="cs-CZ" sz="800" dirty="0" smtClean="0"/>
              <a:t>=194&amp;</a:t>
            </a:r>
            <a:r>
              <a:rPr lang="cs-CZ" sz="800" dirty="0" err="1" smtClean="0"/>
              <a:t>tx</a:t>
            </a:r>
            <a:r>
              <a:rPr lang="cs-CZ" sz="800" dirty="0" smtClean="0"/>
              <a:t>=106&amp;ty=181&amp;</a:t>
            </a:r>
            <a:r>
              <a:rPr lang="cs-CZ" sz="800" dirty="0" err="1" smtClean="0"/>
              <a:t>sig</a:t>
            </a:r>
            <a:r>
              <a:rPr lang="cs-CZ" sz="800" dirty="0" smtClean="0"/>
              <a:t>=101848235789431851290&amp;</a:t>
            </a:r>
            <a:r>
              <a:rPr lang="cs-CZ" sz="800" dirty="0" err="1" smtClean="0"/>
              <a:t>page</a:t>
            </a:r>
            <a:r>
              <a:rPr lang="cs-CZ" sz="800" dirty="0" smtClean="0"/>
              <a:t>=2&amp;</a:t>
            </a:r>
            <a:r>
              <a:rPr lang="cs-CZ" sz="800" dirty="0" err="1" smtClean="0"/>
              <a:t>tbnh</a:t>
            </a:r>
            <a:r>
              <a:rPr lang="cs-CZ" sz="800" dirty="0" smtClean="0"/>
              <a:t>=149&amp;</a:t>
            </a:r>
            <a:r>
              <a:rPr lang="cs-CZ" sz="800" dirty="0" err="1" smtClean="0"/>
              <a:t>tbnw</a:t>
            </a:r>
            <a:r>
              <a:rPr lang="cs-CZ" sz="800" dirty="0" smtClean="0"/>
              <a:t>=105&amp;start=23&amp;</a:t>
            </a:r>
            <a:r>
              <a:rPr lang="cs-CZ" sz="800" dirty="0" err="1" smtClean="0"/>
              <a:t>ndsp</a:t>
            </a:r>
            <a:r>
              <a:rPr lang="cs-CZ" sz="800" dirty="0" smtClean="0"/>
              <a:t>=31&amp;</a:t>
            </a:r>
            <a:r>
              <a:rPr lang="cs-CZ" sz="800" dirty="0" err="1" smtClean="0"/>
              <a:t>ved</a:t>
            </a:r>
            <a:r>
              <a:rPr lang="cs-CZ" sz="800" dirty="0" smtClean="0"/>
              <a:t>=1t:429,r:4,s:23,i:1854.12.2012 13:17</a:t>
            </a:r>
            <a:endParaRPr lang="cs-CZ" sz="800" dirty="0"/>
          </a:p>
        </p:txBody>
      </p:sp>
      <p:pic>
        <p:nvPicPr>
          <p:cNvPr id="21508" name="Picture 4" descr="http://www.totemy.cz/pics/totem_naprav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85728"/>
            <a:ext cx="2071701" cy="4227961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3714744" y="4572008"/>
            <a:ext cx="23574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http://www.</a:t>
            </a:r>
            <a:r>
              <a:rPr lang="cs-CZ" sz="800" dirty="0" err="1" smtClean="0"/>
              <a:t>google.cz</a:t>
            </a:r>
            <a:r>
              <a:rPr lang="cs-CZ" sz="800" dirty="0" smtClean="0"/>
              <a:t>/</a:t>
            </a:r>
            <a:r>
              <a:rPr lang="cs-CZ" sz="800" dirty="0" err="1" smtClean="0"/>
              <a:t>imgres</a:t>
            </a:r>
            <a:r>
              <a:rPr lang="cs-CZ" sz="800" dirty="0" smtClean="0"/>
              <a:t>?q=totemy&amp;</a:t>
            </a:r>
            <a:r>
              <a:rPr lang="cs-CZ" sz="800" dirty="0" err="1" smtClean="0"/>
              <a:t>hl</a:t>
            </a:r>
            <a:r>
              <a:rPr lang="cs-CZ" sz="800" dirty="0" smtClean="0"/>
              <a:t>=</a:t>
            </a:r>
            <a:r>
              <a:rPr lang="cs-CZ" sz="800" dirty="0" err="1" smtClean="0"/>
              <a:t>cs</a:t>
            </a:r>
            <a:r>
              <a:rPr lang="cs-CZ" sz="800" dirty="0" smtClean="0"/>
              <a:t>&amp;</a:t>
            </a:r>
            <a:r>
              <a:rPr lang="cs-CZ" sz="800" dirty="0" err="1" smtClean="0"/>
              <a:t>tbo</a:t>
            </a:r>
            <a:r>
              <a:rPr lang="cs-CZ" sz="800" dirty="0" smtClean="0"/>
              <a:t>=d&amp;</a:t>
            </a:r>
            <a:r>
              <a:rPr lang="cs-CZ" sz="800" dirty="0" err="1" smtClean="0"/>
              <a:t>biw</a:t>
            </a:r>
            <a:r>
              <a:rPr lang="cs-CZ" sz="800" dirty="0" smtClean="0"/>
              <a:t>=1152&amp;</a:t>
            </a:r>
            <a:r>
              <a:rPr lang="cs-CZ" sz="800" dirty="0" err="1" smtClean="0"/>
              <a:t>bih</a:t>
            </a:r>
            <a:r>
              <a:rPr lang="cs-CZ" sz="800" dirty="0" smtClean="0"/>
              <a:t>=681&amp;</a:t>
            </a:r>
            <a:r>
              <a:rPr lang="cs-CZ" sz="800" dirty="0" err="1" smtClean="0"/>
              <a:t>tbm</a:t>
            </a:r>
            <a:r>
              <a:rPr lang="cs-CZ" sz="800" dirty="0" smtClean="0"/>
              <a:t>=</a:t>
            </a:r>
            <a:r>
              <a:rPr lang="cs-CZ" sz="800" dirty="0" err="1" smtClean="0"/>
              <a:t>isch</a:t>
            </a:r>
            <a:r>
              <a:rPr lang="cs-CZ" sz="800" dirty="0" smtClean="0"/>
              <a:t>&amp;</a:t>
            </a:r>
            <a:r>
              <a:rPr lang="cs-CZ" sz="800" dirty="0" err="1" smtClean="0"/>
              <a:t>tbnid</a:t>
            </a:r>
            <a:r>
              <a:rPr lang="cs-CZ" sz="800" dirty="0" smtClean="0"/>
              <a:t>=DNY87m4L9GGrUM:&amp;</a:t>
            </a:r>
            <a:r>
              <a:rPr lang="cs-CZ" sz="800" dirty="0" err="1" smtClean="0"/>
              <a:t>imgrefurl</a:t>
            </a:r>
            <a:r>
              <a:rPr lang="cs-CZ" sz="800" dirty="0" smtClean="0"/>
              <a:t>=http://www.totemy.</a:t>
            </a:r>
            <a:r>
              <a:rPr lang="cs-CZ" sz="800" dirty="0" err="1" smtClean="0"/>
              <a:t>cz</a:t>
            </a:r>
            <a:r>
              <a:rPr lang="cs-CZ" sz="800" dirty="0" smtClean="0"/>
              <a:t>/&amp;</a:t>
            </a:r>
            <a:r>
              <a:rPr lang="cs-CZ" sz="800" dirty="0" err="1" smtClean="0"/>
              <a:t>docid</a:t>
            </a:r>
            <a:r>
              <a:rPr lang="cs-CZ" sz="800" dirty="0" smtClean="0"/>
              <a:t>=6a_a7IkMISeaaM&amp;</a:t>
            </a:r>
            <a:r>
              <a:rPr lang="cs-CZ" sz="800" dirty="0" err="1" smtClean="0"/>
              <a:t>imgurl</a:t>
            </a:r>
            <a:r>
              <a:rPr lang="cs-CZ" sz="800" dirty="0" smtClean="0"/>
              <a:t>=http://</a:t>
            </a:r>
            <a:r>
              <a:rPr lang="cs-CZ" sz="800" dirty="0" smtClean="0"/>
              <a:t>www.totemy.</a:t>
            </a:r>
            <a:r>
              <a:rPr lang="cs-CZ" sz="800" dirty="0" err="1" smtClean="0"/>
              <a:t>cz</a:t>
            </a:r>
            <a:r>
              <a:rPr lang="cs-CZ" sz="800" dirty="0" smtClean="0"/>
              <a:t>/</a:t>
            </a:r>
            <a:r>
              <a:rPr lang="cs-CZ" sz="800" dirty="0" err="1" smtClean="0"/>
              <a:t>pics</a:t>
            </a:r>
            <a:r>
              <a:rPr lang="cs-CZ" sz="800" dirty="0" smtClean="0"/>
              <a:t>/totem_napravo.</a:t>
            </a:r>
            <a:r>
              <a:rPr lang="cs-CZ" sz="800" dirty="0" err="1" smtClean="0"/>
              <a:t>jpg</a:t>
            </a:r>
            <a:r>
              <a:rPr lang="cs-CZ" sz="800" dirty="0" smtClean="0"/>
              <a:t>&amp;w=147&amp;h=300&amp;</a:t>
            </a:r>
            <a:r>
              <a:rPr lang="cs-CZ" sz="800" dirty="0" err="1" smtClean="0"/>
              <a:t>ei</a:t>
            </a:r>
            <a:r>
              <a:rPr lang="cs-CZ" sz="800" dirty="0" smtClean="0"/>
              <a:t>=cem9UNqWIKaO4gTwwYGABQ&amp;zoom=1&amp;</a:t>
            </a:r>
            <a:r>
              <a:rPr lang="cs-CZ" sz="800" dirty="0" err="1" smtClean="0"/>
              <a:t>iact</a:t>
            </a:r>
            <a:r>
              <a:rPr lang="cs-CZ" sz="800" dirty="0" smtClean="0"/>
              <a:t>=</a:t>
            </a:r>
            <a:r>
              <a:rPr lang="cs-CZ" sz="800" dirty="0" err="1" smtClean="0"/>
              <a:t>hc</a:t>
            </a:r>
            <a:r>
              <a:rPr lang="cs-CZ" sz="800" dirty="0" smtClean="0"/>
              <a:t>&amp;</a:t>
            </a:r>
            <a:r>
              <a:rPr lang="cs-CZ" sz="800" dirty="0" err="1" smtClean="0"/>
              <a:t>vpx</a:t>
            </a:r>
            <a:r>
              <a:rPr lang="cs-CZ" sz="800" dirty="0" smtClean="0"/>
              <a:t>=93&amp;</a:t>
            </a:r>
            <a:r>
              <a:rPr lang="cs-CZ" sz="800" dirty="0" err="1" smtClean="0"/>
              <a:t>vpy</a:t>
            </a:r>
            <a:r>
              <a:rPr lang="cs-CZ" sz="800" dirty="0" smtClean="0"/>
              <a:t>=143&amp;dur=188&amp;</a:t>
            </a:r>
            <a:r>
              <a:rPr lang="cs-CZ" sz="800" dirty="0" err="1" smtClean="0"/>
              <a:t>hovh</a:t>
            </a:r>
            <a:r>
              <a:rPr lang="cs-CZ" sz="800" dirty="0" smtClean="0"/>
              <a:t>=240&amp;</a:t>
            </a:r>
            <a:r>
              <a:rPr lang="cs-CZ" sz="800" dirty="0" err="1" smtClean="0"/>
              <a:t>hovw</a:t>
            </a:r>
            <a:r>
              <a:rPr lang="cs-CZ" sz="800" dirty="0" smtClean="0"/>
              <a:t>=117&amp;</a:t>
            </a:r>
            <a:r>
              <a:rPr lang="cs-CZ" sz="800" dirty="0" err="1" smtClean="0"/>
              <a:t>tx</a:t>
            </a:r>
            <a:r>
              <a:rPr lang="cs-CZ" sz="800" dirty="0" smtClean="0"/>
              <a:t>=89&amp;ty=121&amp;</a:t>
            </a:r>
            <a:r>
              <a:rPr lang="cs-CZ" sz="800" dirty="0" err="1" smtClean="0"/>
              <a:t>sig</a:t>
            </a:r>
            <a:r>
              <a:rPr lang="cs-CZ" sz="800" dirty="0" smtClean="0"/>
              <a:t>=101848235789431851290&amp;</a:t>
            </a:r>
            <a:r>
              <a:rPr lang="cs-CZ" sz="800" dirty="0" err="1" smtClean="0"/>
              <a:t>page</a:t>
            </a:r>
            <a:r>
              <a:rPr lang="cs-CZ" sz="800" dirty="0" smtClean="0"/>
              <a:t>=1&amp;</a:t>
            </a:r>
            <a:r>
              <a:rPr lang="cs-CZ" sz="800" dirty="0" err="1" smtClean="0"/>
              <a:t>tbnh</a:t>
            </a:r>
            <a:r>
              <a:rPr lang="cs-CZ" sz="800" dirty="0" smtClean="0"/>
              <a:t>=149&amp;</a:t>
            </a:r>
            <a:r>
              <a:rPr lang="cs-CZ" sz="800" dirty="0" err="1" smtClean="0"/>
              <a:t>tbnw</a:t>
            </a:r>
            <a:r>
              <a:rPr lang="cs-CZ" sz="800" dirty="0" smtClean="0"/>
              <a:t>=73&amp;start=0&amp;</a:t>
            </a:r>
            <a:r>
              <a:rPr lang="cs-CZ" sz="800" dirty="0" err="1" smtClean="0"/>
              <a:t>ndsp</a:t>
            </a:r>
            <a:r>
              <a:rPr lang="cs-CZ" sz="800" dirty="0" smtClean="0"/>
              <a:t>=23&amp;</a:t>
            </a:r>
            <a:r>
              <a:rPr lang="cs-CZ" sz="800" dirty="0" err="1" smtClean="0"/>
              <a:t>ved</a:t>
            </a:r>
            <a:r>
              <a:rPr lang="cs-CZ" sz="800" dirty="0" smtClean="0"/>
              <a:t>=1t:429,r:1,s:0,i:1004.12.2012 13:19</a:t>
            </a:r>
            <a:endParaRPr lang="cs-CZ" sz="800" dirty="0"/>
          </a:p>
        </p:txBody>
      </p:sp>
      <p:pic>
        <p:nvPicPr>
          <p:cNvPr id="21509" name="Picture 5" descr="C:\Documents and Settings\reditelkazs\Local Settings\Temporary Internet Files\Content.IE5\0WZJHY6Q\MC90040781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42852"/>
            <a:ext cx="1598733" cy="3728504"/>
          </a:xfrm>
          <a:prstGeom prst="rect">
            <a:avLst/>
          </a:prstGeom>
          <a:noFill/>
        </p:spPr>
      </p:pic>
      <p:pic>
        <p:nvPicPr>
          <p:cNvPr id="21513" name="Picture 9" descr="C:\Documents and Settings\reditelkazs\Local Settings\Temporary Internet Files\Content.IE5\9HLPSIA0\MC900250715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259191"/>
            <a:ext cx="2736869" cy="2170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85720" y="1142984"/>
            <a:ext cx="814393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Zdroje: </a:t>
            </a:r>
          </a:p>
          <a:p>
            <a:r>
              <a:rPr lang="cs-CZ" sz="2400" dirty="0" smtClean="0"/>
              <a:t>Obrázky použit z Klipartu, škola má zakoupenou licenci </a:t>
            </a:r>
            <a:r>
              <a:rPr lang="cs-CZ" sz="2400" dirty="0" err="1" smtClean="0"/>
              <a:t>Power</a:t>
            </a:r>
            <a:r>
              <a:rPr lang="cs-CZ" sz="2400" dirty="0" smtClean="0"/>
              <a:t> Pointu</a:t>
            </a:r>
          </a:p>
          <a:p>
            <a:endParaRPr lang="cs-CZ" sz="2400" dirty="0" smtClean="0"/>
          </a:p>
          <a:p>
            <a:pPr algn="just"/>
            <a:r>
              <a:rPr lang="cs-CZ" sz="1600" b="1" dirty="0" smtClean="0"/>
              <a:t>Prohlašuji, že při tvorbě výukového materiálu jsem respektoval(a) všeobecně užívané právní a morální zvyklosti, autorská a jiná práva třetích osob, zejména práva duševního vlastnictví (např. práva k obchodní firmě, autorská práva k software, k filmovým, hudebním a fotografickým dílům nebo práva k ochranným známkám) dle zákona 121/2000 Sb. (autorský zákon). Nesu veškerou právní odpovědnost za obsah a původ svého díla.</a:t>
            </a:r>
            <a:endParaRPr lang="cs-CZ" sz="1600" dirty="0" smtClean="0"/>
          </a:p>
          <a:p>
            <a:pPr algn="just"/>
            <a:r>
              <a:rPr lang="cs-CZ" sz="1600" b="1" dirty="0" smtClean="0"/>
              <a:t>Dávám souhlas, aby moje dílo bylo dáno k dispozici veřejnosti k účelům volného užití (§ 30 odst. 1 zákona 121/2000 Sb.), tj. že k uvedeným účelům může být kýmkoliv zveřejňováno, používáno, upravováno a uchováváno.</a:t>
            </a:r>
            <a:endParaRPr lang="cs-CZ" sz="1600" dirty="0" smtClean="0"/>
          </a:p>
          <a:p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67544" y="476672"/>
            <a:ext cx="81369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Název výukového materiálu:  </a:t>
            </a:r>
            <a:r>
              <a:rPr lang="cs-CZ" dirty="0" smtClean="0"/>
              <a:t>PLOŠNÉ PÍSMO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Vzdělávací oblast: UMĚNÍ A KULTURA</a:t>
            </a:r>
          </a:p>
          <a:p>
            <a:endParaRPr lang="cs-CZ" dirty="0"/>
          </a:p>
          <a:p>
            <a:r>
              <a:rPr lang="cs-CZ" dirty="0" smtClean="0"/>
              <a:t>Vzdělávací obor:  VÝTVARNÁ VÝCHOVA</a:t>
            </a:r>
          </a:p>
          <a:p>
            <a:endParaRPr lang="cs-CZ" dirty="0"/>
          </a:p>
          <a:p>
            <a:r>
              <a:rPr lang="cs-CZ" dirty="0" smtClean="0"/>
              <a:t>Ročník: </a:t>
            </a:r>
            <a:r>
              <a:rPr lang="cs-CZ" dirty="0" smtClean="0"/>
              <a:t>7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Číslo materiálu: </a:t>
            </a:r>
            <a:r>
              <a:rPr lang="cs-CZ" dirty="0" smtClean="0"/>
              <a:t>VY_32_INOVACE_VV7.3 PLOŠNÉPÍSMO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Autor: ZDENKA MEŠKÁNOVÁ</a:t>
            </a:r>
          </a:p>
          <a:p>
            <a:endParaRPr lang="cs-CZ" dirty="0"/>
          </a:p>
          <a:p>
            <a:r>
              <a:rPr lang="cs-CZ" dirty="0" smtClean="0"/>
              <a:t>Datum: </a:t>
            </a:r>
            <a:r>
              <a:rPr lang="cs-CZ" dirty="0" smtClean="0"/>
              <a:t>5.12.2012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Anotace: Tato prezentace je určená k vyvození </a:t>
            </a:r>
            <a:r>
              <a:rPr lang="cs-CZ" dirty="0" smtClean="0"/>
              <a:t>tvarů plošného písma, možností</a:t>
            </a:r>
          </a:p>
          <a:p>
            <a:r>
              <a:rPr lang="cs-CZ" dirty="0" smtClean="0"/>
              <a:t> </a:t>
            </a:r>
            <a:r>
              <a:rPr lang="cs-CZ" dirty="0" smtClean="0"/>
              <a:t>                </a:t>
            </a:r>
            <a:r>
              <a:rPr lang="cs-CZ" dirty="0" smtClean="0"/>
              <a:t>použití plošného písma v praxi. Použije se v úvodu hodiny, ve které si žáci</a:t>
            </a:r>
          </a:p>
          <a:p>
            <a:r>
              <a:rPr lang="cs-CZ" dirty="0" smtClean="0"/>
              <a:t>                 zkouší tvary plošného písma formou hra – písmenkový totem.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 smtClean="0"/>
              <a:t>                </a:t>
            </a:r>
            <a:r>
              <a:rPr lang="cs-CZ" dirty="0" smtClean="0"/>
              <a:t>Práce </a:t>
            </a:r>
            <a:r>
              <a:rPr lang="cs-CZ" dirty="0" smtClean="0"/>
              <a:t>je zveřejněna v síti školy v souboru „Pro všechny</a:t>
            </a:r>
            <a:r>
              <a:rPr lang="cs-CZ" dirty="0" smtClean="0"/>
              <a:t>“.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59944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cs-CZ" sz="7200" dirty="0" smtClean="0"/>
              <a:t/>
            </a:r>
            <a:br>
              <a:rPr lang="cs-CZ" sz="7200" dirty="0" smtClean="0"/>
            </a:br>
            <a:r>
              <a:rPr lang="cs-CZ" sz="7200" dirty="0" smtClean="0"/>
              <a:t/>
            </a:r>
            <a:br>
              <a:rPr lang="cs-CZ" sz="7200" dirty="0" smtClean="0"/>
            </a:br>
            <a:r>
              <a:rPr lang="cs-CZ" sz="7200" dirty="0" smtClean="0"/>
              <a:t/>
            </a:r>
            <a:br>
              <a:rPr lang="cs-CZ" sz="7200" dirty="0" smtClean="0"/>
            </a:br>
            <a:r>
              <a:rPr lang="cs-CZ" sz="7200" dirty="0" smtClean="0"/>
              <a:t>   </a:t>
            </a:r>
            <a:r>
              <a:rPr lang="cs-CZ" sz="8000" dirty="0" smtClean="0"/>
              <a:t>OBCHODNÍ DŮM</a:t>
            </a:r>
            <a:endParaRPr lang="cs-CZ" sz="8000" dirty="0"/>
          </a:p>
        </p:txBody>
      </p:sp>
      <p:sp>
        <p:nvSpPr>
          <p:cNvPr id="5" name="Obdélník 4"/>
          <p:cNvSpPr/>
          <p:nvPr/>
        </p:nvSpPr>
        <p:spPr>
          <a:xfrm>
            <a:off x="357159" y="3857628"/>
            <a:ext cx="878684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OBCHODNÍ DŮM</a:t>
            </a:r>
            <a:endParaRPr lang="cs-CZ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14348" y="714356"/>
            <a:ext cx="77153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Porovnej následující nápisy.  Kdy použijeme každý z nich ?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42844" y="5857892"/>
            <a:ext cx="885831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</a:rPr>
              <a:t>Pamatuješ si, jak se jmenuje první typ písma, který jsme se učili v 6.ročníku?</a:t>
            </a:r>
            <a:endParaRPr lang="cs-CZ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4282" y="1643050"/>
            <a:ext cx="85011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9600" b="1" dirty="0" smtClean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PLOŠNÉ PÍSMO</a:t>
            </a:r>
            <a:endParaRPr lang="cs-CZ" sz="9600" b="1" cap="none" spc="0" dirty="0">
              <a:ln w="381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reditelkazs\Local Settings\Temporary Internet Files\Content.IE5\SGKH4VAQ\MP900442308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8501090" cy="5667393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57158" y="428604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Použití plošného písma v praxi: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Documents and Settings\reditelkazs\Local Settings\Temporary Internet Files\Content.IE5\ALS7315D\MC90043252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9833"/>
            <a:ext cx="6858048" cy="6758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7" name="Picture 3" descr="C:\Documents and Settings\reditelkazs\Local Settings\Temporary Internet Files\Content.IE5\2SLNF1Z3\MP90044217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64" y="0"/>
            <a:ext cx="90266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 descr="C:\Documents and Settings\reditelkazs\Local Settings\Temporary Internet Files\Content.IE5\ZG6XRF05\MP90043928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14340" name="Picture 4" descr="C:\Documents and Settings\reditelkazs\Local Settings\Temporary Internet Files\Content.IE5\2SLNF1Z3\MP90040112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500042"/>
            <a:ext cx="2496312" cy="3121152"/>
          </a:xfrm>
          <a:prstGeom prst="rect">
            <a:avLst/>
          </a:prstGeom>
          <a:noFill/>
        </p:spPr>
      </p:pic>
      <p:pic>
        <p:nvPicPr>
          <p:cNvPr id="14341" name="Picture 5" descr="C:\Documents and Settings\reditelkazs\Local Settings\Temporary Internet Files\Content.IE5\0WZJHY6Q\MP90040117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357562"/>
            <a:ext cx="2504661" cy="3131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cs-CZ" dirty="0" smtClean="0"/>
              <a:t>L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357290" y="3714752"/>
            <a:ext cx="19288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38100">
                  <a:solidFill>
                    <a:srgbClr val="C00000"/>
                  </a:solidFill>
                  <a:prstDash val="solid"/>
                  <a:miter lim="800000"/>
                </a:ln>
                <a:noFill/>
              </a:rPr>
              <a:t>A</a:t>
            </a:r>
            <a:endParaRPr lang="cs-CZ" sz="5400" b="1" cap="none" spc="0" dirty="0">
              <a:ln w="38100">
                <a:solidFill>
                  <a:srgbClr val="C00000"/>
                </a:solidFill>
                <a:prstDash val="solid"/>
                <a:miter lim="800000"/>
              </a:ln>
              <a:noFill/>
            </a:endParaRPr>
          </a:p>
        </p:txBody>
      </p:sp>
      <p:sp>
        <p:nvSpPr>
          <p:cNvPr id="5" name="Tvar L 4"/>
          <p:cNvSpPr/>
          <p:nvPr/>
        </p:nvSpPr>
        <p:spPr>
          <a:xfrm>
            <a:off x="3786182" y="1571612"/>
            <a:ext cx="642942" cy="1285884"/>
          </a:xfrm>
          <a:prstGeom prst="corner">
            <a:avLst>
              <a:gd name="adj1" fmla="val 44234"/>
              <a:gd name="adj2" fmla="val 365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var L 6"/>
          <p:cNvSpPr/>
          <p:nvPr/>
        </p:nvSpPr>
        <p:spPr>
          <a:xfrm>
            <a:off x="5072066" y="1428736"/>
            <a:ext cx="1071570" cy="1857388"/>
          </a:xfrm>
          <a:prstGeom prst="corner">
            <a:avLst>
              <a:gd name="adj1" fmla="val 36162"/>
              <a:gd name="adj2" fmla="val 327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var L 7"/>
          <p:cNvSpPr/>
          <p:nvPr/>
        </p:nvSpPr>
        <p:spPr>
          <a:xfrm>
            <a:off x="6858016" y="1214422"/>
            <a:ext cx="1357322" cy="2214578"/>
          </a:xfrm>
          <a:prstGeom prst="corner">
            <a:avLst>
              <a:gd name="adj1" fmla="val 37255"/>
              <a:gd name="adj2" fmla="val 354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var L 8"/>
          <p:cNvSpPr/>
          <p:nvPr/>
        </p:nvSpPr>
        <p:spPr>
          <a:xfrm>
            <a:off x="2786050" y="1571612"/>
            <a:ext cx="571504" cy="928694"/>
          </a:xfrm>
          <a:prstGeom prst="corner">
            <a:avLst>
              <a:gd name="adj1" fmla="val 32703"/>
              <a:gd name="adj2" fmla="val 327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720" y="3786190"/>
            <a:ext cx="8819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400" dirty="0" smtClean="0"/>
              <a:t>A</a:t>
            </a:r>
            <a:r>
              <a:rPr lang="cs-CZ" dirty="0" smtClean="0"/>
              <a:t>       </a:t>
            </a:r>
            <a:endParaRPr lang="cs-CZ" dirty="0"/>
          </a:p>
        </p:txBody>
      </p:sp>
      <p:sp>
        <p:nvSpPr>
          <p:cNvPr id="14" name="Šipka doprava 13"/>
          <p:cNvSpPr/>
          <p:nvPr/>
        </p:nvSpPr>
        <p:spPr>
          <a:xfrm>
            <a:off x="928662" y="4071942"/>
            <a:ext cx="114300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>
            <a:off x="714348" y="1785926"/>
            <a:ext cx="1143008" cy="21431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var L 15"/>
          <p:cNvSpPr/>
          <p:nvPr/>
        </p:nvSpPr>
        <p:spPr>
          <a:xfrm>
            <a:off x="2143108" y="1643050"/>
            <a:ext cx="285752" cy="642942"/>
          </a:xfrm>
          <a:prstGeom prst="corner">
            <a:avLst>
              <a:gd name="adj1" fmla="val 21892"/>
              <a:gd name="adj2" fmla="val 21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500034" y="571480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Pozoruj:</a:t>
            </a:r>
            <a:endParaRPr lang="cs-CZ" sz="2400" dirty="0"/>
          </a:p>
        </p:txBody>
      </p:sp>
      <p:sp>
        <p:nvSpPr>
          <p:cNvPr id="18" name="Obdélník 17"/>
          <p:cNvSpPr/>
          <p:nvPr/>
        </p:nvSpPr>
        <p:spPr>
          <a:xfrm>
            <a:off x="428596" y="5072074"/>
            <a:ext cx="72106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cs-CZ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cs-CZ" sz="9600" b="1" dirty="0" smtClean="0">
                <a:ln w="38100">
                  <a:solidFill>
                    <a:srgbClr val="C00000"/>
                  </a:solidFill>
                  <a:prstDash val="solid"/>
                  <a:miter lim="800000"/>
                </a:ln>
                <a:noFill/>
              </a:rPr>
              <a:t>K X Y O G R S</a:t>
            </a:r>
            <a:endParaRPr lang="cs-CZ" sz="8000" b="1" cap="none" spc="0" dirty="0">
              <a:ln w="38100">
                <a:solidFill>
                  <a:srgbClr val="C00000"/>
                </a:solidFill>
                <a:prstDash val="solid"/>
                <a:miter lim="800000"/>
              </a:ln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346</Words>
  <PresentationFormat>Předvádění na obrazovce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Snímek 1</vt:lpstr>
      <vt:lpstr>Snímek 2</vt:lpstr>
      <vt:lpstr>      OBCHODNÍ DŮM</vt:lpstr>
      <vt:lpstr>Snímek 4</vt:lpstr>
      <vt:lpstr>Snímek 5</vt:lpstr>
      <vt:lpstr>Snímek 6</vt:lpstr>
      <vt:lpstr>Snímek 7</vt:lpstr>
      <vt:lpstr>Snímek 8</vt:lpstr>
      <vt:lpstr>Snímek 9</vt:lpstr>
      <vt:lpstr>ÚKOL:</vt:lpstr>
      <vt:lpstr>Snímek 11</vt:lpstr>
      <vt:lpstr>Snímek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cp:lastModifiedBy>Ředitelka</cp:lastModifiedBy>
  <cp:revision>14</cp:revision>
  <dcterms:modified xsi:type="dcterms:W3CDTF">2012-12-04T12:56:26Z</dcterms:modified>
</cp:coreProperties>
</file>