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56" r:id="rId5"/>
    <p:sldId id="259" r:id="rId6"/>
    <p:sldId id="263" r:id="rId7"/>
    <p:sldId id="260" r:id="rId8"/>
    <p:sldId id="264" r:id="rId9"/>
    <p:sldId id="261" r:id="rId10"/>
    <p:sldId id="262" r:id="rId11"/>
    <p:sldId id="266" r:id="rId12"/>
    <p:sldId id="268" r:id="rId1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D4853-F713-47D2-9E0C-7612867573E0}" type="datetimeFigureOut">
              <a:rPr lang="cs-CZ"/>
              <a:pPr>
                <a:defRPr/>
              </a:pPr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64A2D-7C71-432F-865B-2EB0FAF17D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19A64-DC78-4C2E-ACA9-45D2C482B7F2}" type="datetimeFigureOut">
              <a:rPr lang="cs-CZ"/>
              <a:pPr>
                <a:defRPr/>
              </a:pPr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C840E-D0B6-4DBC-B0EB-618BA013EE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9B107-83BA-41E2-8416-9781D31500D5}" type="datetimeFigureOut">
              <a:rPr lang="cs-CZ"/>
              <a:pPr>
                <a:defRPr/>
              </a:pPr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CDECF-1CAD-427D-8B5D-DCA241CB7B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FC4D0-F0E2-4D7B-971C-3AA5B48DA2A0}" type="datetimeFigureOut">
              <a:rPr lang="cs-CZ"/>
              <a:pPr>
                <a:defRPr/>
              </a:pPr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613BD-C6DB-49A2-84A0-C871982D58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3E114-A710-451E-863E-826542107A0D}" type="datetimeFigureOut">
              <a:rPr lang="cs-CZ"/>
              <a:pPr>
                <a:defRPr/>
              </a:pPr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E1067-512E-43A2-8D84-84C70AB8F7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4B78E-5D66-43C9-B4D6-CF55A2F104C9}" type="datetimeFigureOut">
              <a:rPr lang="cs-CZ"/>
              <a:pPr>
                <a:defRPr/>
              </a:pPr>
              <a:t>26.2.2015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F69CE-7B93-4D98-AD7E-FB5AF2C7BA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2B9CF-8BB2-413F-BF74-FF59A04E5CAF}" type="datetimeFigureOut">
              <a:rPr lang="cs-CZ"/>
              <a:pPr>
                <a:defRPr/>
              </a:pPr>
              <a:t>26.2.2015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C81E0-0DDA-4AC1-AC0B-CF596A052F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372B9-10BD-44E2-952A-ACE0AF746B03}" type="datetimeFigureOut">
              <a:rPr lang="cs-CZ"/>
              <a:pPr>
                <a:defRPr/>
              </a:pPr>
              <a:t>26.2.2015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21C15-6774-4F97-9B87-D55D559628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AC9B-C833-4C1B-B82F-47FBF8CE065C}" type="datetimeFigureOut">
              <a:rPr lang="cs-CZ"/>
              <a:pPr>
                <a:defRPr/>
              </a:pPr>
              <a:t>26.2.2015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2C925-2039-4901-A5F7-E7D239AB73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CA46D-2A85-469D-BC96-CB54A38059B7}" type="datetimeFigureOut">
              <a:rPr lang="cs-CZ"/>
              <a:pPr>
                <a:defRPr/>
              </a:pPr>
              <a:t>26.2.2015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D1626-FA66-4A3F-B4EF-58B266EDBA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9CB0F-475F-48A7-8BE9-9BCB4FBD113F}" type="datetimeFigureOut">
              <a:rPr lang="cs-CZ"/>
              <a:pPr>
                <a:defRPr/>
              </a:pPr>
              <a:t>26.2.2015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95B25-0BA4-4E09-A9D2-628DA19011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61ECEC-5AD9-4C1C-BFC5-4B1B2D01165F}" type="datetimeFigureOut">
              <a:rPr lang="cs-CZ"/>
              <a:pPr>
                <a:defRPr/>
              </a:pPr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4755E5-99CC-4094-BA76-2BC5F9B0E0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15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b="1" i="1" dirty="0" smtClean="0"/>
              <a:t>Nové modulové výukové a inovativní programy - zvýšení kvality ve vzdělávání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8750" y="3929063"/>
            <a:ext cx="6400800" cy="9715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/>
              <a:t>Tento projekt je spolufinancován Evropským sociálním fondem a státním rozpočtem ČR</a:t>
            </a: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857375" y="500063"/>
            <a:ext cx="5653088" cy="785812"/>
            <a:chOff x="1410" y="1686"/>
            <a:chExt cx="8902" cy="1238"/>
          </a:xfrm>
        </p:grpSpPr>
        <p:pic>
          <p:nvPicPr>
            <p:cNvPr id="205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10" y="1831"/>
              <a:ext cx="1217" cy="1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00" y="1758"/>
              <a:ext cx="1438" cy="1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35" y="1686"/>
              <a:ext cx="1401" cy="1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81" y="1795"/>
              <a:ext cx="2138" cy="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095" y="1758"/>
              <a:ext cx="1217" cy="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3" name="TextovéPole 9"/>
          <p:cNvSpPr txBox="1">
            <a:spLocks noChangeArrowheads="1"/>
          </p:cNvSpPr>
          <p:nvPr/>
        </p:nvSpPr>
        <p:spPr bwMode="auto">
          <a:xfrm>
            <a:off x="2286000" y="1285875"/>
            <a:ext cx="5072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latin typeface="Calibri" pitchFamily="34" charset="0"/>
              </a:rPr>
              <a:t>INVESTICE DO ROZVOJE VZDĚLÁVÁNÍ</a:t>
            </a:r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3450059" y="3559731"/>
            <a:ext cx="274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CZ.1.07/1.1.10/01.0063  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Kvádr v </a:t>
            </a:r>
            <a:r>
              <a:rPr lang="cs-CZ" dirty="0" err="1" smtClean="0"/>
              <a:t>nárožné</a:t>
            </a:r>
            <a:r>
              <a:rPr lang="cs-CZ" dirty="0" smtClean="0"/>
              <a:t> poloze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22" name="Picture 2" descr="http://img.tutorials.cz/b105/kresleni6/6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3619508" cy="6236691"/>
          </a:xfrm>
          <a:prstGeom prst="rect">
            <a:avLst/>
          </a:prstGeom>
          <a:noFill/>
        </p:spPr>
      </p:pic>
      <p:pic>
        <p:nvPicPr>
          <p:cNvPr id="30724" name="Picture 4" descr="http://pelo33.sweb.cz/Perspektiva/perspektiva_pr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285992"/>
            <a:ext cx="5048250" cy="225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Úkol: nakresli gotickou skříň v perspektivě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/>
          <a:lstStyle/>
          <a:p>
            <a:r>
              <a:rPr lang="cs-CZ" dirty="0" smtClean="0"/>
              <a:t>Nejdříve nakresli základní kvádr</a:t>
            </a:r>
          </a:p>
          <a:p>
            <a:r>
              <a:rPr lang="cs-CZ" dirty="0" smtClean="0"/>
              <a:t>Vkládej jednotlivé dekory a nezapomeň na pravidla perspektivy</a:t>
            </a:r>
            <a:endParaRPr lang="cs-CZ" dirty="0"/>
          </a:p>
        </p:txBody>
      </p:sp>
      <p:pic>
        <p:nvPicPr>
          <p:cNvPr id="34820" name="Picture 4" descr="http://www.vesmir.cz/images/1999/male/1999_694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2933" y="3714753"/>
            <a:ext cx="2376323" cy="2099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Wikipedia</a:t>
            </a:r>
            <a:endParaRPr lang="cs-CZ" dirty="0" smtClean="0"/>
          </a:p>
          <a:p>
            <a:r>
              <a:rPr lang="cs-CZ" dirty="0" err="1" smtClean="0"/>
              <a:t>Googel</a:t>
            </a:r>
            <a:r>
              <a:rPr lang="cs-CZ" dirty="0" smtClean="0"/>
              <a:t> - obrázky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Perspektivní zobrazování </a:t>
            </a:r>
            <a:r>
              <a:rPr lang="cs-CZ" smtClean="0"/>
              <a:t>hranatých předmětů</a:t>
            </a:r>
            <a:endParaRPr lang="cs-CZ" dirty="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err="1" smtClean="0"/>
              <a:t>Vv</a:t>
            </a:r>
            <a:r>
              <a:rPr lang="cs-CZ" dirty="0" smtClean="0"/>
              <a:t>, 7.ročník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Mgr. Zdenka </a:t>
            </a:r>
            <a:r>
              <a:rPr lang="cs-CZ" dirty="0" err="1" smtClean="0"/>
              <a:t>Meškánová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ZŠ, Týn nad Vltavou, Malá Strana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Perspektiva, aneb jak nás oči klamou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3796" name="Picture 4" descr="http://opticke.klamy.misto.cz/obr/ctver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857364"/>
            <a:ext cx="2743200" cy="2838450"/>
          </a:xfrm>
          <a:prstGeom prst="rect">
            <a:avLst/>
          </a:prstGeom>
          <a:noFill/>
        </p:spPr>
      </p:pic>
      <p:pic>
        <p:nvPicPr>
          <p:cNvPr id="33798" name="Picture 6" descr="http://nd01.jxs.cz/507/461/2179836083_1401706_o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898" y="2000240"/>
            <a:ext cx="3616288" cy="2718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/>
          </a:p>
        </p:txBody>
      </p:sp>
      <p:pic>
        <p:nvPicPr>
          <p:cNvPr id="4101" name="Picture 5" descr="http://www.estav.cz/gfx/we/zpr/ilustr/koleje-tr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571612"/>
            <a:ext cx="4862587" cy="3857652"/>
          </a:xfrm>
          <a:prstGeom prst="rect">
            <a:avLst/>
          </a:prstGeom>
          <a:noFill/>
        </p:spPr>
      </p:pic>
      <p:pic>
        <p:nvPicPr>
          <p:cNvPr id="4103" name="Picture 7" descr="http://img1.grafika.cz/grafika/images3/Scan_14_foto_koleje_UP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356"/>
            <a:ext cx="3590928" cy="5321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mino-art.cz/images/534_krive_kolej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4219579" cy="561876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214942" y="571480"/>
            <a:ext cx="35004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Pozoruj a pamatuj si:</a:t>
            </a:r>
          </a:p>
          <a:p>
            <a:endParaRPr lang="cs-CZ" sz="2000" b="1" u="sng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Jak vidíš rovnoběžky od nás se vzdalující ( koleje)</a:t>
            </a:r>
          </a:p>
          <a:p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Vodorovné úsečky od nás se vzdalující ( pražce)</a:t>
            </a:r>
          </a:p>
          <a:p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Svislé rovnoběžky od nás se vzdalující ( sloupy osvětlení)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kuba.petriny.net/Obratove%20koleje%201A1%20a%203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7658114" cy="5743587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714348" y="142852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Ještě jednou pozoruj zobrazení 3 druhů úseček </a:t>
            </a:r>
            <a:endParaRPr lang="cs-CZ" dirty="0"/>
          </a:p>
        </p:txBody>
      </p:sp>
      <p:cxnSp>
        <p:nvCxnSpPr>
          <p:cNvPr id="7" name="Přímá spojovací šipka 6"/>
          <p:cNvCxnSpPr/>
          <p:nvPr/>
        </p:nvCxnSpPr>
        <p:spPr>
          <a:xfrm flipV="1">
            <a:off x="571472" y="3357562"/>
            <a:ext cx="3929090" cy="25717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 rot="5400000" flipH="1" flipV="1">
            <a:off x="2321703" y="4107661"/>
            <a:ext cx="2786082" cy="15716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 rot="16200000" flipV="1">
            <a:off x="4250529" y="3893347"/>
            <a:ext cx="2857520" cy="192882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rot="10800000">
            <a:off x="4786314" y="3429000"/>
            <a:ext cx="3429024" cy="20002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rot="16200000" flipH="1">
            <a:off x="-142908" y="4000504"/>
            <a:ext cx="2643206" cy="71438"/>
          </a:xfrm>
          <a:prstGeom prst="straightConnector1">
            <a:avLst/>
          </a:prstGeom>
          <a:ln w="28575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rot="16200000" flipH="1">
            <a:off x="535753" y="3893347"/>
            <a:ext cx="2286016" cy="71438"/>
          </a:xfrm>
          <a:prstGeom prst="straightConnector1">
            <a:avLst/>
          </a:prstGeom>
          <a:ln w="28575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rot="16200000" flipH="1">
            <a:off x="1142976" y="3786190"/>
            <a:ext cx="1928826" cy="71438"/>
          </a:xfrm>
          <a:prstGeom prst="straightConnector1">
            <a:avLst/>
          </a:prstGeom>
          <a:ln w="28575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 rot="5400000">
            <a:off x="2071670" y="3714752"/>
            <a:ext cx="1428760" cy="1588"/>
          </a:xfrm>
          <a:prstGeom prst="straightConnector1">
            <a:avLst/>
          </a:prstGeom>
          <a:ln w="28575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 rot="5400000">
            <a:off x="2786844" y="3571082"/>
            <a:ext cx="999338" cy="794"/>
          </a:xfrm>
          <a:prstGeom prst="straightConnector1">
            <a:avLst/>
          </a:prstGeom>
          <a:ln w="28575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šipka 30"/>
          <p:cNvCxnSpPr/>
          <p:nvPr/>
        </p:nvCxnSpPr>
        <p:spPr>
          <a:xfrm rot="5400000">
            <a:off x="4071140" y="3429000"/>
            <a:ext cx="286546" cy="794"/>
          </a:xfrm>
          <a:prstGeom prst="straightConnector1">
            <a:avLst/>
          </a:prstGeom>
          <a:ln w="28575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Výbuch 2 33"/>
          <p:cNvSpPr/>
          <p:nvPr/>
        </p:nvSpPr>
        <p:spPr>
          <a:xfrm>
            <a:off x="4500562" y="3214686"/>
            <a:ext cx="214314" cy="21431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6" name="Přímá spojovací šipka 35"/>
          <p:cNvCxnSpPr/>
          <p:nvPr/>
        </p:nvCxnSpPr>
        <p:spPr>
          <a:xfrm flipV="1">
            <a:off x="1357290" y="785794"/>
            <a:ext cx="6643734" cy="71438"/>
          </a:xfrm>
          <a:prstGeom prst="straightConnector1">
            <a:avLst/>
          </a:prstGeom>
          <a:ln w="28575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37"/>
          <p:cNvCxnSpPr/>
          <p:nvPr/>
        </p:nvCxnSpPr>
        <p:spPr>
          <a:xfrm flipV="1">
            <a:off x="4357686" y="3143248"/>
            <a:ext cx="419104" cy="9524"/>
          </a:xfrm>
          <a:prstGeom prst="straightConnector1">
            <a:avLst/>
          </a:prstGeom>
          <a:ln w="28575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šipka 38"/>
          <p:cNvCxnSpPr/>
          <p:nvPr/>
        </p:nvCxnSpPr>
        <p:spPr>
          <a:xfrm flipV="1">
            <a:off x="3428992" y="2500306"/>
            <a:ext cx="2266968" cy="19048"/>
          </a:xfrm>
          <a:prstGeom prst="straightConnector1">
            <a:avLst/>
          </a:prstGeom>
          <a:ln w="28575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šipka 39"/>
          <p:cNvCxnSpPr/>
          <p:nvPr/>
        </p:nvCxnSpPr>
        <p:spPr>
          <a:xfrm flipV="1">
            <a:off x="3000364" y="2071678"/>
            <a:ext cx="3214710" cy="71438"/>
          </a:xfrm>
          <a:prstGeom prst="straightConnector1">
            <a:avLst/>
          </a:prstGeom>
          <a:ln w="28575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/>
          <p:cNvCxnSpPr/>
          <p:nvPr/>
        </p:nvCxnSpPr>
        <p:spPr>
          <a:xfrm flipV="1">
            <a:off x="2214546" y="1643050"/>
            <a:ext cx="4533936" cy="38096"/>
          </a:xfrm>
          <a:prstGeom prst="straightConnector1">
            <a:avLst/>
          </a:prstGeom>
          <a:ln w="28575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8676" name="Picture 4" descr="http://kmlinux.fjfi.cvut.cz/~pauspetr/files/images/files_14.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318972" cy="5557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/>
          <a:lstStyle/>
          <a:p>
            <a:r>
              <a:rPr lang="cs-CZ" dirty="0" err="1" smtClean="0"/>
              <a:t>Vvvvvvvvvvvvvvvvvvvvvvvv</a:t>
            </a:r>
            <a:r>
              <a:rPr lang="cs-CZ" dirty="0" smtClean="0"/>
              <a:t>                             </a:t>
            </a:r>
            <a:r>
              <a:rPr lang="cs-CZ" i="1" dirty="0" smtClean="0"/>
              <a:t>h</a:t>
            </a:r>
          </a:p>
          <a:p>
            <a:endParaRPr lang="cs-CZ" dirty="0"/>
          </a:p>
        </p:txBody>
      </p:sp>
      <p:pic>
        <p:nvPicPr>
          <p:cNvPr id="32770" name="Picture 2" descr="http://www.faircafe.cz/upload/chmelar-rai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4165933" cy="6365339"/>
          </a:xfrm>
          <a:prstGeom prst="rect">
            <a:avLst/>
          </a:prstGeom>
          <a:noFill/>
        </p:spPr>
      </p:pic>
      <p:pic>
        <p:nvPicPr>
          <p:cNvPr id="32772" name="Picture 4" descr="http://upload.wikimedia.org/wikipedia/commons/5/51/Perspekti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642918"/>
            <a:ext cx="4095777" cy="3071834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143504" y="471488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Horizontála - </a:t>
            </a:r>
            <a:r>
              <a:rPr lang="cs-CZ" i="1" dirty="0" smtClean="0"/>
              <a:t>h</a:t>
            </a:r>
            <a:endParaRPr lang="cs-CZ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6072198" y="1643050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H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143504" y="528638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Vertikála - </a:t>
            </a:r>
            <a:r>
              <a:rPr lang="cs-CZ" i="1" dirty="0" smtClean="0"/>
              <a:t>v</a:t>
            </a:r>
            <a:endParaRPr lang="cs-CZ" i="1" dirty="0"/>
          </a:p>
        </p:txBody>
      </p:sp>
      <p:sp>
        <p:nvSpPr>
          <p:cNvPr id="9" name="Obdélník 8"/>
          <p:cNvSpPr/>
          <p:nvPr/>
        </p:nvSpPr>
        <p:spPr>
          <a:xfrm>
            <a:off x="8143900" y="185736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 smtClean="0"/>
              <a:t>h</a:t>
            </a:r>
            <a:endParaRPr lang="cs-CZ" i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143504" y="4214818"/>
            <a:ext cx="400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Hlavní bod – H ( někdy také úběžník) </a:t>
            </a:r>
            <a:endParaRPr lang="cs-CZ" dirty="0"/>
          </a:p>
        </p:txBody>
      </p:sp>
      <p:grpSp>
        <p:nvGrpSpPr>
          <p:cNvPr id="22" name="Skupina 21"/>
          <p:cNvGrpSpPr/>
          <p:nvPr/>
        </p:nvGrpSpPr>
        <p:grpSpPr>
          <a:xfrm>
            <a:off x="2285984" y="0"/>
            <a:ext cx="300082" cy="6858000"/>
            <a:chOff x="2285984" y="0"/>
            <a:chExt cx="300082" cy="6858000"/>
          </a:xfrm>
        </p:grpSpPr>
        <p:cxnSp>
          <p:nvCxnSpPr>
            <p:cNvPr id="16" name="Přímá spojovací čára 15"/>
            <p:cNvCxnSpPr/>
            <p:nvPr/>
          </p:nvCxnSpPr>
          <p:spPr>
            <a:xfrm rot="5400000">
              <a:off x="-1107297" y="3393281"/>
              <a:ext cx="6858000" cy="7143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bdélník 18"/>
            <p:cNvSpPr/>
            <p:nvPr/>
          </p:nvSpPr>
          <p:spPr>
            <a:xfrm>
              <a:off x="2285984" y="648866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i="1" dirty="0" smtClean="0"/>
                <a:t>v</a:t>
              </a:r>
              <a:endParaRPr lang="cs-CZ" i="1" dirty="0"/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0" y="3000372"/>
            <a:ext cx="4643438" cy="369332"/>
            <a:chOff x="0" y="3000372"/>
            <a:chExt cx="4643438" cy="369332"/>
          </a:xfrm>
        </p:grpSpPr>
        <p:cxnSp>
          <p:nvCxnSpPr>
            <p:cNvPr id="12" name="Přímá spojovací čára 11"/>
            <p:cNvCxnSpPr/>
            <p:nvPr/>
          </p:nvCxnSpPr>
          <p:spPr>
            <a:xfrm>
              <a:off x="0" y="3357562"/>
              <a:ext cx="4643438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bdélník 19"/>
            <p:cNvSpPr/>
            <p:nvPr/>
          </p:nvSpPr>
          <p:spPr>
            <a:xfrm>
              <a:off x="0" y="3000372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i="1" dirty="0" smtClean="0"/>
                <a:t>h</a:t>
              </a:r>
              <a:endParaRPr lang="cs-CZ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Krychle a kvádr v </a:t>
            </a:r>
            <a:r>
              <a:rPr lang="cs-CZ" dirty="0" err="1" smtClean="0"/>
              <a:t>průčelné</a:t>
            </a:r>
            <a:r>
              <a:rPr lang="cs-CZ" dirty="0" smtClean="0"/>
              <a:t> poloze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9698" name="Picture 2" descr="http://img.tutorials.cz/b105/kresleni6/6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142960"/>
            <a:ext cx="5715040" cy="5715040"/>
          </a:xfrm>
          <a:prstGeom prst="rect">
            <a:avLst/>
          </a:prstGeom>
          <a:noFill/>
        </p:spPr>
      </p:pic>
      <p:pic>
        <p:nvPicPr>
          <p:cNvPr id="29700" name="Picture 4" descr="http://upload.wikimedia.org/wikipedia/commons/thumb/2/24/Jednobodova_perspektiva.JPG/120px-Jednobodova_perspekti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3055567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vý objekt - Prezentace aplikace Microsoft Office PowerPoint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Nový objekt - Prezentace aplikace Microsoft Office PowerPoint</Template>
  <TotalTime>483</TotalTime>
  <Words>154</Words>
  <Application>Microsoft Office PowerPoint</Application>
  <PresentationFormat>Předvádění na obrazovce (4:3)</PresentationFormat>
  <Paragraphs>34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Calibri</vt:lpstr>
      <vt:lpstr>Nový objekt - Prezentace aplikace Microsoft Office PowerPoint</vt:lpstr>
      <vt:lpstr>Nové modulové výukové a inovativní programy - zvýšení kvality ve vzdělávání  </vt:lpstr>
      <vt:lpstr>Perspektivní zobrazování hranatých předmětů</vt:lpstr>
      <vt:lpstr>Perspektiva, aneb jak nás oči klamou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Krychle a kvádr v průčelné poloze</vt:lpstr>
      <vt:lpstr>Kvádr v nárožné poloze</vt:lpstr>
      <vt:lpstr>Úkol: nakresli gotickou skříň v perspektivě</vt:lpstr>
      <vt:lpstr>Zdroje:</vt:lpstr>
    </vt:vector>
  </TitlesOfParts>
  <Company>ZŠ Týn nad Vltavou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Nové modulové výukové a inovativní programy - zvýšení kvality ve vzdělávání  </dc:title>
  <dc:creator>Ředitelka</dc:creator>
  <cp:lastModifiedBy>Marcela Kubátová</cp:lastModifiedBy>
  <cp:revision>22</cp:revision>
  <dcterms:created xsi:type="dcterms:W3CDTF">2011-04-12T07:06:46Z</dcterms:created>
  <dcterms:modified xsi:type="dcterms:W3CDTF">2015-02-26T09:40:37Z</dcterms:modified>
</cp:coreProperties>
</file>