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  <p:sldId id="259" r:id="rId5"/>
    <p:sldId id="257" r:id="rId6"/>
    <p:sldId id="256" r:id="rId7"/>
    <p:sldId id="263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6BE-927E-48CD-B70E-C91D76766275}" type="datetimeFigureOut">
              <a:rPr lang="cs-CZ" smtClean="0"/>
              <a:pPr/>
              <a:t>10.1.2013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BB7F-8687-4F91-80A8-B4209C936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6BE-927E-48CD-B70E-C91D76766275}" type="datetimeFigureOut">
              <a:rPr lang="cs-CZ" smtClean="0"/>
              <a:pPr/>
              <a:t>10.1.2013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BB7F-8687-4F91-80A8-B4209C936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6BE-927E-48CD-B70E-C91D76766275}" type="datetimeFigureOut">
              <a:rPr lang="cs-CZ" smtClean="0"/>
              <a:pPr/>
              <a:t>10.1.2013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BB7F-8687-4F91-80A8-B4209C936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6BE-927E-48CD-B70E-C91D76766275}" type="datetimeFigureOut">
              <a:rPr lang="cs-CZ" smtClean="0"/>
              <a:pPr/>
              <a:t>10.1.2013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BB7F-8687-4F91-80A8-B4209C936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6BE-927E-48CD-B70E-C91D76766275}" type="datetimeFigureOut">
              <a:rPr lang="cs-CZ" smtClean="0"/>
              <a:pPr/>
              <a:t>10.1.2013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BB7F-8687-4F91-80A8-B4209C936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6BE-927E-48CD-B70E-C91D76766275}" type="datetimeFigureOut">
              <a:rPr lang="cs-CZ" smtClean="0"/>
              <a:pPr/>
              <a:t>10.1.2013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BB7F-8687-4F91-80A8-B4209C936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6BE-927E-48CD-B70E-C91D76766275}" type="datetimeFigureOut">
              <a:rPr lang="cs-CZ" smtClean="0"/>
              <a:pPr/>
              <a:t>10.1.2013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BB7F-8687-4F91-80A8-B4209C936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6BE-927E-48CD-B70E-C91D76766275}" type="datetimeFigureOut">
              <a:rPr lang="cs-CZ" smtClean="0"/>
              <a:pPr/>
              <a:t>10.1.2013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BB7F-8687-4F91-80A8-B4209C936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6BE-927E-48CD-B70E-C91D76766275}" type="datetimeFigureOut">
              <a:rPr lang="cs-CZ" smtClean="0"/>
              <a:pPr/>
              <a:t>10.1.2013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BB7F-8687-4F91-80A8-B4209C936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6BE-927E-48CD-B70E-C91D76766275}" type="datetimeFigureOut">
              <a:rPr lang="cs-CZ" smtClean="0"/>
              <a:pPr/>
              <a:t>10.1.2013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BB7F-8687-4F91-80A8-B4209C936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D6BE-927E-48CD-B70E-C91D76766275}" type="datetimeFigureOut">
              <a:rPr lang="cs-CZ" smtClean="0"/>
              <a:pPr/>
              <a:t>10.1.2013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BB7F-8687-4F91-80A8-B4209C936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3D6BE-927E-48CD-B70E-C91D76766275}" type="datetimeFigureOut">
              <a:rPr lang="cs-CZ" smtClean="0"/>
              <a:pPr/>
              <a:t>10.1.2013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9BB7F-8687-4F91-80A8-B4209C936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stynms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87205" y="903009"/>
            <a:ext cx="5065713" cy="739775"/>
            <a:chOff x="1935" y="1812"/>
            <a:chExt cx="7978" cy="1166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5" y="1881"/>
              <a:ext cx="1217" cy="1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5" y="1812"/>
              <a:ext cx="1438" cy="1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4" y="1885"/>
              <a:ext cx="2138" cy="1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6" y="1885"/>
              <a:ext cx="1401" cy="1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9" y="1881"/>
              <a:ext cx="1314" cy="10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TextovéPole 4"/>
          <p:cNvSpPr txBox="1"/>
          <p:nvPr/>
        </p:nvSpPr>
        <p:spPr>
          <a:xfrm>
            <a:off x="3563888" y="1723749"/>
            <a:ext cx="22070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>
                <a:latin typeface="Franklin Gothic Demi" pitchFamily="34" charset="0"/>
              </a:rPr>
              <a:t>INVESTICE DO ROZVOJE VZDĚLÁVÁNÍ</a:t>
            </a:r>
            <a:endParaRPr lang="cs-CZ" sz="900" dirty="0">
              <a:latin typeface="Franklin Gothic Dem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345224" y="2636912"/>
            <a:ext cx="640871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EU peníze školám</a:t>
            </a:r>
          </a:p>
          <a:p>
            <a:pPr algn="ctr"/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MODERNÍ ŠKOLA – ZKVALITNĚNÍ VÝUKY</a:t>
            </a:r>
          </a:p>
          <a:p>
            <a:pPr algn="ctr"/>
            <a:r>
              <a:rPr lang="cs-CZ" sz="1000" dirty="0"/>
              <a:t>Registrační číslo GP: CZ.1.07/1.4.00/21.3168 </a:t>
            </a:r>
            <a:br>
              <a:rPr lang="cs-CZ" sz="1000" dirty="0"/>
            </a:br>
            <a:r>
              <a:rPr lang="cs-CZ" sz="1000" dirty="0"/>
              <a:t>Č.j.: 14863/2011-469</a:t>
            </a:r>
            <a:endParaRPr lang="cs-CZ" sz="1000" dirty="0">
              <a:solidFill>
                <a:schemeClr val="accent1">
                  <a:lumMod val="75000"/>
                </a:schemeClr>
              </a:solidFill>
              <a:latin typeface="Franklin Gothic Demi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89240" y="4307155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Tento projekt je spolufinancován Evropským sociálním fondem </a:t>
            </a:r>
            <a:r>
              <a:rPr lang="cs-CZ" dirty="0" smtClean="0"/>
              <a:t>a státním </a:t>
            </a:r>
            <a:r>
              <a:rPr lang="cs-CZ" dirty="0"/>
              <a:t>rozpočtem České republiky.</a:t>
            </a:r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325444" y="6178383"/>
            <a:ext cx="24482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  <a:latin typeface="Franklin Gothic Demi" pitchFamily="34" charset="0"/>
              </a:rPr>
              <a:t>ZŠ Týn nad Vltavou, Malá Strana</a:t>
            </a:r>
            <a:endParaRPr lang="cs-CZ" sz="1200" dirty="0">
              <a:solidFill>
                <a:schemeClr val="bg1">
                  <a:lumMod val="65000"/>
                </a:schemeClr>
              </a:solidFill>
              <a:latin typeface="Franklin Gothic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554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85720" y="1142984"/>
            <a:ext cx="814393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Zdroje: </a:t>
            </a:r>
          </a:p>
          <a:p>
            <a:r>
              <a:rPr lang="cs-CZ" sz="2400" dirty="0" smtClean="0"/>
              <a:t>Obrázky </a:t>
            </a:r>
            <a:r>
              <a:rPr lang="cs-CZ" sz="2400" dirty="0" smtClean="0"/>
              <a:t>použity </a:t>
            </a:r>
            <a:r>
              <a:rPr lang="cs-CZ" sz="2400" dirty="0" smtClean="0"/>
              <a:t>z Klipartu, škola má zakoupenou licenci </a:t>
            </a:r>
            <a:r>
              <a:rPr lang="cs-CZ" sz="2400" dirty="0" err="1" smtClean="0"/>
              <a:t>Power</a:t>
            </a:r>
            <a:r>
              <a:rPr lang="cs-CZ" sz="2400" dirty="0" smtClean="0"/>
              <a:t> Pointu</a:t>
            </a:r>
          </a:p>
          <a:p>
            <a:endParaRPr lang="cs-CZ" sz="2400" dirty="0" smtClean="0"/>
          </a:p>
          <a:p>
            <a:pPr algn="just"/>
            <a:r>
              <a:rPr lang="cs-CZ" sz="1600" b="1" dirty="0" smtClean="0"/>
              <a:t>Prohlašuji, že při tvorbě výukového materiálu jsem respektoval(a) všeobecně užívané právní a morální zvyklosti, autorská a jiná práva třetích osob, zejména práva duševního vlastnictví (např. práva k obchodní firmě, autorská práva k software, k filmovým, hudebním a fotografickým dílům nebo práva k ochranným známkám) dle zákona 121/2000 Sb. (autorský zákon). Nesu veškerou právní odpovědnost za obsah a původ svého díla.</a:t>
            </a:r>
            <a:endParaRPr lang="cs-CZ" sz="1600" dirty="0" smtClean="0"/>
          </a:p>
          <a:p>
            <a:pPr algn="just"/>
            <a:r>
              <a:rPr lang="cs-CZ" sz="1600" b="1" dirty="0" smtClean="0"/>
              <a:t>Dávám souhlas, aby moje dílo bylo dáno k dispozici veřejnosti k účelům volného užití (§ 30 odst. 1 zákona 121/2000 Sb.), tj. že k uvedeným účelům může být kýmkoliv zveřejňováno, používáno, upravováno a uchováváno.</a:t>
            </a:r>
            <a:endParaRPr lang="cs-CZ" sz="1600" dirty="0" smtClean="0"/>
          </a:p>
          <a:p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476672"/>
            <a:ext cx="81369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Název výukového materiálu:  ZÁTIŠÍ</a:t>
            </a:r>
          </a:p>
          <a:p>
            <a:endParaRPr lang="cs-CZ" dirty="0"/>
          </a:p>
          <a:p>
            <a:r>
              <a:rPr lang="cs-CZ" dirty="0" smtClean="0"/>
              <a:t>Vzdělávací oblast: UMĚNÍ A KULTURA</a:t>
            </a:r>
          </a:p>
          <a:p>
            <a:endParaRPr lang="cs-CZ" dirty="0"/>
          </a:p>
          <a:p>
            <a:r>
              <a:rPr lang="cs-CZ" dirty="0" smtClean="0"/>
              <a:t>Vzdělávací obor:  VÝTVARNÁ VÝCHOVA</a:t>
            </a:r>
          </a:p>
          <a:p>
            <a:endParaRPr lang="cs-CZ" dirty="0"/>
          </a:p>
          <a:p>
            <a:r>
              <a:rPr lang="cs-CZ" dirty="0" smtClean="0"/>
              <a:t>Ročník: 6</a:t>
            </a:r>
          </a:p>
          <a:p>
            <a:endParaRPr lang="cs-CZ" dirty="0"/>
          </a:p>
          <a:p>
            <a:r>
              <a:rPr lang="cs-CZ" dirty="0" smtClean="0"/>
              <a:t>Číslo materiálu: VY_32_INOVACE_VV6.6 ZÁTIŠÍ</a:t>
            </a:r>
          </a:p>
          <a:p>
            <a:endParaRPr lang="cs-CZ" dirty="0"/>
          </a:p>
          <a:p>
            <a:r>
              <a:rPr lang="cs-CZ" dirty="0" smtClean="0"/>
              <a:t>Autor: ZDENKA MEŠKÁNOVÁ</a:t>
            </a:r>
          </a:p>
          <a:p>
            <a:endParaRPr lang="cs-CZ" dirty="0"/>
          </a:p>
          <a:p>
            <a:r>
              <a:rPr lang="cs-CZ" dirty="0" smtClean="0"/>
              <a:t>Datum: 30.11.2012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Anotace: Tato prezentace je určená k vyvození perspektivního zobrazování předmětů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v zátiší  </a:t>
            </a:r>
          </a:p>
          <a:p>
            <a:pPr algn="just"/>
            <a:r>
              <a:rPr lang="cs-CZ" dirty="0" smtClean="0"/>
              <a:t>                 Materiál je součástí e-</a:t>
            </a:r>
            <a:r>
              <a:rPr lang="cs-CZ" dirty="0" err="1" smtClean="0"/>
              <a:t>learningu</a:t>
            </a:r>
            <a:r>
              <a:rPr lang="cs-CZ" dirty="0" smtClean="0"/>
              <a:t> na webových stránkách školy </a:t>
            </a:r>
          </a:p>
          <a:p>
            <a:r>
              <a:rPr lang="cs-CZ" dirty="0" smtClean="0"/>
              <a:t>                 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zstynms.cz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9944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Zátiší</a:t>
            </a:r>
            <a:endParaRPr lang="cs-CZ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Zátiší</a:t>
            </a:r>
            <a:r>
              <a:rPr lang="cs-CZ" dirty="0" smtClean="0"/>
              <a:t> je umělecké dílo, které vkusně zobrazuje skupinu neživých předmětů, které mohou být přírodního původu (ovoce, zelenina, rostliny nebo přírodniny) nebo vyrobené člověkem (sklenice, dýmky, atd.) v umělém prostředí.</a:t>
            </a:r>
          </a:p>
          <a:p>
            <a:r>
              <a:rPr lang="cs-CZ" dirty="0" smtClean="0"/>
              <a:t>Ukázky některých známých obrazů, jejichž reprodukce máme ve škole</a:t>
            </a:r>
          </a:p>
          <a:p>
            <a:r>
              <a:rPr lang="cs-CZ" dirty="0" smtClean="0"/>
              <a:t>Karel </a:t>
            </a:r>
            <a:r>
              <a:rPr lang="cs-CZ" dirty="0" err="1" smtClean="0"/>
              <a:t>Purkyně</a:t>
            </a:r>
            <a:r>
              <a:rPr lang="cs-CZ" dirty="0" smtClean="0"/>
              <a:t>: Zátiší s bažantem a cibulí</a:t>
            </a:r>
          </a:p>
          <a:p>
            <a:r>
              <a:rPr lang="cs-CZ" dirty="0" smtClean="0"/>
              <a:t>Václav </a:t>
            </a:r>
            <a:r>
              <a:rPr lang="cs-CZ" dirty="0" err="1" smtClean="0"/>
              <a:t>Špála</a:t>
            </a:r>
            <a:r>
              <a:rPr lang="cs-CZ" dirty="0" smtClean="0"/>
              <a:t>: Zátiší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zobrazit v ploše předměty, které se nacházejí v prostoru za sebou?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2143115"/>
            <a:ext cx="8186766" cy="192882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Naše oči nás klamou</a:t>
            </a:r>
          </a:p>
          <a:p>
            <a:r>
              <a:rPr lang="cs-CZ" dirty="0" smtClean="0"/>
              <a:t>Připomínka perspektivních jevů, které již známe : elipsa jako perspektiva kruhu, zobrazování postav v obrázku apod.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reditelkazs\Local Settings\Temporary Internet Files\Content.IE5\2SLNF1Z3\MP900289306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714356"/>
            <a:ext cx="7524697" cy="5743853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28596" y="214290"/>
            <a:ext cx="814393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Pozoruj zátiší na obrázku a jmenuj předměty od nejbližšího k nejvzdálenějšímu</a:t>
            </a:r>
            <a:endParaRPr lang="cs-CZ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reditelkazs\Local Settings\Temporary Internet Files\Content.IE5\2SLNF1Z3\MP900289306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85860"/>
            <a:ext cx="7034616" cy="5369756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14348" y="428604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/>
          </a:p>
        </p:txBody>
      </p:sp>
      <p:sp>
        <p:nvSpPr>
          <p:cNvPr id="7" name="Šipka nahoru 6"/>
          <p:cNvSpPr/>
          <p:nvPr/>
        </p:nvSpPr>
        <p:spPr>
          <a:xfrm>
            <a:off x="3071802" y="5143512"/>
            <a:ext cx="45719" cy="1500198"/>
          </a:xfrm>
          <a:prstGeom prst="upArrow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nahoru 7"/>
          <p:cNvSpPr/>
          <p:nvPr/>
        </p:nvSpPr>
        <p:spPr>
          <a:xfrm>
            <a:off x="4643438" y="5072074"/>
            <a:ext cx="45719" cy="1571636"/>
          </a:xfrm>
          <a:prstGeom prst="upArrow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nahoru 8"/>
          <p:cNvSpPr/>
          <p:nvPr/>
        </p:nvSpPr>
        <p:spPr>
          <a:xfrm>
            <a:off x="6072198" y="4929198"/>
            <a:ext cx="45719" cy="1714512"/>
          </a:xfrm>
          <a:prstGeom prst="upArrow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nahoru 9"/>
          <p:cNvSpPr/>
          <p:nvPr/>
        </p:nvSpPr>
        <p:spPr>
          <a:xfrm>
            <a:off x="3786182" y="4643446"/>
            <a:ext cx="45719" cy="2000264"/>
          </a:xfrm>
          <a:prstGeom prst="upArrow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nahoru 10"/>
          <p:cNvSpPr/>
          <p:nvPr/>
        </p:nvSpPr>
        <p:spPr>
          <a:xfrm>
            <a:off x="5429256" y="4714884"/>
            <a:ext cx="45719" cy="1928826"/>
          </a:xfrm>
          <a:prstGeom prst="upArrow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nahoru 11"/>
          <p:cNvSpPr/>
          <p:nvPr/>
        </p:nvSpPr>
        <p:spPr>
          <a:xfrm>
            <a:off x="2143108" y="4857760"/>
            <a:ext cx="45719" cy="1785950"/>
          </a:xfrm>
          <a:prstGeom prst="upArrow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nahoru 12"/>
          <p:cNvSpPr/>
          <p:nvPr/>
        </p:nvSpPr>
        <p:spPr>
          <a:xfrm>
            <a:off x="2357422" y="4714884"/>
            <a:ext cx="45719" cy="1928826"/>
          </a:xfrm>
          <a:prstGeom prst="upArrow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428596" y="214290"/>
            <a:ext cx="814393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Pozoruj vzdálenost dolních částí jednotlivých předmětů od spodního okraje obrázku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15" name="Šipka nahoru 14"/>
          <p:cNvSpPr/>
          <p:nvPr/>
        </p:nvSpPr>
        <p:spPr>
          <a:xfrm>
            <a:off x="5143504" y="4572008"/>
            <a:ext cx="45719" cy="2071702"/>
          </a:xfrm>
          <a:prstGeom prst="upArrow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Zkusíme vyvodit pravidlo pro zobrazování trojrozměrného prostoru v ploše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Předměty,které jsou k nám blíž, zobrazujeme na ploše níž – mají menší vzdálenost od spodního okraje obrázku</a:t>
            </a:r>
          </a:p>
          <a:p>
            <a:r>
              <a:rPr lang="cs-CZ" sz="2800" dirty="0" smtClean="0"/>
              <a:t>Předměty, které jsou od nás dál, zobrazujeme na ploše výš – mají větší vzdálenost od spodního okraje obrázku</a:t>
            </a:r>
          </a:p>
          <a:p>
            <a:r>
              <a:rPr lang="cs-CZ" sz="2800" dirty="0" smtClean="0"/>
              <a:t>Bližší předměty mohou překrývat předměty vzdálenější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Documents and Settings\reditelkazs\Local Settings\Temporary Internet Files\Content.IE5\2SLNF1Z3\MC90022105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786058"/>
            <a:ext cx="2177076" cy="2441791"/>
          </a:xfrm>
          <a:prstGeom prst="rect">
            <a:avLst/>
          </a:prstGeom>
          <a:noFill/>
        </p:spPr>
      </p:pic>
      <p:pic>
        <p:nvPicPr>
          <p:cNvPr id="1028" name="Picture 4" descr="C:\Documents and Settings\reditelkazs\Local Settings\Temporary Internet Files\Content.IE5\0WZJHY6Q\MC900300095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214554"/>
            <a:ext cx="826618" cy="1817827"/>
          </a:xfrm>
          <a:prstGeom prst="rect">
            <a:avLst/>
          </a:prstGeom>
          <a:noFill/>
        </p:spPr>
      </p:pic>
      <p:pic>
        <p:nvPicPr>
          <p:cNvPr id="1027" name="Picture 3" descr="C:\Documents and Settings\reditelkazs\Local Settings\Temporary Internet Files\Content.IE5\YU2TAS7L\MC900221025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3000372"/>
            <a:ext cx="2000264" cy="2515669"/>
          </a:xfrm>
          <a:prstGeom prst="rect">
            <a:avLst/>
          </a:prstGeom>
          <a:noFill/>
        </p:spPr>
      </p:pic>
      <p:pic>
        <p:nvPicPr>
          <p:cNvPr id="1029" name="Picture 5" descr="C:\Documents and Settings\reditelkazs\Local Settings\Temporary Internet Files\Content.IE5\ZG6XRF05\MC900207334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08" y="2571744"/>
            <a:ext cx="4000496" cy="37679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vystřihaných obrázků nádob sestav zátiší</a:t>
            </a:r>
          </a:p>
          <a:p>
            <a:r>
              <a:rPr lang="cs-CZ" dirty="0" smtClean="0"/>
              <a:t>Dávej pozor na dodržení zásad perspektivního zobrazování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413</Words>
  <Application>Microsoft Office PowerPoint</Application>
  <PresentationFormat>Předvádění na obrazovce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Snímek 2</vt:lpstr>
      <vt:lpstr>Zátiší</vt:lpstr>
      <vt:lpstr>Jak zobrazit v ploše předměty, které se nacházejí v prostoru za sebou?</vt:lpstr>
      <vt:lpstr>Snímek 5</vt:lpstr>
      <vt:lpstr>Snímek 6</vt:lpstr>
      <vt:lpstr>Zkusíme vyvodit pravidlo pro zobrazování trojrozměrného prostoru v ploše</vt:lpstr>
      <vt:lpstr>Snímek 8</vt:lpstr>
      <vt:lpstr>Úkol:</vt:lpstr>
      <vt:lpstr>Snímek 10</vt:lpstr>
    </vt:vector>
  </TitlesOfParts>
  <Company>ZŠ Týn nad Vltavou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Ředitelka</dc:creator>
  <cp:lastModifiedBy>Ředitelka</cp:lastModifiedBy>
  <cp:revision>11</cp:revision>
  <dcterms:created xsi:type="dcterms:W3CDTF">2012-11-30T12:20:54Z</dcterms:created>
  <dcterms:modified xsi:type="dcterms:W3CDTF">2013-01-10T08:38:28Z</dcterms:modified>
</cp:coreProperties>
</file>