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5" r:id="rId5"/>
    <p:sldId id="267" r:id="rId6"/>
    <p:sldId id="279" r:id="rId7"/>
    <p:sldId id="272" r:id="rId8"/>
    <p:sldId id="276" r:id="rId9"/>
    <p:sldId id="273" r:id="rId10"/>
    <p:sldId id="274" r:id="rId11"/>
    <p:sldId id="286" r:id="rId12"/>
    <p:sldId id="256" r:id="rId13"/>
    <p:sldId id="258" r:id="rId14"/>
    <p:sldId id="260" r:id="rId15"/>
    <p:sldId id="284" r:id="rId16"/>
    <p:sldId id="281" r:id="rId17"/>
    <p:sldId id="287" r:id="rId18"/>
    <p:sldId id="262" r:id="rId19"/>
    <p:sldId id="288" r:id="rId20"/>
    <p:sldId id="261" r:id="rId21"/>
    <p:sldId id="265" r:id="rId22"/>
    <p:sldId id="289" r:id="rId23"/>
    <p:sldId id="259" r:id="rId24"/>
    <p:sldId id="271" r:id="rId25"/>
    <p:sldId id="282" r:id="rId26"/>
    <p:sldId id="280" r:id="rId27"/>
    <p:sldId id="25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alerieart.cz/capek_vystava_zivotopi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cs.wikiquote.org/wiki/Karel_%C4%8Cape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jeco.cz/index.php?detail=1&amp;s_lang=2&amp;id_desc=16358&amp;title=%C4%8Capek" TargetMode="External"/><Relationship Id="rId2" Type="http://schemas.openxmlformats.org/officeDocument/2006/relationships/hyperlink" Target="http://cs.wikiquote.org/wiki/Josef_%C4%8Cape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Josef_%C4%8Cape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61" y="3632929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2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357982" cy="466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lada_det_k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90" y="285728"/>
            <a:ext cx="8439538" cy="6118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Josef Čapek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                          </a:t>
            </a:r>
            <a:endParaRPr lang="cs-CZ" dirty="0"/>
          </a:p>
        </p:txBody>
      </p:sp>
      <p:pic>
        <p:nvPicPr>
          <p:cNvPr id="1026" name="Picture 2" descr="http://www.galerieart.cz/capek_buton_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71546"/>
            <a:ext cx="3143272" cy="314327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142976" y="4572008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Josef Čapek</a:t>
            </a:r>
            <a:r>
              <a:rPr lang="cs-CZ" sz="2000" dirty="0" smtClean="0"/>
              <a:t> (1887–1945) byl český spisovatel, malíř, fotograf, grafik a knižní ilustrátor; bratr </a:t>
            </a:r>
            <a:r>
              <a:rPr lang="cs-CZ" sz="2000" dirty="0" smtClean="0">
                <a:hlinkClick r:id="rId4" action="ppaction://hlinkfile" tooltip="Karel Čapek"/>
              </a:rPr>
              <a:t>Karla Čapka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1028" name="Picture 4" descr="http://www.cojeco.cz/Attach/photos/pers3940db578a7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071546"/>
            <a:ext cx="246403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Josef Čapek</a:t>
            </a:r>
            <a:endParaRPr lang="cs-CZ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*23.2.1887 – †duben 1945 (v koncentračním táboře), český malíř, grafik, scénický výtvarník, prozaik, básník a výtvarný kritik; spoluzakladatel Skupiny výtvarných umělců, vedoucí osobnost a teoretik skupiny Tvrdošíjných, bratr Karla Čapka. V díle se projevuje osobitá modifikace kubismu se silnou expresívní notou (krajiny, venkovské žánry), vytvořil soubor dětských figurálních motivů, protifašistické cykly (</a:t>
            </a:r>
            <a:r>
              <a:rPr lang="cs-CZ" sz="2400" i="1" dirty="0" smtClean="0"/>
              <a:t>Oheň, Touha</a:t>
            </a:r>
            <a:r>
              <a:rPr lang="cs-CZ" sz="2400" dirty="0" smtClean="0"/>
              <a:t>), spolupracoval s tiskem (</a:t>
            </a:r>
            <a:r>
              <a:rPr lang="cs-CZ" sz="2400" i="1" dirty="0" smtClean="0"/>
              <a:t>Diktátorské boty</a:t>
            </a:r>
            <a:r>
              <a:rPr lang="cs-CZ" sz="2400" dirty="0" smtClean="0"/>
              <a:t>). S Karlem Čapkem debutoval jako prozaik (</a:t>
            </a:r>
            <a:r>
              <a:rPr lang="cs-CZ" sz="2400" i="1" dirty="0" smtClean="0"/>
              <a:t>Zářivé hlubiny, Krakonošova zahrada</a:t>
            </a:r>
            <a:r>
              <a:rPr lang="cs-CZ" sz="2400" dirty="0" smtClean="0"/>
              <a:t>) a s ním napsal i řadu divadelních her (</a:t>
            </a:r>
            <a:r>
              <a:rPr lang="cs-CZ" sz="2400" i="1" dirty="0" smtClean="0"/>
              <a:t>Lásky hra osudná, Ze života hmyzu, Adam Stvořitel</a:t>
            </a:r>
            <a:r>
              <a:rPr lang="cs-CZ" sz="2400" dirty="0" smtClean="0"/>
              <a:t>). Samostatně psal úvahy o umění (</a:t>
            </a:r>
            <a:r>
              <a:rPr lang="cs-CZ" sz="2400" i="1" dirty="0" smtClean="0"/>
              <a:t>Nejskromnější umění</a:t>
            </a:r>
            <a:r>
              <a:rPr lang="cs-CZ" sz="2400" dirty="0" smtClean="0"/>
              <a:t>, knížky pro děti (</a:t>
            </a:r>
            <a:r>
              <a:rPr lang="cs-CZ" sz="2400" i="1" dirty="0" smtClean="0"/>
              <a:t>Povídání o pejskovi a kočičce</a:t>
            </a:r>
            <a:r>
              <a:rPr lang="cs-CZ" sz="2400" dirty="0" smtClean="0"/>
              <a:t>), filozofující prózy (</a:t>
            </a:r>
            <a:r>
              <a:rPr lang="cs-CZ" sz="2400" i="1" dirty="0" smtClean="0"/>
              <a:t>Kulhavý poutník</a:t>
            </a:r>
            <a:r>
              <a:rPr lang="cs-CZ" sz="2400" dirty="0" smtClean="0"/>
              <a:t>) a verše (</a:t>
            </a:r>
            <a:r>
              <a:rPr lang="cs-CZ" sz="2400" i="1" dirty="0" smtClean="0"/>
              <a:t>Básně z koncentračního tábora</a:t>
            </a:r>
            <a:r>
              <a:rPr lang="cs-CZ" sz="2400" dirty="0" smtClean="0"/>
              <a:t>). 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figurální motivy</a:t>
            </a:r>
            <a:endParaRPr lang="cs-CZ" dirty="0"/>
          </a:p>
        </p:txBody>
      </p:sp>
      <p:pic>
        <p:nvPicPr>
          <p:cNvPr id="4" name="Zástupný symbol pro obsah 3" descr="697-kaca-jablk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1963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03-naposledy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512139" cy="6150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40-kulickynaj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286" y="642918"/>
            <a:ext cx="8773994" cy="6400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89-rybnicek-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5897343" cy="4570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az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928670"/>
            <a:ext cx="695329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Josef Čapek napsal a nakreslil knížku pro děti: </a:t>
            </a:r>
            <a:endParaRPr lang="cs-CZ" sz="3600" dirty="0"/>
          </a:p>
        </p:txBody>
      </p:sp>
      <p:pic>
        <p:nvPicPr>
          <p:cNvPr id="4" name="Zástupný symbol pro obsah 3" descr="img_214458_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2" y="1857363"/>
            <a:ext cx="2752416" cy="4353821"/>
          </a:xfrm>
        </p:spPr>
      </p:pic>
      <p:pic>
        <p:nvPicPr>
          <p:cNvPr id="6" name="Obrázek 5" descr="capek_pejsek_s_kocickou_na_prochazce_19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071678"/>
            <a:ext cx="2583173" cy="3857652"/>
          </a:xfrm>
          <a:prstGeom prst="rect">
            <a:avLst/>
          </a:prstGeom>
        </p:spPr>
      </p:pic>
      <p:pic>
        <p:nvPicPr>
          <p:cNvPr id="7" name="Obrázek 6" descr="capek_pejsek_vytira_s_kocickou_19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143116"/>
            <a:ext cx="2608475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Podzim podle pana Čapka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VV, 6.ročník</a:t>
            </a:r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Obrazy z cyklu „Oheň“</a:t>
            </a:r>
            <a:endParaRPr lang="cs-CZ" dirty="0"/>
          </a:p>
        </p:txBody>
      </p:sp>
      <p:pic>
        <p:nvPicPr>
          <p:cNvPr id="4" name="Zástupný symbol pro obsah 3" descr="Boje a zápa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2357430"/>
            <a:ext cx="4445029" cy="2500329"/>
          </a:xfrm>
        </p:spPr>
      </p:pic>
      <p:pic>
        <p:nvPicPr>
          <p:cNvPr id="5" name="Obrázek 4" descr="o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7" y="1714488"/>
            <a:ext cx="3078222" cy="37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Hlava ženy, kubismus</a:t>
            </a:r>
            <a:endParaRPr lang="cs-CZ" dirty="0"/>
          </a:p>
        </p:txBody>
      </p:sp>
      <p:pic>
        <p:nvPicPr>
          <p:cNvPr id="4" name="Zástupný symbol pro obsah 3" descr="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143404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KUBISMUS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Umělecký směr, který založili v Paříži </a:t>
            </a:r>
            <a:r>
              <a:rPr lang="cs-CZ" dirty="0" err="1" smtClean="0"/>
              <a:t>P.Picasso</a:t>
            </a:r>
            <a:r>
              <a:rPr lang="cs-CZ" dirty="0" smtClean="0"/>
              <a:t> a </a:t>
            </a:r>
            <a:r>
              <a:rPr lang="cs-CZ" dirty="0" err="1" smtClean="0"/>
              <a:t>G</a:t>
            </a:r>
            <a:r>
              <a:rPr lang="cs-CZ" dirty="0" smtClean="0"/>
              <a:t>.</a:t>
            </a:r>
            <a:r>
              <a:rPr lang="cs-CZ" dirty="0" err="1" smtClean="0"/>
              <a:t>Braque</a:t>
            </a:r>
            <a:endParaRPr lang="cs-CZ" dirty="0" smtClean="0"/>
          </a:p>
          <a:p>
            <a:r>
              <a:rPr lang="cs-CZ" dirty="0" smtClean="0"/>
              <a:t>Termínu „kubismus“ jako první použil francouzský kritik umění v roce 1908 (</a:t>
            </a:r>
            <a:r>
              <a:rPr lang="cs-CZ" dirty="0" smtClean="0">
                <a:solidFill>
                  <a:srgbClr val="FF0000"/>
                </a:solidFill>
              </a:rPr>
              <a:t>la </a:t>
            </a:r>
            <a:r>
              <a:rPr lang="cs-CZ" dirty="0" err="1" smtClean="0">
                <a:solidFill>
                  <a:srgbClr val="FF0000"/>
                </a:solidFill>
              </a:rPr>
              <a:t>cube</a:t>
            </a:r>
            <a:r>
              <a:rPr lang="cs-CZ" dirty="0" smtClean="0">
                <a:solidFill>
                  <a:srgbClr val="FF0000"/>
                </a:solidFill>
              </a:rPr>
              <a:t> = krychle</a:t>
            </a:r>
            <a:r>
              <a:rPr lang="cs-CZ" dirty="0" smtClean="0"/>
              <a:t>). Toto použití bylo myšleno hanlivě. Později byl termín přijat, ačkoli se jeho zakladatelům nelíbil.</a:t>
            </a:r>
          </a:p>
          <a:p>
            <a:r>
              <a:rPr lang="cs-CZ" dirty="0" smtClean="0"/>
              <a:t>Kubistické hnutí se rychle rozšířilo a po roce 1910 lze mluvit o kubistické škole.</a:t>
            </a:r>
          </a:p>
          <a:p>
            <a:r>
              <a:rPr lang="cs-CZ" dirty="0" smtClean="0"/>
              <a:t>Vyznačuje se zjednodušováním předmětů na elementární geometrické tvary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601-autoportre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751" y="1600200"/>
            <a:ext cx="40284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42976" y="5929330"/>
            <a:ext cx="6929454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Socha bratrů Čapků ve Svatoňovicích</a:t>
            </a:r>
            <a:endParaRPr lang="cs-CZ" dirty="0"/>
          </a:p>
        </p:txBody>
      </p:sp>
      <p:pic>
        <p:nvPicPr>
          <p:cNvPr id="4" name="Obrázek 3" descr="428PX-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14477"/>
            <a:ext cx="4000528" cy="559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accent6">
                    <a:lumMod val="75000"/>
                  </a:schemeClr>
                </a:solidFill>
              </a:rPr>
              <a:t>Namalujeme „Podzim podle pana Čapka“</a:t>
            </a:r>
            <a:endParaRPr lang="cs-CZ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Barvy podzimu</a:t>
            </a:r>
          </a:p>
          <a:p>
            <a:r>
              <a:rPr lang="cs-CZ" dirty="0" smtClean="0"/>
              <a:t>Zjednodušený obraz krajiny</a:t>
            </a:r>
          </a:p>
          <a:p>
            <a:r>
              <a:rPr lang="cs-CZ" dirty="0" smtClean="0"/>
              <a:t>Zjednodušené zobrazené postav při podzimních činnostech</a:t>
            </a:r>
          </a:p>
          <a:p>
            <a:r>
              <a:rPr lang="cs-CZ" dirty="0" smtClean="0"/>
              <a:t>Pracujeme technikou malby pastelem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3-naposledys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5489"/>
            <a:ext cx="8572528" cy="7019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http://cs.wikiquote.org/wiki/Josef_%C4%8Capek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cojeco.cz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php</a:t>
            </a:r>
            <a:r>
              <a:rPr lang="cs-CZ" dirty="0" smtClean="0">
                <a:hlinkClick r:id="rId3"/>
              </a:rPr>
              <a:t>?detail=1&amp;s_</a:t>
            </a:r>
            <a:r>
              <a:rPr lang="cs-CZ" dirty="0" err="1" smtClean="0">
                <a:hlinkClick r:id="rId3"/>
              </a:rPr>
              <a:t>lang</a:t>
            </a:r>
            <a:r>
              <a:rPr lang="cs-CZ" dirty="0" smtClean="0">
                <a:hlinkClick r:id="rId3"/>
              </a:rPr>
              <a:t>=2&amp;id_</a:t>
            </a:r>
            <a:r>
              <a:rPr lang="cs-CZ" dirty="0" err="1" smtClean="0">
                <a:hlinkClick r:id="rId3"/>
              </a:rPr>
              <a:t>desc</a:t>
            </a:r>
            <a:r>
              <a:rPr lang="cs-CZ" dirty="0" smtClean="0">
                <a:hlinkClick r:id="rId3"/>
              </a:rPr>
              <a:t>=16358&amp;</a:t>
            </a:r>
            <a:r>
              <a:rPr lang="cs-CZ" dirty="0" err="1" smtClean="0">
                <a:hlinkClick r:id="rId3"/>
              </a:rPr>
              <a:t>title</a:t>
            </a:r>
            <a:r>
              <a:rPr lang="cs-CZ" dirty="0" smtClean="0">
                <a:hlinkClick r:id="rId3"/>
              </a:rPr>
              <a:t>=%C4%8Capek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4348" y="3786190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hlinkClick r:id="rId4"/>
              </a:rPr>
              <a:t>http://cs.wikipedia.org/wiki/Josef_%C4%8Capek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785794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dirty="0" smtClean="0"/>
              <a:t>Téma</a:t>
            </a:r>
            <a:r>
              <a:rPr lang="cs-CZ" sz="4000" dirty="0" smtClean="0"/>
              <a:t>:  Ze života dětí, společnosti, </a:t>
            </a:r>
          </a:p>
          <a:p>
            <a:r>
              <a:rPr lang="cs-CZ" sz="4000" dirty="0" smtClean="0"/>
              <a:t>             vlastní zážitek</a:t>
            </a:r>
            <a:br>
              <a:rPr lang="cs-CZ" sz="4000" dirty="0" smtClean="0"/>
            </a:br>
            <a:r>
              <a:rPr lang="cs-CZ" sz="4000" u="sng" dirty="0" smtClean="0"/>
              <a:t>Námět</a:t>
            </a:r>
            <a:r>
              <a:rPr lang="cs-CZ" sz="4000" dirty="0" smtClean="0"/>
              <a:t>:Podzim podle pana Čapka.</a:t>
            </a:r>
            <a:br>
              <a:rPr lang="cs-CZ" sz="4000" dirty="0" smtClean="0"/>
            </a:br>
            <a:r>
              <a:rPr lang="cs-CZ" sz="4000" u="sng" dirty="0" smtClean="0"/>
              <a:t>Úko</a:t>
            </a:r>
            <a:r>
              <a:rPr lang="cs-CZ" sz="4000" dirty="0" smtClean="0"/>
              <a:t>l: Rozvíjet představivost při </a:t>
            </a:r>
          </a:p>
          <a:p>
            <a:r>
              <a:rPr lang="cs-CZ" sz="4000" dirty="0" smtClean="0"/>
              <a:t>          vyjádření děje na základě zážitku  </a:t>
            </a:r>
          </a:p>
          <a:p>
            <a:r>
              <a:rPr lang="cs-CZ" sz="4000" dirty="0" smtClean="0"/>
              <a:t>          a představy, inspirace obrázky </a:t>
            </a:r>
          </a:p>
          <a:p>
            <a:r>
              <a:rPr lang="cs-CZ" sz="4000" dirty="0" smtClean="0"/>
              <a:t>          J. Čapka, seznámení s autorem</a:t>
            </a:r>
          </a:p>
          <a:p>
            <a:r>
              <a:rPr lang="cs-CZ" sz="4000" u="sng" dirty="0" smtClean="0"/>
              <a:t>Technika</a:t>
            </a:r>
            <a:r>
              <a:rPr lang="cs-CZ" sz="4000" dirty="0" smtClean="0"/>
              <a:t>: Kolorovaná kresba, nebo  </a:t>
            </a:r>
          </a:p>
          <a:p>
            <a:r>
              <a:rPr lang="cs-CZ" sz="4000" dirty="0" smtClean="0"/>
              <a:t>          malba pastelem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odz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máme podzimní zážitky?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Čím je typický podzim?</a:t>
            </a:r>
          </a:p>
          <a:p>
            <a:r>
              <a:rPr lang="cs-CZ" dirty="0" smtClean="0"/>
              <a:t>Které činnosti dělají lidé na podzim?</a:t>
            </a:r>
          </a:p>
          <a:p>
            <a:r>
              <a:rPr lang="cs-CZ" dirty="0" smtClean="0"/>
              <a:t>Jak se zapojují děti do podzimních činností?</a:t>
            </a:r>
          </a:p>
          <a:p>
            <a:r>
              <a:rPr lang="cs-CZ" dirty="0" smtClean="0"/>
              <a:t>Známe obrázky některých malířů, které vyjadřují  roční období pomocí činností dětí?</a:t>
            </a:r>
          </a:p>
          <a:p>
            <a:r>
              <a:rPr lang="cs-CZ" dirty="0" smtClean="0"/>
              <a:t>Např. Josef Lada</a:t>
            </a:r>
          </a:p>
          <a:p>
            <a:r>
              <a:rPr lang="cs-CZ" dirty="0" smtClean="0"/>
              <a:t>Josef Čapek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d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428736"/>
            <a:ext cx="3155085" cy="445217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43174" y="214290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/>
              <a:t>  Josef Lada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lada_calendar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5984" y="500042"/>
            <a:ext cx="4143404" cy="5686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5768-cervenkalend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5326646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587-pasaccibar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102132"/>
            <a:ext cx="6677668" cy="6755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288</Words>
  <Application>Microsoft Office PowerPoint</Application>
  <PresentationFormat>Předvádění na obrazovce (4:3)</PresentationFormat>
  <Paragraphs>48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sady Office</vt:lpstr>
      <vt:lpstr>Nové modulové výukové a inovativní programy - zvýšení kvality ve vzdělávání  </vt:lpstr>
      <vt:lpstr>Podzim podle pana Čapka</vt:lpstr>
      <vt:lpstr>Prezentace aplikace PowerPoint</vt:lpstr>
      <vt:lpstr>Prezentace aplikace PowerPoint</vt:lpstr>
      <vt:lpstr>Jaké máme podzimní zážitky?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Josef Čapek </vt:lpstr>
      <vt:lpstr>Josef Čapek</vt:lpstr>
      <vt:lpstr>Dětské figurální motivy</vt:lpstr>
      <vt:lpstr>Prezentace aplikace PowerPoint</vt:lpstr>
      <vt:lpstr>Prezentace aplikace PowerPoint</vt:lpstr>
      <vt:lpstr>Prezentace aplikace PowerPoint</vt:lpstr>
      <vt:lpstr>Prezentace aplikace PowerPoint</vt:lpstr>
      <vt:lpstr>Josef Čapek napsal a nakreslil knížku pro děti: </vt:lpstr>
      <vt:lpstr>Obrazy z cyklu „Oheň“</vt:lpstr>
      <vt:lpstr>Hlava ženy, kubismus</vt:lpstr>
      <vt:lpstr>KUBISMUS</vt:lpstr>
      <vt:lpstr>Prezentace aplikace PowerPoint</vt:lpstr>
      <vt:lpstr>Prezentace aplikace PowerPoint</vt:lpstr>
      <vt:lpstr>Namalujeme „Podzim podle pana Čapka“</vt:lpstr>
      <vt:lpstr>Prezentace aplikace PowerPoint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Marcela Kubátová</cp:lastModifiedBy>
  <cp:revision>53</cp:revision>
  <dcterms:modified xsi:type="dcterms:W3CDTF">2015-02-26T08:40:37Z</dcterms:modified>
</cp:coreProperties>
</file>