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0" r:id="rId5"/>
    <p:sldId id="261" r:id="rId6"/>
    <p:sldId id="257" r:id="rId7"/>
    <p:sldId id="259" r:id="rId8"/>
    <p:sldId id="258" r:id="rId9"/>
    <p:sldId id="256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02886-B84D-436C-B6E0-B83B9D571F46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73649-5002-4A1C-947D-9430A11BBF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1517"/>
          </a:xfrm>
        </p:spPr>
        <p:txBody>
          <a:bodyPr>
            <a:normAutofit fontScale="90000"/>
          </a:bodyPr>
          <a:lstStyle/>
          <a:p>
            <a:r>
              <a:rPr lang="cs-CZ" sz="4000" b="1" i="1" dirty="0" smtClean="0"/>
              <a:t>Nové modulové výukové a inovativní programy - zvýšení kvality ve vzdělávání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8728" y="3929066"/>
            <a:ext cx="6400800" cy="971560"/>
          </a:xfrm>
        </p:spPr>
        <p:txBody>
          <a:bodyPr>
            <a:normAutofit/>
          </a:bodyPr>
          <a:lstStyle/>
          <a:p>
            <a:r>
              <a:rPr lang="cs-CZ" sz="2400" dirty="0"/>
              <a:t>Tento projekt je spolufinancován Evropským sociálním fondem a státním rozpočtem ČR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50061" y="3632929"/>
            <a:ext cx="274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CZ.1.07/1.1.10/01.0063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Díváme – li se na kruh pod určitým úhlem, vidíme elipsu</a:t>
            </a:r>
          </a:p>
          <a:p>
            <a:r>
              <a:rPr lang="cs-CZ" dirty="0" smtClean="0"/>
              <a:t>Naše oči nás klamou </a:t>
            </a:r>
          </a:p>
          <a:p>
            <a:r>
              <a:rPr lang="cs-CZ" dirty="0" smtClean="0"/>
              <a:t>Naše oči nás klamou v mnoha případech</a:t>
            </a:r>
          </a:p>
          <a:p>
            <a:r>
              <a:rPr lang="cs-CZ" dirty="0" smtClean="0"/>
              <a:t>Způsob zobrazení věcí tak, jak opravdu vidíme = </a:t>
            </a:r>
            <a:r>
              <a:rPr lang="cs-CZ" u="sng" dirty="0" smtClean="0">
                <a:solidFill>
                  <a:srgbClr val="FF0000"/>
                </a:solidFill>
              </a:rPr>
              <a:t>perspektiva</a:t>
            </a:r>
          </a:p>
          <a:p>
            <a:r>
              <a:rPr lang="cs-CZ" dirty="0" smtClean="0"/>
              <a:t>Abychom mohli správně zobrazit oblé předměty, naučíme se kreslit správně elipsu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214282" y="785794"/>
            <a:ext cx="8015318" cy="91757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Elipsa je osově souměrná, podle </a:t>
            </a:r>
            <a:br>
              <a:rPr lang="cs-CZ" dirty="0" smtClean="0"/>
            </a:br>
            <a:r>
              <a:rPr lang="cs-CZ" dirty="0" smtClean="0"/>
              <a:t>dvou os souměrnosti                    </a:t>
            </a:r>
            <a:r>
              <a:rPr lang="cs-CZ" sz="1050" dirty="0" smtClean="0"/>
              <a:t/>
            </a:r>
            <a:br>
              <a:rPr lang="cs-CZ" sz="1050" dirty="0" smtClean="0"/>
            </a:br>
            <a:endParaRPr lang="cs-CZ" dirty="0"/>
          </a:p>
        </p:txBody>
      </p:sp>
      <p:grpSp>
        <p:nvGrpSpPr>
          <p:cNvPr id="5" name="Skupina 56"/>
          <p:cNvGrpSpPr/>
          <p:nvPr/>
        </p:nvGrpSpPr>
        <p:grpSpPr>
          <a:xfrm>
            <a:off x="642910" y="2857496"/>
            <a:ext cx="8215370" cy="2857520"/>
            <a:chOff x="1216075" y="4000504"/>
            <a:chExt cx="4680850" cy="1714512"/>
          </a:xfrm>
        </p:grpSpPr>
        <p:sp>
          <p:nvSpPr>
            <p:cNvPr id="7" name="Elipsa 6"/>
            <p:cNvSpPr/>
            <p:nvPr/>
          </p:nvSpPr>
          <p:spPr>
            <a:xfrm>
              <a:off x="1785918" y="4000504"/>
              <a:ext cx="3500462" cy="171451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8" name="Přímá spojovací šipka 7"/>
            <p:cNvCxnSpPr/>
            <p:nvPr/>
          </p:nvCxnSpPr>
          <p:spPr>
            <a:xfrm>
              <a:off x="1216075" y="4857760"/>
              <a:ext cx="4680850" cy="953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Přímá spojovací šipka 5"/>
          <p:cNvCxnSpPr/>
          <p:nvPr/>
        </p:nvCxnSpPr>
        <p:spPr>
          <a:xfrm rot="5400000">
            <a:off x="2607455" y="4321975"/>
            <a:ext cx="4214845" cy="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786314" y="2285992"/>
            <a:ext cx="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/>
              <a:t>o1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8429652" y="4357694"/>
            <a:ext cx="4286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o2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85720" y="857232"/>
            <a:ext cx="8572560" cy="47863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Elipsa 2"/>
          <p:cNvSpPr/>
          <p:nvPr/>
        </p:nvSpPr>
        <p:spPr>
          <a:xfrm>
            <a:off x="571472" y="1142984"/>
            <a:ext cx="8001056" cy="4286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>
            <a:off x="857224" y="1357298"/>
            <a:ext cx="7429552" cy="37862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1214414" y="1643050"/>
            <a:ext cx="6715172" cy="3214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1571604" y="1857364"/>
            <a:ext cx="5938878" cy="2867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1928794" y="2071678"/>
            <a:ext cx="5143536" cy="24288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2285984" y="2285992"/>
            <a:ext cx="4357718" cy="20097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143372" y="3143248"/>
            <a:ext cx="723904" cy="2952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57158" y="428604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Poznáš, co to je?</a:t>
            </a:r>
          </a:p>
          <a:p>
            <a:r>
              <a:rPr lang="cs-CZ" dirty="0" smtClean="0"/>
              <a:t>Zkus také nakreslit.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a 5"/>
          <p:cNvSpPr/>
          <p:nvPr/>
        </p:nvSpPr>
        <p:spPr>
          <a:xfrm rot="18708670">
            <a:off x="3357554" y="3571876"/>
            <a:ext cx="3429024" cy="928694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929190" y="2000240"/>
            <a:ext cx="2000264" cy="1571636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6215074" y="2357430"/>
            <a:ext cx="1785950" cy="92869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Elipsa 1"/>
          <p:cNvSpPr/>
          <p:nvPr/>
        </p:nvSpPr>
        <p:spPr>
          <a:xfrm rot="15704325">
            <a:off x="2206923" y="1010267"/>
            <a:ext cx="1232639" cy="928694"/>
          </a:xfrm>
          <a:prstGeom prst="ellipse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Elipsa 2"/>
          <p:cNvSpPr/>
          <p:nvPr/>
        </p:nvSpPr>
        <p:spPr>
          <a:xfrm>
            <a:off x="785786" y="2143116"/>
            <a:ext cx="2500330" cy="928694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Elipsa 3"/>
          <p:cNvSpPr/>
          <p:nvPr/>
        </p:nvSpPr>
        <p:spPr>
          <a:xfrm rot="19690218">
            <a:off x="571472" y="571480"/>
            <a:ext cx="1785950" cy="928694"/>
          </a:xfrm>
          <a:prstGeom prst="ellipse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1928794" y="1457308"/>
            <a:ext cx="2243150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 rot="19141632">
            <a:off x="4364127" y="323313"/>
            <a:ext cx="2181095" cy="1313874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 rot="16200000">
            <a:off x="500034" y="3714752"/>
            <a:ext cx="2000264" cy="1428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300394" y="2371708"/>
            <a:ext cx="1785950" cy="928694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71472" y="142852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teď si ještě s elipsami pohrajeme….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Perspektiva kruhu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Vv</a:t>
            </a:r>
            <a:r>
              <a:rPr lang="cs-CZ" dirty="0" smtClean="0"/>
              <a:t>, 6.ročník</a:t>
            </a:r>
          </a:p>
          <a:p>
            <a:r>
              <a:rPr lang="cs-CZ" dirty="0" smtClean="0"/>
              <a:t>Mgr. Zdenka </a:t>
            </a:r>
            <a:r>
              <a:rPr lang="cs-CZ" dirty="0" err="1" smtClean="0"/>
              <a:t>Meškánová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28596" y="785794"/>
            <a:ext cx="82868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u="sng" dirty="0" smtClean="0"/>
              <a:t>Téma</a:t>
            </a:r>
            <a:r>
              <a:rPr lang="cs-CZ" sz="4000" dirty="0" smtClean="0"/>
              <a:t>:  Zobrazování skutečnosti</a:t>
            </a:r>
            <a:br>
              <a:rPr lang="cs-CZ" sz="4000" dirty="0" smtClean="0"/>
            </a:br>
            <a:r>
              <a:rPr lang="cs-CZ" sz="4000" u="sng" dirty="0" smtClean="0"/>
              <a:t>Námět</a:t>
            </a:r>
            <a:r>
              <a:rPr lang="cs-CZ" sz="4000" dirty="0" smtClean="0"/>
              <a:t>:Jak se mění kružnice na elipsu </a:t>
            </a:r>
            <a:br>
              <a:rPr lang="cs-CZ" sz="4000" dirty="0" smtClean="0"/>
            </a:br>
            <a:r>
              <a:rPr lang="cs-CZ" sz="4000" u="sng" dirty="0" smtClean="0"/>
              <a:t>Úko</a:t>
            </a:r>
            <a:r>
              <a:rPr lang="cs-CZ" sz="4000" dirty="0" smtClean="0"/>
              <a:t>l:   Výtvarně vnímat, analyzovat a  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 zobrazit výtvarný celek,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 zobrazení oblých předmětů</a:t>
            </a:r>
          </a:p>
          <a:p>
            <a:r>
              <a:rPr lang="cs-CZ" sz="4000" u="sng" dirty="0" smtClean="0"/>
              <a:t>Technika</a:t>
            </a:r>
            <a:r>
              <a:rPr lang="cs-CZ" sz="4000" dirty="0" smtClean="0"/>
              <a:t>: Kresba elipsy uhlem,   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 pastelkami různé tvary a </a:t>
            </a:r>
          </a:p>
          <a:p>
            <a:r>
              <a:rPr lang="cs-CZ" sz="4000" dirty="0"/>
              <a:t> </a:t>
            </a:r>
            <a:r>
              <a:rPr lang="cs-CZ" sz="4000" dirty="0" smtClean="0"/>
              <a:t>           velikosti elips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Budeme se učit zobrazovat oblé nádoby, např. džbány, hrnečky, vázy, konve….</a:t>
            </a:r>
            <a:endParaRPr lang="cs-CZ" sz="3600" dirty="0"/>
          </a:p>
        </p:txBody>
      </p:sp>
      <p:pic>
        <p:nvPicPr>
          <p:cNvPr id="4" name="Zástupný symbol pro obsah 3" descr="džbá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958181"/>
            <a:ext cx="3810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 tvar má víčko této nádoby?</a:t>
            </a:r>
            <a:endParaRPr lang="cs-CZ" dirty="0"/>
          </a:p>
        </p:txBody>
      </p:sp>
      <p:pic>
        <p:nvPicPr>
          <p:cNvPr id="4" name="Zástupný symbol pro obsah 3" descr="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1142985"/>
            <a:ext cx="2786082" cy="4859446"/>
          </a:xfrm>
        </p:spPr>
      </p:pic>
      <p:sp>
        <p:nvSpPr>
          <p:cNvPr id="5" name="TextovéPole 4"/>
          <p:cNvSpPr txBox="1"/>
          <p:nvPr/>
        </p:nvSpPr>
        <p:spPr>
          <a:xfrm>
            <a:off x="1071538" y="6286520"/>
            <a:ext cx="7517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Víme, že kruhový, ale vidíme jiný. Jak tento tvar nazýváme?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071670" y="785794"/>
            <a:ext cx="3500462" cy="3358380"/>
            <a:chOff x="1714480" y="0"/>
            <a:chExt cx="3500462" cy="3358380"/>
          </a:xfrm>
        </p:grpSpPr>
        <p:grpSp>
          <p:nvGrpSpPr>
            <p:cNvPr id="3" name="Skupina 62"/>
            <p:cNvGrpSpPr/>
            <p:nvPr/>
          </p:nvGrpSpPr>
          <p:grpSpPr>
            <a:xfrm>
              <a:off x="1714480" y="0"/>
              <a:ext cx="3500462" cy="3357586"/>
              <a:chOff x="1714480" y="0"/>
              <a:chExt cx="3500462" cy="3357586"/>
            </a:xfrm>
          </p:grpSpPr>
          <p:sp>
            <p:nvSpPr>
              <p:cNvPr id="5" name="Elipsa 4"/>
              <p:cNvSpPr/>
              <p:nvPr/>
            </p:nvSpPr>
            <p:spPr>
              <a:xfrm>
                <a:off x="1714480" y="0"/>
                <a:ext cx="3500462" cy="335758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" name="Přímá spojovací šipka 5"/>
              <p:cNvCxnSpPr/>
              <p:nvPr/>
            </p:nvCxnSpPr>
            <p:spPr>
              <a:xfrm>
                <a:off x="1714480" y="1643050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Přímá spojovací šipka 3"/>
            <p:cNvCxnSpPr>
              <a:stCxn id="5" idx="4"/>
              <a:endCxn id="5" idx="0"/>
            </p:cNvCxnSpPr>
            <p:nvPr/>
          </p:nvCxnSpPr>
          <p:spPr>
            <a:xfrm rot="5400000" flipH="1">
              <a:off x="1785918" y="1678793"/>
              <a:ext cx="3357586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ahnutá šipka nahoru 6"/>
          <p:cNvSpPr/>
          <p:nvPr/>
        </p:nvSpPr>
        <p:spPr>
          <a:xfrm>
            <a:off x="6215074" y="1000108"/>
            <a:ext cx="1143008" cy="2428892"/>
          </a:xfrm>
          <a:prstGeom prst="curvedUpArrow">
            <a:avLst>
              <a:gd name="adj1" fmla="val 22852"/>
              <a:gd name="adj2" fmla="val 50000"/>
              <a:gd name="adj3" fmla="val 6006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mění kružnice v elipsu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Díváme se na kružnice v průčelní poloze              </a:t>
            </a:r>
            <a:r>
              <a:rPr lang="cs-CZ" smtClean="0"/>
              <a:t>( průčelní </a:t>
            </a:r>
            <a:r>
              <a:rPr lang="cs-CZ" dirty="0" smtClean="0"/>
              <a:t>= rovnoběžná s naším čelem)</a:t>
            </a:r>
          </a:p>
          <a:p>
            <a:r>
              <a:rPr lang="cs-CZ" dirty="0" smtClean="0"/>
              <a:t>Začneme kružnici naklánět směrem od sebe</a:t>
            </a:r>
          </a:p>
          <a:p>
            <a:r>
              <a:rPr lang="cs-CZ" dirty="0" smtClean="0"/>
              <a:t>Co se děje s kružnicí ?</a:t>
            </a:r>
          </a:p>
          <a:p>
            <a:r>
              <a:rPr lang="cs-CZ" dirty="0" smtClean="0"/>
              <a:t>Mění se v </a:t>
            </a:r>
            <a:r>
              <a:rPr lang="cs-CZ" dirty="0" smtClean="0">
                <a:solidFill>
                  <a:srgbClr val="FF0000"/>
                </a:solidFill>
              </a:rPr>
              <a:t>elipsu</a:t>
            </a:r>
          </a:p>
          <a:p>
            <a:r>
              <a:rPr lang="cs-CZ" b="1" u="sng" dirty="0" smtClean="0">
                <a:solidFill>
                  <a:srgbClr val="FF0000"/>
                </a:solidFill>
              </a:rPr>
              <a:t>Elipsa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 uzavřená křivka v rovině ( někdy se říká rozšlápnutá kružnice)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2143108" y="2428868"/>
            <a:ext cx="3500462" cy="3357586"/>
            <a:chOff x="2143108" y="2428868"/>
            <a:chExt cx="3500462" cy="3357586"/>
          </a:xfrm>
        </p:grpSpPr>
        <p:cxnSp>
          <p:nvCxnSpPr>
            <p:cNvPr id="6" name="Přímá spojovací šipka 5"/>
            <p:cNvCxnSpPr/>
            <p:nvPr/>
          </p:nvCxnSpPr>
          <p:spPr>
            <a:xfrm>
              <a:off x="2143108" y="4071124"/>
              <a:ext cx="3500462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Přímá spojovací šipka 3"/>
            <p:cNvCxnSpPr>
              <a:endCxn id="5" idx="0"/>
            </p:cNvCxnSpPr>
            <p:nvPr/>
          </p:nvCxnSpPr>
          <p:spPr>
            <a:xfrm rot="5400000" flipH="1">
              <a:off x="2214546" y="4106867"/>
              <a:ext cx="335758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ovéPole 8"/>
          <p:cNvSpPr txBox="1"/>
          <p:nvPr/>
        </p:nvSpPr>
        <p:spPr>
          <a:xfrm>
            <a:off x="1643042" y="857232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Pozoruj oba shodné průměry kružnice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kupina 69"/>
          <p:cNvGrpSpPr/>
          <p:nvPr/>
        </p:nvGrpSpPr>
        <p:grpSpPr>
          <a:xfrm>
            <a:off x="0" y="142852"/>
            <a:ext cx="3500462" cy="3358380"/>
            <a:chOff x="1714480" y="0"/>
            <a:chExt cx="3500462" cy="3358380"/>
          </a:xfrm>
        </p:grpSpPr>
        <p:grpSp>
          <p:nvGrpSpPr>
            <p:cNvPr id="63" name="Skupina 62"/>
            <p:cNvGrpSpPr/>
            <p:nvPr/>
          </p:nvGrpSpPr>
          <p:grpSpPr>
            <a:xfrm>
              <a:off x="1714480" y="0"/>
              <a:ext cx="3500462" cy="3357586"/>
              <a:chOff x="1714480" y="0"/>
              <a:chExt cx="3500462" cy="3357586"/>
            </a:xfrm>
          </p:grpSpPr>
          <p:sp>
            <p:nvSpPr>
              <p:cNvPr id="4" name="Elipsa 3"/>
              <p:cNvSpPr/>
              <p:nvPr/>
            </p:nvSpPr>
            <p:spPr>
              <a:xfrm>
                <a:off x="1714480" y="0"/>
                <a:ext cx="3500462" cy="335758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4" name="Přímá spojovací šipka 43"/>
              <p:cNvCxnSpPr/>
              <p:nvPr/>
            </p:nvCxnSpPr>
            <p:spPr>
              <a:xfrm>
                <a:off x="1714480" y="1643050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Přímá spojovací šipka 63"/>
            <p:cNvCxnSpPr>
              <a:stCxn id="4" idx="4"/>
              <a:endCxn id="4" idx="0"/>
            </p:cNvCxnSpPr>
            <p:nvPr/>
          </p:nvCxnSpPr>
          <p:spPr>
            <a:xfrm rot="5400000" flipH="1">
              <a:off x="1785918" y="1678793"/>
              <a:ext cx="3357586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Přímá spojovací čára 13"/>
          <p:cNvCxnSpPr>
            <a:stCxn id="4" idx="2"/>
            <a:endCxn id="4" idx="6"/>
          </p:cNvCxnSpPr>
          <p:nvPr/>
        </p:nvCxnSpPr>
        <p:spPr>
          <a:xfrm rot="10800000" flipH="1">
            <a:off x="0" y="1821645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Skupina 108"/>
          <p:cNvGrpSpPr/>
          <p:nvPr/>
        </p:nvGrpSpPr>
        <p:grpSpPr>
          <a:xfrm>
            <a:off x="1928794" y="1357298"/>
            <a:ext cx="3500462" cy="2715438"/>
            <a:chOff x="1785918" y="1285860"/>
            <a:chExt cx="3500462" cy="2715438"/>
          </a:xfrm>
        </p:grpSpPr>
        <p:grpSp>
          <p:nvGrpSpPr>
            <p:cNvPr id="53" name="Skupina 52"/>
            <p:cNvGrpSpPr/>
            <p:nvPr/>
          </p:nvGrpSpPr>
          <p:grpSpPr>
            <a:xfrm>
              <a:off x="1785918" y="1285860"/>
              <a:ext cx="3500462" cy="2714644"/>
              <a:chOff x="1714480" y="1428736"/>
              <a:chExt cx="3500462" cy="2714644"/>
            </a:xfrm>
          </p:grpSpPr>
          <p:sp>
            <p:nvSpPr>
              <p:cNvPr id="5" name="Elipsa 4"/>
              <p:cNvSpPr/>
              <p:nvPr/>
            </p:nvSpPr>
            <p:spPr>
              <a:xfrm>
                <a:off x="1714480" y="1428736"/>
                <a:ext cx="3500462" cy="271464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0" name="Přímá spojovací šipka 29"/>
              <p:cNvCxnSpPr>
                <a:stCxn id="5" idx="2"/>
                <a:endCxn id="5" idx="6"/>
              </p:cNvCxnSpPr>
              <p:nvPr/>
            </p:nvCxnSpPr>
            <p:spPr>
              <a:xfrm rot="10800000" flipH="1">
                <a:off x="1714480" y="2786058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Přímá spojovací šipka 72"/>
            <p:cNvCxnSpPr>
              <a:stCxn id="5" idx="0"/>
              <a:endCxn id="5" idx="4"/>
            </p:cNvCxnSpPr>
            <p:nvPr/>
          </p:nvCxnSpPr>
          <p:spPr>
            <a:xfrm rot="16200000" flipH="1">
              <a:off x="2178827" y="2643182"/>
              <a:ext cx="2714644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Skupina 113"/>
          <p:cNvGrpSpPr/>
          <p:nvPr/>
        </p:nvGrpSpPr>
        <p:grpSpPr>
          <a:xfrm>
            <a:off x="285752" y="6286520"/>
            <a:ext cx="3500462" cy="214314"/>
            <a:chOff x="285752" y="6286520"/>
            <a:chExt cx="3500462" cy="214314"/>
          </a:xfrm>
        </p:grpSpPr>
        <p:grpSp>
          <p:nvGrpSpPr>
            <p:cNvPr id="60" name="Skupina 59"/>
            <p:cNvGrpSpPr/>
            <p:nvPr/>
          </p:nvGrpSpPr>
          <p:grpSpPr>
            <a:xfrm>
              <a:off x="285752" y="6357958"/>
              <a:ext cx="3500462" cy="142852"/>
              <a:chOff x="1785918" y="6429396"/>
              <a:chExt cx="3500462" cy="142852"/>
            </a:xfrm>
          </p:grpSpPr>
          <p:sp>
            <p:nvSpPr>
              <p:cNvPr id="10" name="Elipsa 9"/>
              <p:cNvSpPr/>
              <p:nvPr/>
            </p:nvSpPr>
            <p:spPr>
              <a:xfrm>
                <a:off x="1785918" y="6429396"/>
                <a:ext cx="3500462" cy="1428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2" name="Přímá spojovací šipka 41"/>
              <p:cNvCxnSpPr>
                <a:stCxn id="10" idx="2"/>
                <a:endCxn id="10" idx="6"/>
              </p:cNvCxnSpPr>
              <p:nvPr/>
            </p:nvCxnSpPr>
            <p:spPr>
              <a:xfrm rot="10800000" flipH="1">
                <a:off x="1785918" y="6500822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" name="Přímá spojovací šipka 83"/>
            <p:cNvCxnSpPr/>
            <p:nvPr/>
          </p:nvCxnSpPr>
          <p:spPr>
            <a:xfrm rot="5400000">
              <a:off x="1750993" y="6392883"/>
              <a:ext cx="214314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Skupina 107"/>
          <p:cNvGrpSpPr/>
          <p:nvPr/>
        </p:nvGrpSpPr>
        <p:grpSpPr>
          <a:xfrm>
            <a:off x="3929058" y="6500834"/>
            <a:ext cx="3500462" cy="142876"/>
            <a:chOff x="4000496" y="6572272"/>
            <a:chExt cx="3500462" cy="142876"/>
          </a:xfrm>
        </p:grpSpPr>
        <p:cxnSp>
          <p:nvCxnSpPr>
            <p:cNvPr id="41" name="Přímá spojovací šipka 40"/>
            <p:cNvCxnSpPr/>
            <p:nvPr/>
          </p:nvCxnSpPr>
          <p:spPr>
            <a:xfrm rot="10800000" flipH="1">
              <a:off x="4000496" y="6643710"/>
              <a:ext cx="3500462" cy="1588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Veselý obličej 104"/>
            <p:cNvSpPr/>
            <p:nvPr/>
          </p:nvSpPr>
          <p:spPr>
            <a:xfrm>
              <a:off x="5643570" y="6572272"/>
              <a:ext cx="214314" cy="142876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0" name="Skupina 109"/>
          <p:cNvGrpSpPr/>
          <p:nvPr/>
        </p:nvGrpSpPr>
        <p:grpSpPr>
          <a:xfrm>
            <a:off x="3857620" y="2071678"/>
            <a:ext cx="3500462" cy="2501124"/>
            <a:chOff x="3643306" y="2428868"/>
            <a:chExt cx="3500462" cy="2501124"/>
          </a:xfrm>
        </p:grpSpPr>
        <p:grpSp>
          <p:nvGrpSpPr>
            <p:cNvPr id="54" name="Skupina 53"/>
            <p:cNvGrpSpPr/>
            <p:nvPr/>
          </p:nvGrpSpPr>
          <p:grpSpPr>
            <a:xfrm>
              <a:off x="3643306" y="2428868"/>
              <a:ext cx="3500462" cy="2500330"/>
              <a:chOff x="1714480" y="2643182"/>
              <a:chExt cx="3500462" cy="2500330"/>
            </a:xfrm>
          </p:grpSpPr>
          <p:sp>
            <p:nvSpPr>
              <p:cNvPr id="6" name="Elipsa 5"/>
              <p:cNvSpPr/>
              <p:nvPr/>
            </p:nvSpPr>
            <p:spPr>
              <a:xfrm>
                <a:off x="1714480" y="2643182"/>
                <a:ext cx="3500462" cy="250033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32" name="Přímá spojovací šipka 31"/>
              <p:cNvCxnSpPr>
                <a:stCxn id="6" idx="2"/>
                <a:endCxn id="6" idx="6"/>
              </p:cNvCxnSpPr>
              <p:nvPr/>
            </p:nvCxnSpPr>
            <p:spPr>
              <a:xfrm rot="10800000" flipH="1">
                <a:off x="1714480" y="3893347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Přímá spojovací šipka 71"/>
            <p:cNvCxnSpPr>
              <a:stCxn id="6" idx="0"/>
              <a:endCxn id="6" idx="4"/>
            </p:cNvCxnSpPr>
            <p:nvPr/>
          </p:nvCxnSpPr>
          <p:spPr>
            <a:xfrm rot="16200000" flipH="1">
              <a:off x="4143372" y="3679033"/>
              <a:ext cx="2500330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Skupina 110"/>
          <p:cNvGrpSpPr/>
          <p:nvPr/>
        </p:nvGrpSpPr>
        <p:grpSpPr>
          <a:xfrm>
            <a:off x="5715008" y="3643314"/>
            <a:ext cx="3571900" cy="1714512"/>
            <a:chOff x="5572100" y="3929066"/>
            <a:chExt cx="3571900" cy="1714512"/>
          </a:xfrm>
        </p:grpSpPr>
        <p:grpSp>
          <p:nvGrpSpPr>
            <p:cNvPr id="57" name="Skupina 56"/>
            <p:cNvGrpSpPr/>
            <p:nvPr/>
          </p:nvGrpSpPr>
          <p:grpSpPr>
            <a:xfrm>
              <a:off x="5572100" y="3929066"/>
              <a:ext cx="3571900" cy="1714512"/>
              <a:chOff x="1785918" y="4000504"/>
              <a:chExt cx="3500462" cy="1714512"/>
            </a:xfrm>
          </p:grpSpPr>
          <p:sp>
            <p:nvSpPr>
              <p:cNvPr id="55" name="Elipsa 54"/>
              <p:cNvSpPr/>
              <p:nvPr/>
            </p:nvSpPr>
            <p:spPr>
              <a:xfrm>
                <a:off x="1785918" y="4000504"/>
                <a:ext cx="3500462" cy="171451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56" name="Přímá spojovací šipka 55"/>
              <p:cNvCxnSpPr>
                <a:stCxn id="55" idx="2"/>
                <a:endCxn id="55" idx="6"/>
              </p:cNvCxnSpPr>
              <p:nvPr/>
            </p:nvCxnSpPr>
            <p:spPr>
              <a:xfrm rot="10800000" flipH="1">
                <a:off x="1785918" y="4857760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Přímá spojovací šipka 73"/>
            <p:cNvCxnSpPr/>
            <p:nvPr/>
          </p:nvCxnSpPr>
          <p:spPr>
            <a:xfrm rot="5400000">
              <a:off x="6511144" y="4776004"/>
              <a:ext cx="1704988" cy="11112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Skupina 111"/>
          <p:cNvGrpSpPr/>
          <p:nvPr/>
        </p:nvGrpSpPr>
        <p:grpSpPr>
          <a:xfrm>
            <a:off x="3786182" y="4929198"/>
            <a:ext cx="3500462" cy="928694"/>
            <a:chOff x="3714744" y="5214950"/>
            <a:chExt cx="3500462" cy="928694"/>
          </a:xfrm>
        </p:grpSpPr>
        <p:grpSp>
          <p:nvGrpSpPr>
            <p:cNvPr id="58" name="Skupina 57"/>
            <p:cNvGrpSpPr/>
            <p:nvPr/>
          </p:nvGrpSpPr>
          <p:grpSpPr>
            <a:xfrm>
              <a:off x="3714744" y="5214950"/>
              <a:ext cx="3500462" cy="928694"/>
              <a:chOff x="1714480" y="5286388"/>
              <a:chExt cx="3500462" cy="928694"/>
            </a:xfrm>
          </p:grpSpPr>
          <p:sp>
            <p:nvSpPr>
              <p:cNvPr id="8" name="Elipsa 7"/>
              <p:cNvSpPr/>
              <p:nvPr/>
            </p:nvSpPr>
            <p:spPr>
              <a:xfrm>
                <a:off x="1714480" y="5286388"/>
                <a:ext cx="3500462" cy="92869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9" name="Přímá spojovací šipka 28"/>
              <p:cNvCxnSpPr>
                <a:stCxn id="8" idx="2"/>
                <a:endCxn id="8" idx="6"/>
              </p:cNvCxnSpPr>
              <p:nvPr/>
            </p:nvCxnSpPr>
            <p:spPr>
              <a:xfrm rot="10800000" flipH="1">
                <a:off x="1714480" y="5750735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5" name="Přímá spojovací šipka 74"/>
            <p:cNvCxnSpPr/>
            <p:nvPr/>
          </p:nvCxnSpPr>
          <p:spPr>
            <a:xfrm rot="16200000" flipH="1">
              <a:off x="4965703" y="5678503"/>
              <a:ext cx="928694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Skupina 112"/>
          <p:cNvGrpSpPr/>
          <p:nvPr/>
        </p:nvGrpSpPr>
        <p:grpSpPr>
          <a:xfrm>
            <a:off x="1643042" y="5857892"/>
            <a:ext cx="3500462" cy="286522"/>
            <a:chOff x="1643042" y="6000768"/>
            <a:chExt cx="3500462" cy="286522"/>
          </a:xfrm>
        </p:grpSpPr>
        <p:grpSp>
          <p:nvGrpSpPr>
            <p:cNvPr id="59" name="Skupina 58"/>
            <p:cNvGrpSpPr/>
            <p:nvPr/>
          </p:nvGrpSpPr>
          <p:grpSpPr>
            <a:xfrm>
              <a:off x="1643042" y="6000768"/>
              <a:ext cx="3500462" cy="285728"/>
              <a:chOff x="1714480" y="6072206"/>
              <a:chExt cx="3500462" cy="285728"/>
            </a:xfrm>
          </p:grpSpPr>
          <p:sp>
            <p:nvSpPr>
              <p:cNvPr id="9" name="Elipsa 8"/>
              <p:cNvSpPr/>
              <p:nvPr/>
            </p:nvSpPr>
            <p:spPr>
              <a:xfrm>
                <a:off x="1714480" y="6072206"/>
                <a:ext cx="3500462" cy="28572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3" name="Přímá spojovací šipka 42"/>
              <p:cNvCxnSpPr>
                <a:stCxn id="9" idx="2"/>
                <a:endCxn id="9" idx="6"/>
              </p:cNvCxnSpPr>
              <p:nvPr/>
            </p:nvCxnSpPr>
            <p:spPr>
              <a:xfrm rot="10800000" flipH="1">
                <a:off x="1714480" y="6215070"/>
                <a:ext cx="3500462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Přímá spojovací šipka 82"/>
            <p:cNvCxnSpPr>
              <a:stCxn id="9" idx="0"/>
              <a:endCxn id="9" idx="4"/>
            </p:cNvCxnSpPr>
            <p:nvPr/>
          </p:nvCxnSpPr>
          <p:spPr>
            <a:xfrm rot="16200000" flipH="1">
              <a:off x="3250409" y="6143632"/>
              <a:ext cx="285728" cy="1588"/>
            </a:xfrm>
            <a:prstGeom prst="straightConnector1">
              <a:avLst/>
            </a:prstGeom>
            <a:ln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217</Words>
  <Application>Microsoft Office PowerPoint</Application>
  <PresentationFormat>Předvádění na obrazovce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Nové modulové výukové a inovativní programy - zvýšení kvality ve vzdělávání  </vt:lpstr>
      <vt:lpstr>Perspektiva kruhu</vt:lpstr>
      <vt:lpstr>Prezentace aplikace PowerPoint</vt:lpstr>
      <vt:lpstr>Budeme se učit zobrazovat oblé nádoby, např. džbány, hrnečky, vázy, konve….</vt:lpstr>
      <vt:lpstr>Jaký tvar má víčko této nádoby?</vt:lpstr>
      <vt:lpstr>Prezentace aplikace PowerPoint</vt:lpstr>
      <vt:lpstr>Jak se mění kružnice v elipsu</vt:lpstr>
      <vt:lpstr>Prezentace aplikace PowerPoint</vt:lpstr>
      <vt:lpstr>Prezentace aplikace PowerPoint</vt:lpstr>
      <vt:lpstr>Závěr</vt:lpstr>
      <vt:lpstr>Elipsa je osově souměrná, podle  dvou os souměrnosti                     </vt:lpstr>
      <vt:lpstr>Prezentace aplikace PowerPoint</vt:lpstr>
      <vt:lpstr>Prezentace aplikace PowerPoint</vt:lpstr>
    </vt:vector>
  </TitlesOfParts>
  <Company>ZŠ Týn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Ředitelka</dc:creator>
  <cp:lastModifiedBy>Marcela Kubátová</cp:lastModifiedBy>
  <cp:revision>29</cp:revision>
  <dcterms:created xsi:type="dcterms:W3CDTF">2011-01-05T10:17:05Z</dcterms:created>
  <dcterms:modified xsi:type="dcterms:W3CDTF">2015-02-26T08:40:22Z</dcterms:modified>
</cp:coreProperties>
</file>