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75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8E8B4-AB5C-4625-92C1-242FD10DCCC0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72FB4-5F3F-4C69-8161-986F29F821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219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A7B01-2F52-4E68-9776-2F1FFC7BB11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97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12CA-B117-44A1-92D3-2AF36FE9AC81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EF49-CB43-415D-ABEE-F1275B7838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12CA-B117-44A1-92D3-2AF36FE9AC81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EF49-CB43-415D-ABEE-F1275B7838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12CA-B117-44A1-92D3-2AF36FE9AC81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EF49-CB43-415D-ABEE-F1275B7838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12CA-B117-44A1-92D3-2AF36FE9AC81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EF49-CB43-415D-ABEE-F1275B7838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12CA-B117-44A1-92D3-2AF36FE9AC81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EF49-CB43-415D-ABEE-F1275B7838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12CA-B117-44A1-92D3-2AF36FE9AC81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EF49-CB43-415D-ABEE-F1275B7838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12CA-B117-44A1-92D3-2AF36FE9AC81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EF49-CB43-415D-ABEE-F1275B7838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12CA-B117-44A1-92D3-2AF36FE9AC81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EF49-CB43-415D-ABEE-F1275B7838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12CA-B117-44A1-92D3-2AF36FE9AC81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EF49-CB43-415D-ABEE-F1275B7838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12CA-B117-44A1-92D3-2AF36FE9AC81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EF49-CB43-415D-ABEE-F1275B7838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12CA-B117-44A1-92D3-2AF36FE9AC81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EF49-CB43-415D-ABEE-F1275B7838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E12CA-B117-44A1-92D3-2AF36FE9AC81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8EF49-CB43-415D-ABEE-F1275B7838F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picasaweb.google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1517"/>
          </a:xfrm>
        </p:spPr>
        <p:txBody>
          <a:bodyPr>
            <a:normAutofit fontScale="90000"/>
          </a:bodyPr>
          <a:lstStyle/>
          <a:p>
            <a:r>
              <a:rPr lang="cs-CZ" sz="4000" b="1" i="1" dirty="0" smtClean="0"/>
              <a:t>Nové modulové výukové a inovativní programy - zvýšení kvality ve vzdělávání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971560"/>
          </a:xfrm>
        </p:spPr>
        <p:txBody>
          <a:bodyPr>
            <a:normAutofit/>
          </a:bodyPr>
          <a:lstStyle/>
          <a:p>
            <a:r>
              <a:rPr lang="cs-CZ" sz="2400" dirty="0"/>
              <a:t>Tento projekt je spolufinancován Evropským sociálním fondem a státním rozpočtem ČR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857356" y="500042"/>
            <a:ext cx="5653088" cy="785813"/>
            <a:chOff x="1410" y="1686"/>
            <a:chExt cx="8902" cy="12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10" y="1831"/>
              <a:ext cx="1217" cy="1042"/>
            </a:xfrm>
            <a:prstGeom prst="rect">
              <a:avLst/>
            </a:prstGeom>
            <a:noFill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0" y="1758"/>
              <a:ext cx="1438" cy="1166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5" y="1686"/>
              <a:ext cx="1401" cy="1054"/>
            </a:xfrm>
            <a:prstGeom prst="rect">
              <a:avLst/>
            </a:prstGeom>
            <a:noFill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81" y="1795"/>
              <a:ext cx="2138" cy="1002"/>
            </a:xfrm>
            <a:prstGeom prst="rect">
              <a:avLst/>
            </a:prstGeom>
            <a:noFill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095" y="1758"/>
              <a:ext cx="1217" cy="938"/>
            </a:xfrm>
            <a:prstGeom prst="rect">
              <a:avLst/>
            </a:prstGeom>
            <a:noFill/>
          </p:spPr>
        </p:pic>
      </p:grpSp>
      <p:sp>
        <p:nvSpPr>
          <p:cNvPr id="10" name="TextovéPole 9"/>
          <p:cNvSpPr txBox="1"/>
          <p:nvPr/>
        </p:nvSpPr>
        <p:spPr>
          <a:xfrm>
            <a:off x="2285984" y="1285860"/>
            <a:ext cx="507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INVESTICE DO ROZVOJE </a:t>
            </a:r>
            <a:r>
              <a:rPr lang="cs-CZ" sz="1200" dirty="0" smtClean="0"/>
              <a:t>VZDĚLÁVÁNÍ</a:t>
            </a:r>
            <a:endParaRPr lang="cs-CZ" sz="12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ZŠ, Týn nad Vltavou, Malá Strana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450061" y="3632929"/>
            <a:ext cx="274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CZ.1.07/1.1.10/01.0063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Jmenujme si další dva význačné loutkáře z historie českého loutkářství</a:t>
            </a:r>
            <a:endParaRPr lang="cs-CZ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endParaRPr lang="cs-CZ" sz="3800" b="1" u="sng" dirty="0" smtClean="0"/>
          </a:p>
          <a:p>
            <a:r>
              <a:rPr lang="cs-CZ" sz="3800" b="1" u="sng" dirty="0" smtClean="0"/>
              <a:t>Josef Skupa</a:t>
            </a:r>
          </a:p>
          <a:p>
            <a:pPr>
              <a:buNone/>
            </a:pPr>
            <a:endParaRPr lang="cs-CZ" dirty="0" smtClean="0"/>
          </a:p>
          <a:p>
            <a:r>
              <a:rPr lang="cs-CZ" sz="4000" b="1" u="sng" dirty="0" smtClean="0"/>
              <a:t>Jiří Trnka </a:t>
            </a:r>
          </a:p>
          <a:p>
            <a:pPr>
              <a:buNone/>
            </a:pPr>
            <a:endParaRPr lang="cs-CZ" sz="4000" dirty="0" smtClean="0"/>
          </a:p>
          <a:p>
            <a:endParaRPr lang="cs-CZ" sz="4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85786" y="642918"/>
            <a:ext cx="72152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u="sng" dirty="0" smtClean="0">
                <a:solidFill>
                  <a:srgbClr val="FF0000"/>
                </a:solidFill>
              </a:rPr>
              <a:t>Josef Skupa </a:t>
            </a:r>
            <a:r>
              <a:rPr lang="pl-PL" sz="3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pl-PL" sz="2800" dirty="0" smtClean="0"/>
              <a:t>( 16.1.1892, Strakonice 8.1.1957, Praha )</a:t>
            </a:r>
            <a:r>
              <a:rPr lang="pl-PL" sz="3600" dirty="0" smtClean="0"/>
              <a:t> </a:t>
            </a:r>
          </a:p>
          <a:p>
            <a:r>
              <a:rPr lang="cs-CZ" sz="3600" dirty="0" smtClean="0"/>
              <a:t>Loutkář, autor, režisér, výtvarník a herec loutkového divadla, původně profesor matematiky a kreslení. Žil a pracoval především v Plzni. </a:t>
            </a:r>
            <a:r>
              <a:rPr lang="cs-CZ" sz="3600" dirty="0" err="1" smtClean="0"/>
              <a:t>Skupova</a:t>
            </a:r>
            <a:r>
              <a:rPr lang="cs-CZ" sz="3600" dirty="0" smtClean="0"/>
              <a:t> výrazná osobnost však proslula především díky dvěma loutkám, za jejichž duchovního otce bývá Skupa považován – Spejbla a Hurvínka.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500298" y="857232"/>
          <a:ext cx="4429142" cy="5402580"/>
        </p:xfrm>
        <a:graphic>
          <a:graphicData uri="http://schemas.openxmlformats.org/drawingml/2006/table">
            <a:tbl>
              <a:tblPr/>
              <a:tblGrid>
                <a:gridCol w="4429142"/>
              </a:tblGrid>
              <a:tr h="1524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3366CC"/>
                          </a:solidFill>
                          <a:latin typeface="Verdana"/>
                          <a:ea typeface="Times New Roman"/>
                        </a:rPr>
                        <a:t>Spejbl</a:t>
                      </a:r>
                      <a:r>
                        <a:rPr lang="cs-CZ" sz="1600" dirty="0">
                          <a:latin typeface="Verdana"/>
                          <a:ea typeface="Times New Roman"/>
                        </a:rPr>
                        <a:t> 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r>
                        <a:rPr lang="cs-CZ" sz="1600" dirty="0">
                          <a:latin typeface="Verdana"/>
                          <a:ea typeface="Times New Roman"/>
                        </a:rPr>
                        <a:t>Vyřezal ho plzeňský řezbář Karel Nosek podle náčrtku prof. Josefa Skupy v letech 1919/1920. Datum prvního Spejblova vystoupení na scéně není přesně známo, došlo k němu někdy na podzim roku 1920 na scéně "Loutkového divadla feriálních osad" v Řemeslnické besedě v Plzni, kde Spejbl vystoupil jako partner oblíbeného plzeňského Kašpárka v přídavku dětského představení, coby cvičenec na hrazdě. 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>
                        <a:latin typeface="Verdana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3366CC"/>
                          </a:solidFill>
                          <a:latin typeface="Verdana"/>
                          <a:ea typeface="Times New Roman"/>
                        </a:rPr>
                        <a:t>Hurvínek</a:t>
                      </a:r>
                      <a:r>
                        <a:rPr lang="cs-CZ" sz="1600" dirty="0">
                          <a:latin typeface="Verdana"/>
                          <a:ea typeface="Times New Roman"/>
                        </a:rPr>
                        <a:t> 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r>
                        <a:rPr lang="cs-CZ" sz="1600" dirty="0">
                          <a:latin typeface="Verdana"/>
                          <a:ea typeface="Times New Roman"/>
                        </a:rPr>
                        <a:t>Toho vyřezal jako osobitou variantu Spejbla ( obohacenou např. o pohyblivé oči ) synovec Karla Noska, tehdy ještě modelář Škodových závodů v Plzni Gustav Nosek. Poprvé Hurvínek vystoupil se Spejblem v zábavném přídavku večerního představení komedie Rudolfa </a:t>
                      </a:r>
                      <a:r>
                        <a:rPr lang="cs-CZ" sz="1600" dirty="0" err="1">
                          <a:latin typeface="Verdana"/>
                          <a:ea typeface="Times New Roman"/>
                        </a:rPr>
                        <a:t>Nešvery</a:t>
                      </a:r>
                      <a:r>
                        <a:rPr lang="cs-CZ" sz="1600" dirty="0">
                          <a:latin typeface="Verdana"/>
                          <a:ea typeface="Times New Roman"/>
                        </a:rPr>
                        <a:t> "Počestný dům" na scéně LDFO v Řemeslnické besedě 2. května 1926.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4034" name="Picture 2" descr="Spej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24562"/>
            <a:ext cx="1857388" cy="2653410"/>
          </a:xfrm>
          <a:prstGeom prst="rect">
            <a:avLst/>
          </a:prstGeom>
          <a:noFill/>
        </p:spPr>
      </p:pic>
      <p:pic>
        <p:nvPicPr>
          <p:cNvPr id="44033" name="Picture 1" descr="Hurvín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1905004" cy="2721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285984" y="928670"/>
          <a:ext cx="4286251" cy="5585460"/>
        </p:xfrm>
        <a:graphic>
          <a:graphicData uri="http://schemas.openxmlformats.org/drawingml/2006/table">
            <a:tbl>
              <a:tblPr/>
              <a:tblGrid>
                <a:gridCol w="4286251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latin typeface="Verdana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3366CC"/>
                          </a:solidFill>
                          <a:latin typeface="Verdana"/>
                          <a:ea typeface="Times New Roman"/>
                        </a:rPr>
                        <a:t>Mánička</a:t>
                      </a:r>
                      <a:r>
                        <a:rPr lang="cs-CZ" sz="1400" dirty="0">
                          <a:latin typeface="Verdana"/>
                          <a:ea typeface="Times New Roman"/>
                        </a:rPr>
                        <a:t> </a:t>
                      </a:r>
                      <a:endParaRPr lang="cs-CZ" sz="1400" dirty="0">
                        <a:latin typeface="Times New Roman"/>
                        <a:ea typeface="Times New Roman"/>
                      </a:endParaRPr>
                    </a:p>
                    <a:p>
                      <a:r>
                        <a:rPr lang="cs-CZ" sz="1400" dirty="0">
                          <a:latin typeface="Verdana"/>
                          <a:ea typeface="Times New Roman"/>
                        </a:rPr>
                        <a:t>Podle návrhu prof. Skupy a za výtvarného přispění Jiřího Trnky ji vyřezal Gustav Nosek. Poprvé účinkovala 19. dubna 1930 při premiéře "Hurvínkovy jarní revue" (od 23.dubna téhož roku hrané pod definitivním názvem "Revue z donucení"). První interpretkou Máničky byla Anna </a:t>
                      </a:r>
                      <a:r>
                        <a:rPr lang="cs-CZ" sz="1400" dirty="0" err="1">
                          <a:latin typeface="Verdana"/>
                          <a:ea typeface="Times New Roman"/>
                        </a:rPr>
                        <a:t>Kreuzmannová</a:t>
                      </a:r>
                      <a:r>
                        <a:rPr lang="cs-CZ" sz="1400" dirty="0">
                          <a:latin typeface="Verdana"/>
                          <a:ea typeface="Times New Roman"/>
                        </a:rPr>
                        <a:t>, od roku 1945 Božena </a:t>
                      </a:r>
                      <a:r>
                        <a:rPr lang="cs-CZ" sz="1400" dirty="0" err="1">
                          <a:latin typeface="Verdana"/>
                          <a:ea typeface="Times New Roman"/>
                        </a:rPr>
                        <a:t>Weleková</a:t>
                      </a:r>
                      <a:r>
                        <a:rPr lang="cs-CZ" sz="1400" dirty="0">
                          <a:latin typeface="Verdana"/>
                          <a:ea typeface="Times New Roman"/>
                        </a:rPr>
                        <a:t>, roku 1967 převzala tuto roli Helena </a:t>
                      </a:r>
                      <a:r>
                        <a:rPr lang="cs-CZ" sz="1400" dirty="0" err="1">
                          <a:latin typeface="Verdana"/>
                          <a:ea typeface="Times New Roman"/>
                        </a:rPr>
                        <a:t>Štáchová</a:t>
                      </a:r>
                      <a:r>
                        <a:rPr lang="cs-CZ" sz="1400" dirty="0">
                          <a:latin typeface="Verdana"/>
                          <a:ea typeface="Times New Roman"/>
                        </a:rPr>
                        <a:t>. Po vyzkoušení několika nových výtvarných variant se ustálilo používání loutky podle návrhu Zdeňka Juřeny</a:t>
                      </a:r>
                      <a:r>
                        <a:rPr lang="cs-CZ" sz="1400" dirty="0" smtClean="0">
                          <a:latin typeface="Verdana"/>
                          <a:ea typeface="Times New Roman"/>
                        </a:rPr>
                        <a:t>.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latin typeface="Verdana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3366CC"/>
                          </a:solidFill>
                          <a:latin typeface="Verdana"/>
                          <a:ea typeface="Times New Roman"/>
                        </a:rPr>
                        <a:t>paní Kateřina Hovorková</a:t>
                      </a:r>
                      <a:r>
                        <a:rPr lang="cs-CZ" sz="1400" dirty="0">
                          <a:latin typeface="Verdana"/>
                          <a:ea typeface="Times New Roman"/>
                        </a:rPr>
                        <a:t> </a:t>
                      </a:r>
                      <a:endParaRPr lang="cs-CZ" sz="1400" dirty="0">
                        <a:latin typeface="Times New Roman"/>
                        <a:ea typeface="Times New Roman"/>
                      </a:endParaRPr>
                    </a:p>
                    <a:p>
                      <a:r>
                        <a:rPr lang="cs-CZ" sz="1400" dirty="0">
                          <a:latin typeface="Verdana"/>
                          <a:ea typeface="Times New Roman"/>
                        </a:rPr>
                        <a:t>Vyřezal ji podle návrhu Zdeňka Juřeny v roce 1971 Ivan Moravec. Definitivní podobu dostala až po svém prvním vstupu na scénu, po premiéře hry Past na Hurvínka (12.září 1971 v Pardubicích). Vznikla z iniciativy Miloše </a:t>
                      </a:r>
                      <a:r>
                        <a:rPr lang="cs-CZ" sz="1400" dirty="0" err="1">
                          <a:latin typeface="Verdana"/>
                          <a:ea typeface="Times New Roman"/>
                        </a:rPr>
                        <a:t>Kirschnera</a:t>
                      </a:r>
                      <a:r>
                        <a:rPr lang="cs-CZ" sz="1400" dirty="0">
                          <a:latin typeface="Verdana"/>
                          <a:ea typeface="Times New Roman"/>
                        </a:rPr>
                        <a:t> jako ženský protějšek Spejbla a spolu s Máničkou tvoří herecký protiklad S+H. Obě ženské role interpretuje nyní Helena </a:t>
                      </a:r>
                      <a:r>
                        <a:rPr lang="cs-CZ" sz="1400" dirty="0" err="1">
                          <a:latin typeface="Verdana"/>
                          <a:ea typeface="Times New Roman"/>
                        </a:rPr>
                        <a:t>Štáchová</a:t>
                      </a:r>
                      <a:r>
                        <a:rPr lang="cs-CZ" sz="1400" dirty="0">
                          <a:latin typeface="Verdana"/>
                          <a:ea typeface="Times New Roman"/>
                        </a:rPr>
                        <a:t>. Zatímco v roli Máničky je v pořadí třetí hereckou představitelkou, paní Kateřina je od počátku její postavou. </a:t>
                      </a:r>
                      <a:endParaRPr lang="cs-CZ" sz="14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3010" name="Picture 2" descr="Mánič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39" y="1071546"/>
            <a:ext cx="1721655" cy="2459507"/>
          </a:xfrm>
          <a:prstGeom prst="rect">
            <a:avLst/>
          </a:prstGeom>
          <a:noFill/>
        </p:spPr>
      </p:pic>
      <p:pic>
        <p:nvPicPr>
          <p:cNvPr id="43009" name="Picture 1" descr="Bábin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898450"/>
            <a:ext cx="1721656" cy="2459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3643306" y="857232"/>
          <a:ext cx="4143374" cy="5646420"/>
        </p:xfrm>
        <a:graphic>
          <a:graphicData uri="http://schemas.openxmlformats.org/drawingml/2006/table">
            <a:tbl>
              <a:tblPr/>
              <a:tblGrid>
                <a:gridCol w="4143374"/>
              </a:tblGrid>
              <a:tr h="1866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>
                        <a:latin typeface="Verdana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solidFill>
                            <a:srgbClr val="3366CC"/>
                          </a:solidFill>
                          <a:latin typeface="Verdana"/>
                          <a:ea typeface="Times New Roman"/>
                        </a:rPr>
                        <a:t>Žeryk</a:t>
                      </a:r>
                      <a:r>
                        <a:rPr lang="cs-CZ" sz="1600" dirty="0">
                          <a:latin typeface="Verdana"/>
                          <a:ea typeface="Times New Roman"/>
                        </a:rPr>
                        <a:t> 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r>
                        <a:rPr lang="cs-CZ" sz="1600" dirty="0">
                          <a:latin typeface="Verdana"/>
                          <a:ea typeface="Times New Roman"/>
                        </a:rPr>
                        <a:t>Vytvořil ho rovněž Gustav Nosek. Poprvé se představil, stejně jako Mánička, při premiéře "Hurvínkovy jarní revue" (Revue z donucení) 19.dubna 1930. Až do roku 1938 obstarával Gustav Nosek jako člen </a:t>
                      </a:r>
                      <a:r>
                        <a:rPr lang="cs-CZ" sz="1600" dirty="0" err="1">
                          <a:latin typeface="Verdana"/>
                          <a:ea typeface="Times New Roman"/>
                        </a:rPr>
                        <a:t>Skupova</a:t>
                      </a:r>
                      <a:r>
                        <a:rPr lang="cs-CZ" sz="1600" dirty="0">
                          <a:latin typeface="Verdana"/>
                          <a:ea typeface="Times New Roman"/>
                        </a:rPr>
                        <a:t> profesionálního souboru </a:t>
                      </a:r>
                      <a:r>
                        <a:rPr lang="cs-CZ" sz="1600" dirty="0" err="1">
                          <a:latin typeface="Verdana"/>
                          <a:ea typeface="Times New Roman"/>
                        </a:rPr>
                        <a:t>Žerykovu</a:t>
                      </a:r>
                      <a:r>
                        <a:rPr lang="cs-CZ" sz="1600" dirty="0">
                          <a:latin typeface="Verdana"/>
                          <a:ea typeface="Times New Roman"/>
                        </a:rPr>
                        <a:t> interpretaci. </a:t>
                      </a:r>
                      <a:endParaRPr lang="cs-CZ" sz="1600" dirty="0" smtClean="0">
                        <a:latin typeface="Verdana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1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>
                        <a:latin typeface="Verdana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3366CC"/>
                          </a:solidFill>
                          <a:latin typeface="Verdana"/>
                          <a:ea typeface="Times New Roman"/>
                        </a:rPr>
                        <a:t>Kolik měří a váží S+H</a:t>
                      </a:r>
                      <a:r>
                        <a:rPr lang="cs-CZ" sz="1600" dirty="0">
                          <a:latin typeface="Verdana"/>
                          <a:ea typeface="Times New Roman"/>
                        </a:rPr>
                        <a:t> 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r>
                        <a:rPr lang="cs-CZ" sz="1600" dirty="0">
                          <a:latin typeface="Verdana"/>
                          <a:ea typeface="Times New Roman"/>
                        </a:rPr>
                        <a:t>Malé loutky ( klasické ): </a:t>
                      </a:r>
                      <a:br>
                        <a:rPr lang="cs-CZ" sz="1600" dirty="0">
                          <a:latin typeface="Verdana"/>
                          <a:ea typeface="Times New Roman"/>
                        </a:rPr>
                      </a:br>
                      <a:r>
                        <a:rPr lang="cs-CZ" sz="1600" dirty="0">
                          <a:latin typeface="Verdana"/>
                          <a:ea typeface="Times New Roman"/>
                        </a:rPr>
                        <a:t>Hurvínek </a:t>
                      </a:r>
                      <a:r>
                        <a:rPr lang="cs-CZ" sz="1600" dirty="0" smtClean="0">
                          <a:latin typeface="Verdana"/>
                          <a:ea typeface="Times New Roman"/>
                        </a:rPr>
                        <a:t>46 cm/ 1,05 kg </a:t>
                      </a:r>
                      <a:r>
                        <a:rPr lang="cs-CZ" sz="1600" dirty="0">
                          <a:latin typeface="Verdana"/>
                          <a:ea typeface="Times New Roman"/>
                        </a:rPr>
                        <a:t/>
                      </a:r>
                      <a:br>
                        <a:rPr lang="cs-CZ" sz="1600" dirty="0">
                          <a:latin typeface="Verdana"/>
                          <a:ea typeface="Times New Roman"/>
                        </a:rPr>
                      </a:br>
                      <a:r>
                        <a:rPr lang="cs-CZ" sz="1600" dirty="0">
                          <a:latin typeface="Verdana"/>
                          <a:ea typeface="Times New Roman"/>
                        </a:rPr>
                        <a:t>Spejbl </a:t>
                      </a:r>
                      <a:r>
                        <a:rPr lang="cs-CZ" sz="1600" dirty="0" smtClean="0">
                          <a:latin typeface="Verdana"/>
                          <a:ea typeface="Times New Roman"/>
                        </a:rPr>
                        <a:t>55 cm/ 1,60</a:t>
                      </a:r>
                      <a:r>
                        <a:rPr lang="cs-CZ" sz="1600" baseline="0" dirty="0" smtClean="0">
                          <a:latin typeface="Verdana"/>
                          <a:ea typeface="Times New Roman"/>
                        </a:rPr>
                        <a:t> kg</a:t>
                      </a:r>
                      <a:r>
                        <a:rPr lang="cs-CZ" sz="1600" dirty="0">
                          <a:latin typeface="Verdana"/>
                          <a:ea typeface="Times New Roman"/>
                        </a:rPr>
                        <a:t/>
                      </a:r>
                      <a:br>
                        <a:rPr lang="cs-CZ" sz="1600" dirty="0">
                          <a:latin typeface="Verdana"/>
                          <a:ea typeface="Times New Roman"/>
                        </a:rPr>
                      </a:br>
                      <a:r>
                        <a:rPr lang="cs-CZ" sz="1600" dirty="0">
                          <a:latin typeface="Verdana"/>
                          <a:ea typeface="Times New Roman"/>
                        </a:rPr>
                        <a:t/>
                      </a:r>
                      <a:br>
                        <a:rPr lang="cs-CZ" sz="1600" dirty="0">
                          <a:latin typeface="Verdana"/>
                          <a:ea typeface="Times New Roman"/>
                        </a:rPr>
                      </a:br>
                      <a:r>
                        <a:rPr lang="cs-CZ" sz="1600" dirty="0">
                          <a:latin typeface="Verdana"/>
                          <a:ea typeface="Times New Roman"/>
                        </a:rPr>
                        <a:t>Střední loutky ( hrací ):</a:t>
                      </a:r>
                      <a:br>
                        <a:rPr lang="cs-CZ" sz="1600" dirty="0">
                          <a:latin typeface="Verdana"/>
                          <a:ea typeface="Times New Roman"/>
                        </a:rPr>
                      </a:br>
                      <a:r>
                        <a:rPr lang="cs-CZ" sz="1600" dirty="0">
                          <a:latin typeface="Verdana"/>
                          <a:ea typeface="Times New Roman"/>
                        </a:rPr>
                        <a:t>Hurvínek </a:t>
                      </a: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 cm / 1,20 kg</a:t>
                      </a:r>
                      <a:r>
                        <a:rPr lang="cs-CZ" sz="1600" dirty="0">
                          <a:latin typeface="Verdana"/>
                          <a:ea typeface="Times New Roman"/>
                        </a:rPr>
                        <a:t/>
                      </a:r>
                      <a:br>
                        <a:rPr lang="cs-CZ" sz="1600" dirty="0">
                          <a:latin typeface="Verdana"/>
                          <a:ea typeface="Times New Roman"/>
                        </a:rPr>
                      </a:br>
                      <a:r>
                        <a:rPr lang="cs-CZ" sz="1600" dirty="0">
                          <a:latin typeface="Verdana"/>
                          <a:ea typeface="Times New Roman"/>
                        </a:rPr>
                        <a:t>Spejbl </a:t>
                      </a: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 cm / 1,85 kg</a:t>
                      </a:r>
                      <a:br>
                        <a:rPr lang="cs-CZ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600" dirty="0">
                          <a:latin typeface="Verdana"/>
                          <a:ea typeface="Times New Roman"/>
                        </a:rPr>
                        <a:t/>
                      </a:r>
                      <a:br>
                        <a:rPr lang="cs-CZ" sz="1600" dirty="0">
                          <a:latin typeface="Verdana"/>
                          <a:ea typeface="Times New Roman"/>
                        </a:rPr>
                      </a:br>
                      <a:r>
                        <a:rPr lang="cs-CZ" sz="1600" dirty="0">
                          <a:latin typeface="Verdana"/>
                          <a:ea typeface="Times New Roman"/>
                        </a:rPr>
                        <a:t>Velké loutky ( </a:t>
                      </a:r>
                      <a:r>
                        <a:rPr lang="cs-CZ" sz="1600" dirty="0" err="1">
                          <a:latin typeface="Verdana"/>
                          <a:ea typeface="Times New Roman"/>
                        </a:rPr>
                        <a:t>předscénové</a:t>
                      </a:r>
                      <a:r>
                        <a:rPr lang="cs-CZ" sz="1600" dirty="0">
                          <a:latin typeface="Verdana"/>
                          <a:ea typeface="Times New Roman"/>
                        </a:rPr>
                        <a:t> ):</a:t>
                      </a:r>
                      <a:br>
                        <a:rPr lang="cs-CZ" sz="1600" dirty="0">
                          <a:latin typeface="Verdana"/>
                          <a:ea typeface="Times New Roman"/>
                        </a:rPr>
                      </a:br>
                      <a:r>
                        <a:rPr lang="cs-CZ" sz="1600" dirty="0">
                          <a:latin typeface="Verdana"/>
                          <a:ea typeface="Times New Roman"/>
                        </a:rPr>
                        <a:t>Hurvínek </a:t>
                      </a: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 cm / 1,95 kg</a:t>
                      </a:r>
                      <a:r>
                        <a:rPr lang="cs-CZ" sz="1600" dirty="0">
                          <a:latin typeface="Verdana"/>
                          <a:ea typeface="Times New Roman"/>
                        </a:rPr>
                        <a:t/>
                      </a:r>
                      <a:br>
                        <a:rPr lang="cs-CZ" sz="1600" dirty="0">
                          <a:latin typeface="Verdana"/>
                          <a:ea typeface="Times New Roman"/>
                        </a:rPr>
                      </a:br>
                      <a:r>
                        <a:rPr lang="cs-CZ" sz="1600" dirty="0">
                          <a:latin typeface="Verdana"/>
                          <a:ea typeface="Times New Roman"/>
                        </a:rPr>
                        <a:t>Spejbl </a:t>
                      </a: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 cm / 2,80 kg</a:t>
                      </a:r>
                      <a:r>
                        <a:rPr lang="cs-CZ" sz="1600" dirty="0" smtClean="0">
                          <a:latin typeface="Verdana"/>
                          <a:ea typeface="Times New Roman"/>
                        </a:rPr>
                        <a:t> 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1986" name="Picture 2" descr="Žer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1904972" cy="2721389"/>
          </a:xfrm>
          <a:prstGeom prst="rect">
            <a:avLst/>
          </a:prstGeom>
          <a:noFill/>
        </p:spPr>
      </p:pic>
      <p:pic>
        <p:nvPicPr>
          <p:cNvPr id="41985" name="Picture 1" descr="Míry a váhy S+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65713"/>
            <a:ext cx="2428892" cy="3265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85918" y="4929198"/>
            <a:ext cx="5486400" cy="785818"/>
          </a:xfrm>
        </p:spPr>
        <p:txBody>
          <a:bodyPr>
            <a:noAutofit/>
          </a:bodyPr>
          <a:lstStyle/>
          <a:p>
            <a:r>
              <a:rPr lang="cs-CZ" sz="2400" dirty="0" smtClean="0"/>
              <a:t>Expozice věnovaná Spejblovi a Hurvínkovi ve Vltavotýnském muzeu</a:t>
            </a:r>
            <a:endParaRPr lang="cs-CZ" sz="2400" dirty="0"/>
          </a:p>
        </p:txBody>
      </p:sp>
      <p:pic>
        <p:nvPicPr>
          <p:cNvPr id="7" name="Zástupný symbol pro obrázek 6" descr="IMG_0055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/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1857356" y="5715016"/>
            <a:ext cx="5486400" cy="804862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Miloš Kirschner . Význačný pokračovatel Josefa Skupy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 </a:t>
            </a:r>
            <a:r>
              <a:rPr lang="cs-CZ" sz="4000" b="1" dirty="0" smtClean="0">
                <a:solidFill>
                  <a:srgbClr val="FF0000"/>
                </a:solidFill>
              </a:rPr>
              <a:t>Jiří Trnka</a:t>
            </a:r>
            <a:r>
              <a:rPr lang="cs-CZ" sz="2800" dirty="0" smtClean="0"/>
              <a:t>  (*24.2.1912 - †30.12.1969) </a:t>
            </a:r>
            <a:br>
              <a:rPr lang="cs-CZ" sz="2800" dirty="0" smtClean="0"/>
            </a:br>
            <a:r>
              <a:rPr lang="cs-CZ" sz="2800" dirty="0" smtClean="0"/>
              <a:t>- český výtvarník a režisér animovaných filmů, ilustrátor, malíř a sochař 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pic>
        <p:nvPicPr>
          <p:cNvPr id="5" name="Zástupný symbol pro obsah 4" descr="Trn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928802"/>
            <a:ext cx="2833694" cy="3967172"/>
          </a:xfrm>
        </p:spPr>
      </p:pic>
      <p:pic>
        <p:nvPicPr>
          <p:cNvPr id="6" name="Obrázek 5" descr="Trnkovy lout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500306"/>
            <a:ext cx="3810000" cy="286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2844" y="285728"/>
            <a:ext cx="871543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 letech 1929 - 1935 studoval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Jiří Trnka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na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Uměleckoprůmyslové škole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 Praze. Zpočátku navrhoval a vytvářel kulisy pro divadlo J. Skupy v Plzni; později v dnešním pražském Divadle Rokoko provozoval vlastní loutkové divadlo. Při svém prvním setkání s loutkovým filmem vytvořil pro reklamní účely postavu Hurvínka. V době 2. světové války se zapojil do pražského divadelního života návrhy scén a 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kostýmů.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Roku 1945</a:t>
            </a:r>
            <a:r>
              <a:rPr lang="cs-CZ" sz="2400" dirty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se stal spoluzakladatelem studia Bratři v triku. Roku 1967 byl jmenován profesorem na Vysoké škole uměleckoprůmyslové, práci mu však znesnadňovala pokračující těžká nemoc, jíž podlehl 30. prosince 1969.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 oblibou používal ve svých filmech loutky. Mezi jeho nejznámější loutkové filmy patří </a:t>
            </a:r>
            <a:r>
              <a:rPr kumimoji="0" lang="cs-CZ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Staré pověsti české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a </a:t>
            </a:r>
            <a:r>
              <a:rPr kumimoji="0" lang="cs-CZ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Dobrý</a:t>
            </a:r>
            <a:r>
              <a:rPr kumimoji="0" lang="cs-CZ" sz="2400" b="0" i="1" u="none" strike="noStrike" cap="none" normalizeH="0" baseline="0" dirty="0" smtClean="0">
                <a:ln>
                  <a:noFill/>
                </a:ln>
                <a:solidFill>
                  <a:srgbClr val="CC2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cs-CZ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voják Švejk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namluvené jeho přítelem J. Werichem a celovečerní film podle předlohy W. Shakespeara </a:t>
            </a:r>
            <a:r>
              <a:rPr kumimoji="0" lang="cs-CZ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Sen noci svatojánské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/www.osobnosti.</a:t>
            </a:r>
            <a:r>
              <a:rPr lang="cs-CZ" dirty="0" err="1" smtClean="0"/>
              <a:t>cz</a:t>
            </a:r>
            <a:r>
              <a:rPr lang="cs-CZ" dirty="0" smtClean="0"/>
              <a:t>/</a:t>
            </a:r>
            <a:r>
              <a:rPr lang="cs-CZ" dirty="0" err="1" smtClean="0"/>
              <a:t>josef</a:t>
            </a:r>
            <a:r>
              <a:rPr lang="cs-CZ" dirty="0" smtClean="0"/>
              <a:t>-skupa.</a:t>
            </a:r>
            <a:r>
              <a:rPr lang="cs-CZ" dirty="0" err="1" smtClean="0"/>
              <a:t>php</a:t>
            </a:r>
            <a:endParaRPr lang="cs-CZ" dirty="0" smtClean="0"/>
          </a:p>
          <a:p>
            <a:r>
              <a:rPr lang="cs-CZ" dirty="0" err="1" smtClean="0"/>
              <a:t>Wikipedia</a:t>
            </a:r>
            <a:endParaRPr lang="cs-CZ" dirty="0" smtClean="0"/>
          </a:p>
          <a:p>
            <a:r>
              <a:rPr lang="cs-CZ" dirty="0" smtClean="0">
                <a:hlinkClick r:id="rId2"/>
              </a:rPr>
              <a:t>http://picasaweb.google.cz/</a:t>
            </a:r>
            <a:endParaRPr lang="cs-CZ" dirty="0" smtClean="0"/>
          </a:p>
          <a:p>
            <a:r>
              <a:rPr lang="cs-CZ" dirty="0" smtClean="0"/>
              <a:t>Fotografie byly pořízeny v Městském muzeu </a:t>
            </a:r>
          </a:p>
          <a:p>
            <a:pPr>
              <a:buNone/>
            </a:pPr>
            <a:r>
              <a:rPr lang="cs-CZ" dirty="0" smtClean="0"/>
              <a:t>    v Týně nad Vltavou s dovolením vedení muzea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u="sng" dirty="0" smtClean="0"/>
              <a:t>Historie loutek, loutkářství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err="1" smtClean="0"/>
              <a:t>Vv</a:t>
            </a:r>
            <a:r>
              <a:rPr lang="cs-CZ" b="1" dirty="0" smtClean="0"/>
              <a:t> – 6.ročník</a:t>
            </a:r>
            <a:endParaRPr lang="cs-CZ" dirty="0" smtClean="0"/>
          </a:p>
          <a:p>
            <a:r>
              <a:rPr lang="cs-CZ" dirty="0" smtClean="0"/>
              <a:t>Mgr. Zdenka </a:t>
            </a:r>
            <a:r>
              <a:rPr lang="cs-CZ" dirty="0" err="1" smtClean="0"/>
              <a:t>Meškánová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Historie a vývoj loutek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 historií loutkářství  se vypravíme do Městského muzea v Týně nad Vltavou</a:t>
            </a:r>
          </a:p>
          <a:p>
            <a:r>
              <a:rPr lang="cs-CZ" dirty="0" smtClean="0"/>
              <a:t>Proč?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V nedalekých Kolodějích nad Lužnicí zemřel Matěj Kopecký a je pochován na hřbitově v Týně nad Vltavou, kde má také pomníček</a:t>
            </a:r>
          </a:p>
          <a:p>
            <a:r>
              <a:rPr lang="cs-CZ" dirty="0" smtClean="0"/>
              <a:t>Význam divadelních kočovných společností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Šíření českého jazyka, vzdělanosti a informací 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Žáci se hned v úvodu expozice seznámí s Matějem Kopeckým ( obrázek s bubínkem v levém horním rohu)</a:t>
            </a:r>
            <a:endParaRPr lang="cs-CZ" dirty="0"/>
          </a:p>
        </p:txBody>
      </p:sp>
      <p:pic>
        <p:nvPicPr>
          <p:cNvPr id="4" name="Zástupný symbol pro obsah 3" descr="IMG_0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214554"/>
            <a:ext cx="4876800" cy="3657600"/>
          </a:xfrm>
        </p:spPr>
      </p:pic>
      <p:sp>
        <p:nvSpPr>
          <p:cNvPr id="8" name="Slza 7"/>
          <p:cNvSpPr/>
          <p:nvPr/>
        </p:nvSpPr>
        <p:spPr>
          <a:xfrm>
            <a:off x="3214678" y="2285992"/>
            <a:ext cx="785818" cy="1000132"/>
          </a:xfrm>
          <a:prstGeom prst="teardrop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0" name="Přímá spojovací šipka 9"/>
          <p:cNvCxnSpPr>
            <a:endCxn id="8" idx="7"/>
          </p:cNvCxnSpPr>
          <p:nvPr/>
        </p:nvCxnSpPr>
        <p:spPr>
          <a:xfrm rot="10800000" flipV="1">
            <a:off x="4000496" y="1857364"/>
            <a:ext cx="642942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357322"/>
          </a:xfrm>
        </p:spPr>
        <p:txBody>
          <a:bodyPr>
            <a:noAutofit/>
          </a:bodyPr>
          <a:lstStyle/>
          <a:p>
            <a:r>
              <a:rPr lang="cs-CZ" sz="3200" dirty="0" smtClean="0"/>
              <a:t>Mohou vidět, jaké loutky se vyráběly v době Matěje Kopeckého i loutkovou scénu ( originály těchto loutek věnovalo vltavotýnské muzeum Národnímu muzeu v Praze)</a:t>
            </a:r>
            <a:br>
              <a:rPr lang="cs-CZ" sz="3200" dirty="0" smtClean="0"/>
            </a:br>
            <a:r>
              <a:rPr lang="cs-CZ" sz="3600" dirty="0" smtClean="0"/>
              <a:t> </a:t>
            </a:r>
            <a:r>
              <a:rPr lang="cs-CZ" sz="2400" dirty="0" smtClean="0"/>
              <a:t>Loutky Tomáše Dubského /1874 – 1965/ pochází z první poloviny 19. století, jsou 60 cm vysoké</a:t>
            </a:r>
            <a:endParaRPr lang="cs-CZ" sz="2400" dirty="0"/>
          </a:p>
        </p:txBody>
      </p:sp>
      <p:pic>
        <p:nvPicPr>
          <p:cNvPr id="4" name="Zástupný symbol pro obsah 3" descr="IMG_00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3286124"/>
            <a:ext cx="4222197" cy="3071834"/>
          </a:xfrm>
        </p:spPr>
      </p:pic>
      <p:pic>
        <p:nvPicPr>
          <p:cNvPr id="5" name="Obrázek 4" descr="IMG_00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286124"/>
            <a:ext cx="4222197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Loutky Matěje Kopeckého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 descr="C:\Users\kodama.ZSMALASTRANA\Desktop\f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6794553" cy="5889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kodama.ZSMALASTRANA\Desktop\foto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0238" y="71438"/>
            <a:ext cx="9753601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 je charakteristické pro tyto historické loutky?</a:t>
            </a:r>
            <a:endParaRPr lang="cs-CZ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Loutky vyráběli jako zmenšeniny lidí</a:t>
            </a:r>
          </a:p>
          <a:p>
            <a:r>
              <a:rPr lang="cs-CZ" dirty="0" smtClean="0"/>
              <a:t>Zachovávali poměr velikostí jednotlivých částí těla</a:t>
            </a:r>
          </a:p>
          <a:p>
            <a:r>
              <a:rPr lang="cs-CZ" dirty="0" smtClean="0"/>
              <a:t>Snažili se je vyrábět se všemi detaily, 5 prstů, detaily hlavy apod.</a:t>
            </a:r>
          </a:p>
          <a:p>
            <a:r>
              <a:rPr lang="cs-CZ" dirty="0" smtClean="0"/>
              <a:t>Oblékali je do skutečných šatů, brnění, vyráběli jim boty …</a:t>
            </a:r>
          </a:p>
          <a:p>
            <a:r>
              <a:rPr lang="cs-CZ" dirty="0" smtClean="0"/>
              <a:t>Vlasy, vousy dělali ze skutečných vlasů</a:t>
            </a:r>
            <a:endParaRPr lang="cs-CZ" dirty="0"/>
          </a:p>
        </p:txBody>
      </p:sp>
    </p:spTree>
  </p:cSld>
  <p:clrMapOvr>
    <a:masterClrMapping/>
  </p:clrMapOvr>
  <p:transition spd="slow">
    <p:wipe dir="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565794" cy="1271606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známá loutka vltavotýnského </a:t>
            </a:r>
            <a:r>
              <a:rPr lang="cs-CZ" sz="2400" dirty="0" err="1" smtClean="0">
                <a:solidFill>
                  <a:srgbClr val="FF0000"/>
                </a:solidFill>
              </a:rPr>
              <a:t>Zinduláka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Pošvejce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/místní obdoba Spejbla/, který kriticky a humorně glosoval události ve městě</a:t>
            </a:r>
            <a:br>
              <a:rPr lang="cs-CZ" sz="2400" dirty="0" smtClean="0"/>
            </a:br>
            <a:endParaRPr lang="cs-CZ" sz="2400" dirty="0"/>
          </a:p>
        </p:txBody>
      </p:sp>
      <p:pic>
        <p:nvPicPr>
          <p:cNvPr id="7" name="Zástupný symbol pro obrázek 6" descr="IMG_005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1792288" y="5786454"/>
            <a:ext cx="5486400" cy="571504"/>
          </a:xfrm>
        </p:spPr>
        <p:txBody>
          <a:bodyPr>
            <a:normAutofit/>
          </a:bodyPr>
          <a:lstStyle/>
          <a:p>
            <a:r>
              <a:rPr lang="cs-CZ" sz="1800" b="1" dirty="0" smtClean="0"/>
              <a:t>Jedna z vystavených loutek ve vltavotýnském muzeu</a:t>
            </a:r>
            <a:endParaRPr lang="cs-CZ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681</Words>
  <Application>Microsoft Office PowerPoint</Application>
  <PresentationFormat>Předvádění na obrazovce (4:3)</PresentationFormat>
  <Paragraphs>63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Motiv sady Office</vt:lpstr>
      <vt:lpstr>Nové modulové výukové a inovativní programy - zvýšení kvality ve vzdělávání  </vt:lpstr>
      <vt:lpstr>Historie loutek, loutkářství  </vt:lpstr>
      <vt:lpstr>Historie a vývoj loutek</vt:lpstr>
      <vt:lpstr>Žáci se hned v úvodu expozice seznámí s Matějem Kopeckým ( obrázek s bubínkem v levém horním rohu)</vt:lpstr>
      <vt:lpstr>Mohou vidět, jaké loutky se vyráběly v době Matěje Kopeckého i loutkovou scénu ( originály těchto loutek věnovalo vltavotýnské muzeum Národnímu muzeu v Praze)  Loutky Tomáše Dubského /1874 – 1965/ pochází z první poloviny 19. století, jsou 60 cm vysoké</vt:lpstr>
      <vt:lpstr>Loutky Matěje Kopeckého</vt:lpstr>
      <vt:lpstr>Prezentace aplikace PowerPoint</vt:lpstr>
      <vt:lpstr>Co je charakteristické pro tyto historické loutky?</vt:lpstr>
      <vt:lpstr>známá loutka vltavotýnského Zinduláka Pošvejce /místní obdoba Spejbla/, který kriticky a humorně glosoval události ve městě </vt:lpstr>
      <vt:lpstr>Jmenujme si další dva význačné loutkáře z historie českého loutkářství</vt:lpstr>
      <vt:lpstr>Prezentace aplikace PowerPoint</vt:lpstr>
      <vt:lpstr>Prezentace aplikace PowerPoint</vt:lpstr>
      <vt:lpstr>Prezentace aplikace PowerPoint</vt:lpstr>
      <vt:lpstr>Prezentace aplikace PowerPoint</vt:lpstr>
      <vt:lpstr>Expozice věnovaná Spejblovi a Hurvínkovi ve Vltavotýnském muzeu</vt:lpstr>
      <vt:lpstr>   Jiří Trnka  (*24.2.1912 - †30.12.1969)  - český výtvarník a režisér animovaných filmů, ilustrátor, malíř a sochař   </vt:lpstr>
      <vt:lpstr>Prezentace aplikace PowerPoint</vt:lpstr>
      <vt:lpstr>Zdroje:</vt:lpstr>
    </vt:vector>
  </TitlesOfParts>
  <Company>ZŠ Týn nad Vltavou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modulové výukové a inovativní programy - zvýšení kvality ve vzdělávání  </dc:title>
  <dc:creator>Ředitelka</dc:creator>
  <cp:lastModifiedBy>Marcela Kubátová</cp:lastModifiedBy>
  <cp:revision>5</cp:revision>
  <dcterms:created xsi:type="dcterms:W3CDTF">2010-06-07T12:14:37Z</dcterms:created>
  <dcterms:modified xsi:type="dcterms:W3CDTF">2015-02-26T08:39:48Z</dcterms:modified>
</cp:coreProperties>
</file>