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1" r:id="rId14"/>
    <p:sldId id="283" r:id="rId15"/>
    <p:sldId id="282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4272-FDF9-45D7-99F7-A856928F3E4E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99E-BDB3-429C-9E79-03A0148A9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4272-FDF9-45D7-99F7-A856928F3E4E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99E-BDB3-429C-9E79-03A0148A9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4272-FDF9-45D7-99F7-A856928F3E4E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99E-BDB3-429C-9E79-03A0148A9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4272-FDF9-45D7-99F7-A856928F3E4E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99E-BDB3-429C-9E79-03A0148A9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4272-FDF9-45D7-99F7-A856928F3E4E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99E-BDB3-429C-9E79-03A0148A9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4272-FDF9-45D7-99F7-A856928F3E4E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99E-BDB3-429C-9E79-03A0148A9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4272-FDF9-45D7-99F7-A856928F3E4E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99E-BDB3-429C-9E79-03A0148A9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4272-FDF9-45D7-99F7-A856928F3E4E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99E-BDB3-429C-9E79-03A0148A9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4272-FDF9-45D7-99F7-A856928F3E4E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99E-BDB3-429C-9E79-03A0148A9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4272-FDF9-45D7-99F7-A856928F3E4E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99E-BDB3-429C-9E79-03A0148A9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4272-FDF9-45D7-99F7-A856928F3E4E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F399E-BDB3-429C-9E79-03A0148A9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94272-FDF9-45D7-99F7-A856928F3E4E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F399E-BDB3-429C-9E79-03A0148A9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ulalie.rajce.idnes.cz/Vy_tvor_vsech_vy_tvoru_-_Vlk_prevleceny_za_babicku-_Manajka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picasaweb.google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7"/>
          </a:xfrm>
        </p:spPr>
        <p:txBody>
          <a:bodyPr>
            <a:normAutofit fontScale="90000"/>
          </a:bodyPr>
          <a:lstStyle/>
          <a:p>
            <a:r>
              <a:rPr lang="cs-CZ" sz="4000" b="1" i="1" dirty="0" smtClean="0"/>
              <a:t>Nové modulové výukové a inovativní programy - zvýšení kvality ve vzdělávání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7664" y="4463104"/>
            <a:ext cx="6400800" cy="971560"/>
          </a:xfrm>
        </p:spPr>
        <p:txBody>
          <a:bodyPr>
            <a:normAutofit/>
          </a:bodyPr>
          <a:lstStyle/>
          <a:p>
            <a:r>
              <a:rPr lang="cs-CZ" sz="2400" dirty="0"/>
              <a:t>Tento projekt je spolufinancován Evropským sociálním fondem a státním rozpočtem ČR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857356" y="500042"/>
            <a:ext cx="5653088" cy="785813"/>
            <a:chOff x="1410" y="1686"/>
            <a:chExt cx="8902" cy="12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10" y="1831"/>
              <a:ext cx="1217" cy="1042"/>
            </a:xfrm>
            <a:prstGeom prst="rect">
              <a:avLst/>
            </a:prstGeom>
            <a:no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0" y="1758"/>
              <a:ext cx="1438" cy="1166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5" y="1686"/>
              <a:ext cx="1401" cy="1054"/>
            </a:xfrm>
            <a:prstGeom prst="rect">
              <a:avLst/>
            </a:prstGeom>
            <a:noFill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81" y="1795"/>
              <a:ext cx="2138" cy="1002"/>
            </a:xfrm>
            <a:prstGeom prst="rect">
              <a:avLst/>
            </a:prstGeom>
            <a:no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095" y="1758"/>
              <a:ext cx="1217" cy="938"/>
            </a:xfrm>
            <a:prstGeom prst="rect">
              <a:avLst/>
            </a:prstGeom>
            <a:noFill/>
          </p:spPr>
        </p:pic>
      </p:grpSp>
      <p:sp>
        <p:nvSpPr>
          <p:cNvPr id="10" name="TextovéPole 9"/>
          <p:cNvSpPr txBox="1"/>
          <p:nvPr/>
        </p:nvSpPr>
        <p:spPr>
          <a:xfrm>
            <a:off x="2285984" y="1285860"/>
            <a:ext cx="507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INVESTICE DO ROZVOJE </a:t>
            </a:r>
            <a:r>
              <a:rPr lang="cs-CZ" sz="1200" dirty="0" smtClean="0"/>
              <a:t>VZDĚLÁVÁNÍ</a:t>
            </a:r>
            <a:endParaRPr lang="cs-CZ" sz="12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ZŠ, Týn nad Vltavou, Malá Strana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450061" y="3632929"/>
            <a:ext cx="274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CZ.1.07/1.1.10/01.0063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reditelkazs\Dokumenty\prezentace\6.ročník\2370097-stara-drevena-loutka-kasparek-original-m-FCnzberg-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Hurvínek</a:t>
            </a:r>
            <a:r>
              <a:rPr lang="cs-CZ" dirty="0" smtClean="0"/>
              <a:t>, </a:t>
            </a:r>
            <a:r>
              <a:rPr lang="cs-CZ" sz="3200" dirty="0" smtClean="0"/>
              <a:t>marioneta Josefy Skupy</a:t>
            </a:r>
            <a:endParaRPr lang="cs-CZ" sz="3200" dirty="0"/>
          </a:p>
        </p:txBody>
      </p:sp>
      <p:pic>
        <p:nvPicPr>
          <p:cNvPr id="1026" name="Picture 2" descr="Hurvín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57554" y="2000240"/>
            <a:ext cx="3106602" cy="443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u="sng" dirty="0" smtClean="0">
                <a:solidFill>
                  <a:srgbClr val="FF0000"/>
                </a:solidFill>
              </a:rPr>
              <a:t>Loutky voděné zdola</a:t>
            </a:r>
            <a:endParaRPr lang="cs-CZ" sz="6000" b="1" u="sng" dirty="0">
              <a:solidFill>
                <a:srgbClr val="FF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Jsou voděny zespodu a stávají se prodlouženou rukou loutkoherce, který je schován za „paravánem“ – zástěnou nebo ve  sníženém otvoru v jevišti</a:t>
            </a:r>
          </a:p>
          <a:p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Maňásek</a:t>
            </a:r>
            <a:r>
              <a:rPr lang="cs-CZ" dirty="0" smtClean="0"/>
              <a:t> – prstová loutka je nejčastěji spojena s loutkohercem, neboť ruka vodiče je součástí těla loutky. Výhodou je poměrně snadná manipulace s rekvizitou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Javajka</a:t>
            </a:r>
            <a:r>
              <a:rPr lang="cs-CZ" dirty="0" smtClean="0"/>
              <a:t> – kostru loutky tvoří pevná ramena, uprostřed nichž prochází hůlka, na které je upevněna hlava postavy, k ramenům jsou po stranách připevněny paže a ruce loutky jsou ovládány vodícími dráty, nebo tenkými hůlkami</a:t>
            </a:r>
          </a:p>
          <a:p>
            <a:r>
              <a:rPr lang="cs-CZ" i="1" dirty="0" err="1" smtClean="0">
                <a:solidFill>
                  <a:schemeClr val="accent6">
                    <a:lumMod val="75000"/>
                  </a:schemeClr>
                </a:solidFill>
              </a:rPr>
              <a:t>Maňajka</a:t>
            </a:r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kombinace maňáska a Javajky, hlava je ovládána prsty vodiče, ale ruce jsou připevněny k vodícím drátům, nebo hůlkám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Máňásek</a:t>
            </a:r>
            <a:endParaRPr lang="cs-CZ" dirty="0"/>
          </a:p>
        </p:txBody>
      </p:sp>
      <p:pic>
        <p:nvPicPr>
          <p:cNvPr id="4" name="Zástupný symbol pro obsah 3" descr="loupeznicka-panima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71612"/>
            <a:ext cx="2928564" cy="4525963"/>
          </a:xfrm>
        </p:spPr>
      </p:pic>
      <p:pic>
        <p:nvPicPr>
          <p:cNvPr id="5" name="Obrázek 4" descr="manasci-jednorucni-zajic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285992"/>
            <a:ext cx="3643338" cy="331212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42910" y="6000768"/>
            <a:ext cx="5429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http://www.</a:t>
            </a:r>
            <a:r>
              <a:rPr lang="cs-CZ" sz="1200" dirty="0" err="1" smtClean="0"/>
              <a:t>cesky</a:t>
            </a:r>
            <a:r>
              <a:rPr lang="cs-CZ" sz="1200" dirty="0" smtClean="0"/>
              <a:t>-</a:t>
            </a:r>
            <a:r>
              <a:rPr lang="cs-CZ" sz="1200" dirty="0" err="1" smtClean="0"/>
              <a:t>manasek.cz</a:t>
            </a:r>
            <a:r>
              <a:rPr lang="cs-CZ" sz="1200" dirty="0" smtClean="0"/>
              <a:t>/2-</a:t>
            </a:r>
            <a:r>
              <a:rPr lang="cs-CZ" sz="1200" dirty="0" err="1" smtClean="0"/>
              <a:t>kamaradi</a:t>
            </a:r>
            <a:r>
              <a:rPr lang="cs-CZ" sz="1200" dirty="0" smtClean="0"/>
              <a:t>-z-</a:t>
            </a:r>
            <a:r>
              <a:rPr lang="cs-CZ" sz="1200" dirty="0" err="1" smtClean="0"/>
              <a:t>pohadek</a:t>
            </a:r>
            <a:r>
              <a:rPr lang="cs-CZ" sz="1200" dirty="0" smtClean="0"/>
              <a:t>/z-lesa-i-</a:t>
            </a:r>
            <a:r>
              <a:rPr lang="cs-CZ" sz="1200" dirty="0" err="1" smtClean="0"/>
              <a:t>parezove</a:t>
            </a:r>
            <a:r>
              <a:rPr lang="cs-CZ" sz="1200" dirty="0" smtClean="0"/>
              <a:t>-chaloupky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Javajka</a:t>
            </a:r>
            <a:endParaRPr lang="cs-CZ" dirty="0"/>
          </a:p>
        </p:txBody>
      </p:sp>
      <p:pic>
        <p:nvPicPr>
          <p:cNvPr id="4" name="Zástupný symbol pro obsah 3" descr="javaj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428736"/>
            <a:ext cx="3476254" cy="4525963"/>
          </a:xfrm>
        </p:spPr>
      </p:pic>
      <p:pic>
        <p:nvPicPr>
          <p:cNvPr id="5" name="Zástupný symbol pro obsah 3" descr="javajky-slunecn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214554"/>
            <a:ext cx="3457600" cy="314327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42910" y="6072206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http://www.</a:t>
            </a:r>
            <a:r>
              <a:rPr lang="cs-CZ" sz="1200" dirty="0" err="1" smtClean="0"/>
              <a:t>google.cz</a:t>
            </a:r>
            <a:r>
              <a:rPr lang="cs-CZ" sz="1200" dirty="0" smtClean="0"/>
              <a:t>/</a:t>
            </a:r>
            <a:r>
              <a:rPr lang="cs-CZ" sz="1200" dirty="0" err="1" smtClean="0"/>
              <a:t>images</a:t>
            </a:r>
            <a:r>
              <a:rPr lang="cs-CZ" sz="1200" dirty="0" smtClean="0"/>
              <a:t>?</a:t>
            </a:r>
            <a:r>
              <a:rPr lang="cs-CZ" sz="1200" dirty="0" err="1" smtClean="0"/>
              <a:t>hl</a:t>
            </a:r>
            <a:r>
              <a:rPr lang="cs-CZ" sz="1200" dirty="0" smtClean="0"/>
              <a:t>=</a:t>
            </a:r>
            <a:r>
              <a:rPr lang="cs-CZ" sz="1200" dirty="0" err="1" smtClean="0"/>
              <a:t>cs</a:t>
            </a:r>
            <a:r>
              <a:rPr lang="cs-CZ" sz="1200" dirty="0" smtClean="0"/>
              <a:t>&amp;q=</a:t>
            </a:r>
            <a:r>
              <a:rPr lang="cs-CZ" sz="1200" dirty="0" err="1" smtClean="0"/>
              <a:t>javajka</a:t>
            </a:r>
            <a:r>
              <a:rPr lang="cs-CZ" sz="1200" dirty="0" smtClean="0"/>
              <a:t>&amp;</a:t>
            </a:r>
            <a:r>
              <a:rPr lang="cs-CZ" sz="1200" dirty="0" err="1" smtClean="0"/>
              <a:t>rlz</a:t>
            </a:r>
            <a:r>
              <a:rPr lang="cs-CZ" sz="1200" dirty="0" smtClean="0"/>
              <a:t>=1R2GGLL_</a:t>
            </a:r>
            <a:r>
              <a:rPr lang="cs-CZ" sz="1200" dirty="0" err="1" smtClean="0"/>
              <a:t>en</a:t>
            </a:r>
            <a:r>
              <a:rPr lang="cs-CZ" sz="1200" dirty="0" smtClean="0"/>
              <a:t>&amp;um=1&amp;</a:t>
            </a:r>
            <a:r>
              <a:rPr lang="cs-CZ" sz="1200" dirty="0" err="1" smtClean="0"/>
              <a:t>ie</a:t>
            </a:r>
            <a:r>
              <a:rPr lang="cs-CZ" sz="1200" dirty="0" smtClean="0"/>
              <a:t>=UTF-8&amp;</a:t>
            </a:r>
            <a:r>
              <a:rPr lang="cs-CZ" sz="1200" dirty="0" err="1" smtClean="0"/>
              <a:t>source</a:t>
            </a:r>
            <a:r>
              <a:rPr lang="cs-CZ" sz="1200" dirty="0" smtClean="0"/>
              <a:t>=</a:t>
            </a:r>
            <a:r>
              <a:rPr lang="cs-CZ" sz="1200" dirty="0" err="1" smtClean="0"/>
              <a:t>univ</a:t>
            </a:r>
            <a:r>
              <a:rPr lang="cs-CZ" sz="1200" dirty="0" smtClean="0"/>
              <a:t>&amp;</a:t>
            </a:r>
            <a:r>
              <a:rPr lang="cs-CZ" sz="1200" dirty="0" err="1" smtClean="0"/>
              <a:t>ei</a:t>
            </a:r>
            <a:r>
              <a:rPr lang="cs-CZ" sz="1200" dirty="0" smtClean="0"/>
              <a:t>=-</a:t>
            </a:r>
            <a:r>
              <a:rPr lang="cs-CZ" sz="1200" dirty="0" err="1" smtClean="0"/>
              <a:t>EIjTM</a:t>
            </a:r>
            <a:r>
              <a:rPr lang="cs-CZ" sz="1200" dirty="0" smtClean="0"/>
              <a:t>-</a:t>
            </a:r>
            <a:r>
              <a:rPr lang="cs-CZ" sz="1200" dirty="0" err="1" smtClean="0"/>
              <a:t>eHsisOMHYwIsF</a:t>
            </a:r>
            <a:r>
              <a:rPr lang="cs-CZ" sz="1200" dirty="0" smtClean="0"/>
              <a:t>&amp;</a:t>
            </a:r>
            <a:r>
              <a:rPr lang="cs-CZ" sz="1200" dirty="0" err="1" smtClean="0"/>
              <a:t>sa</a:t>
            </a:r>
            <a:r>
              <a:rPr lang="cs-CZ" sz="1200" dirty="0" smtClean="0"/>
              <a:t>=X&amp;</a:t>
            </a:r>
            <a:r>
              <a:rPr lang="cs-CZ" sz="1200" dirty="0" err="1" smtClean="0"/>
              <a:t>oi</a:t>
            </a:r>
            <a:r>
              <a:rPr lang="cs-CZ" sz="1200" dirty="0" smtClean="0"/>
              <a:t>=image_</a:t>
            </a:r>
            <a:r>
              <a:rPr lang="cs-CZ" sz="1200" dirty="0" err="1" smtClean="0"/>
              <a:t>result</a:t>
            </a:r>
            <a:r>
              <a:rPr lang="cs-CZ" sz="1200" dirty="0" smtClean="0"/>
              <a:t>_</a:t>
            </a:r>
            <a:r>
              <a:rPr lang="cs-CZ" sz="1200" dirty="0" err="1" smtClean="0"/>
              <a:t>group</a:t>
            </a:r>
            <a:r>
              <a:rPr lang="cs-CZ" sz="1200" dirty="0" smtClean="0"/>
              <a:t>&amp;</a:t>
            </a:r>
            <a:r>
              <a:rPr lang="cs-CZ" sz="1200" dirty="0" err="1" smtClean="0"/>
              <a:t>ct</a:t>
            </a:r>
            <a:r>
              <a:rPr lang="cs-CZ" sz="1200" dirty="0" smtClean="0"/>
              <a:t>=</a:t>
            </a:r>
            <a:r>
              <a:rPr lang="cs-CZ" sz="1200" dirty="0" err="1" smtClean="0"/>
              <a:t>title</a:t>
            </a:r>
            <a:r>
              <a:rPr lang="cs-CZ" sz="1200" dirty="0" smtClean="0"/>
              <a:t>&amp;</a:t>
            </a:r>
            <a:r>
              <a:rPr lang="cs-CZ" sz="1200" dirty="0" err="1" smtClean="0"/>
              <a:t>resnum</a:t>
            </a:r>
            <a:r>
              <a:rPr lang="cs-CZ" sz="1200" dirty="0" smtClean="0"/>
              <a:t>=5&amp;</a:t>
            </a:r>
            <a:r>
              <a:rPr lang="cs-CZ" sz="1200" dirty="0" err="1" smtClean="0"/>
              <a:t>ved</a:t>
            </a:r>
            <a:r>
              <a:rPr lang="cs-CZ" sz="1200" dirty="0" smtClean="0"/>
              <a:t>=0CDUQsAQwBA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Maňajka</a:t>
            </a:r>
            <a:endParaRPr lang="cs-CZ" dirty="0"/>
          </a:p>
        </p:txBody>
      </p:sp>
      <p:pic>
        <p:nvPicPr>
          <p:cNvPr id="6" name="Zástupný symbol pro obsah 5" descr="maňaj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sp>
        <p:nvSpPr>
          <p:cNvPr id="8" name="Obdélník 7">
            <a:hlinkClick r:id="rId3"/>
          </p:cNvPr>
          <p:cNvSpPr/>
          <p:nvPr/>
        </p:nvSpPr>
        <p:spPr>
          <a:xfrm>
            <a:off x="1285852" y="6215082"/>
            <a:ext cx="6572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smtClean="0"/>
              <a:t>http://eulalie.rajce.idnes.cz/Vy_tvor_vsech_vy_tvoru_-_Vlk_prevleceny_za_babicku-_Manajka/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6000" b="1" u="sng" dirty="0" smtClean="0">
                <a:solidFill>
                  <a:srgbClr val="FF0000"/>
                </a:solidFill>
              </a:rPr>
              <a:t>Zvláštní druhy loutek</a:t>
            </a:r>
            <a:endParaRPr lang="cs-CZ" sz="6000" b="1" u="sng" dirty="0">
              <a:solidFill>
                <a:srgbClr val="FF0000"/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Autofit/>
          </a:bodyPr>
          <a:lstStyle/>
          <a:p>
            <a:r>
              <a:rPr lang="cs-CZ" sz="2400" dirty="0" smtClean="0"/>
              <a:t>Loutky pro animovaný film</a:t>
            </a:r>
          </a:p>
          <a:p>
            <a:r>
              <a:rPr lang="cs-CZ" sz="2400" b="1" dirty="0" smtClean="0"/>
              <a:t>Loutkový film</a:t>
            </a:r>
          </a:p>
          <a:p>
            <a:r>
              <a:rPr lang="cs-CZ" sz="2400" dirty="0" smtClean="0"/>
              <a:t>vedle kresleného filmu je jednou ze základních oblastí animovaného filmu. Podle typu loutky jej dělíme na </a:t>
            </a:r>
            <a:r>
              <a:rPr lang="cs-CZ" sz="2400" b="1" dirty="0" smtClean="0"/>
              <a:t>klasický</a:t>
            </a:r>
            <a:r>
              <a:rPr lang="cs-CZ" sz="2400" dirty="0" smtClean="0"/>
              <a:t> a </a:t>
            </a:r>
            <a:r>
              <a:rPr lang="cs-CZ" sz="2400" b="1" dirty="0" err="1" smtClean="0"/>
              <a:t>ploškový</a:t>
            </a:r>
            <a:r>
              <a:rPr lang="cs-CZ" sz="2400" dirty="0" smtClean="0"/>
              <a:t>, který v sobě zahrnuje film </a:t>
            </a:r>
            <a:r>
              <a:rPr lang="cs-CZ" sz="2400" b="1" dirty="0" smtClean="0"/>
              <a:t>reliéfní</a:t>
            </a:r>
            <a:r>
              <a:rPr lang="cs-CZ" sz="2400" dirty="0" smtClean="0"/>
              <a:t> a </a:t>
            </a:r>
            <a:r>
              <a:rPr lang="cs-CZ" sz="2400" b="1" dirty="0" smtClean="0"/>
              <a:t>papírkový</a:t>
            </a:r>
            <a:r>
              <a:rPr lang="cs-CZ" sz="2400" dirty="0" smtClean="0"/>
              <a:t>. Základním principem klasického loutkového filmu je </a:t>
            </a:r>
            <a:r>
              <a:rPr lang="cs-CZ" sz="2400" b="1" dirty="0" smtClean="0"/>
              <a:t>trojrozměrnost oživovaných předmětů</a:t>
            </a:r>
            <a:r>
              <a:rPr lang="cs-CZ" sz="2400" dirty="0" smtClean="0"/>
              <a:t> (loutek), dekorací, rekvizit a prostředí. Prvky filmu se animují tak, že postupně okénko po okénku kamera snímá jejich jednotlivé pohybové fáze. Některé realizační postupy jsou stejné jako u filmu reálného - pohyby kamery, změny </a:t>
            </a:r>
            <a:r>
              <a:rPr lang="cs-CZ" sz="2400" dirty="0" err="1" smtClean="0"/>
              <a:t>rakursů</a:t>
            </a:r>
            <a:r>
              <a:rPr lang="cs-CZ" sz="2400" dirty="0" smtClean="0"/>
              <a:t> (sklonů kamery), velikost záběrů, osvětlení loutek a dekorací. Kromě loutek, jejichž podobu navrhuje </a:t>
            </a:r>
            <a:r>
              <a:rPr lang="cs-CZ" sz="2400" b="1" dirty="0" smtClean="0"/>
              <a:t>výtvarník</a:t>
            </a:r>
            <a:r>
              <a:rPr lang="cs-CZ" sz="2400" dirty="0" smtClean="0"/>
              <a:t>, mohou být v loutkovém filmu oživovány nejrůznější věci, např. předměty denní potřeby.</a:t>
            </a:r>
          </a:p>
          <a:p>
            <a:endParaRPr lang="cs-CZ" sz="2400" dirty="0" smtClean="0"/>
          </a:p>
          <a:p>
            <a:pPr>
              <a:buNone/>
            </a:pPr>
            <a:endParaRPr lang="cs-CZ" sz="2400" b="1" u="sng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cs-CZ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Pane, pojďte si hrát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Režie a výtvarníci profesor Břetislav </a:t>
            </a:r>
            <a:r>
              <a:rPr lang="cs-CZ" dirty="0" err="1" smtClean="0"/>
              <a:t>Pojar</a:t>
            </a:r>
            <a:r>
              <a:rPr lang="cs-CZ" dirty="0" smtClean="0"/>
              <a:t> a Miroslav Štěpánek</a:t>
            </a:r>
          </a:p>
        </p:txBody>
      </p:sp>
      <p:pic>
        <p:nvPicPr>
          <p:cNvPr id="2050" name="Picture 2" descr="pojar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6395" b="639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Studio Jiřího Trnky – výtvarník Petr </a:t>
            </a:r>
            <a:r>
              <a:rPr lang="cs-CZ" dirty="0" err="1" smtClean="0"/>
              <a:t>Poš</a:t>
            </a:r>
            <a:endParaRPr lang="cs-CZ" dirty="0"/>
          </a:p>
        </p:txBody>
      </p:sp>
      <p:pic>
        <p:nvPicPr>
          <p:cNvPr id="5" name="Zástupný symbol pro obrázek 4" descr="lakoma-bark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481" r="7481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Lakomá Barka, pohádka z knížky </a:t>
            </a:r>
            <a:r>
              <a:rPr lang="cs-CZ" dirty="0" err="1" smtClean="0"/>
              <a:t>Fimfárum</a:t>
            </a:r>
            <a:r>
              <a:rPr lang="cs-CZ" dirty="0" smtClean="0"/>
              <a:t> Jana Wericha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Loutka a herec</a:t>
            </a:r>
            <a:endParaRPr lang="cs-CZ" dirty="0"/>
          </a:p>
        </p:txBody>
      </p:sp>
      <p:pic>
        <p:nvPicPr>
          <p:cNvPr id="5" name="Zástupný symbol pro obrázek 4" descr="00179880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contrast="10000"/>
          </a:blip>
          <a:srcRect l="333" t="7610" r="21260"/>
          <a:stretch>
            <a:fillRect/>
          </a:stretch>
        </p:blipFill>
        <p:spPr>
          <a:xfrm>
            <a:off x="1792286" y="925950"/>
            <a:ext cx="4461045" cy="3916183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Osudy dobrého vojáka Švejka – loutka Jiřího Trnky podle Josefa Lady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u="sng" dirty="0" smtClean="0"/>
              <a:t>Druhy loutek, loutkářství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err="1" smtClean="0"/>
              <a:t>Vv</a:t>
            </a:r>
            <a:r>
              <a:rPr lang="cs-CZ" b="1" dirty="0" smtClean="0"/>
              <a:t> – 6.ročník</a:t>
            </a:r>
            <a:endParaRPr lang="cs-CZ" dirty="0" smtClean="0"/>
          </a:p>
          <a:p>
            <a:r>
              <a:rPr lang="cs-CZ" dirty="0" smtClean="0"/>
              <a:t>Mgr. Zdenka </a:t>
            </a:r>
            <a:r>
              <a:rPr lang="cs-CZ" dirty="0" err="1" smtClean="0"/>
              <a:t>Meškánová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Ferda Mravenec</a:t>
            </a:r>
            <a:endParaRPr lang="cs-CZ" dirty="0"/>
          </a:p>
        </p:txBody>
      </p:sp>
      <p:pic>
        <p:nvPicPr>
          <p:cNvPr id="5" name="Zástupný symbol pro obrázek 4" descr="ferda-mravenec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Loutky Hermíny </a:t>
            </a:r>
            <a:r>
              <a:rPr lang="cs-CZ" sz="2400" dirty="0" err="1" smtClean="0"/>
              <a:t>Týrlové</a:t>
            </a:r>
            <a:r>
              <a:rPr lang="cs-CZ" sz="2400" dirty="0" smtClean="0"/>
              <a:t> v animovaném filmu na námět knihy Ondřeje </a:t>
            </a:r>
            <a:r>
              <a:rPr lang="cs-CZ" sz="2400" dirty="0" err="1" smtClean="0"/>
              <a:t>Sekory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Broučci</a:t>
            </a:r>
            <a:endParaRPr lang="cs-CZ" dirty="0"/>
          </a:p>
        </p:txBody>
      </p:sp>
      <p:pic>
        <p:nvPicPr>
          <p:cNvPr id="5" name="Zástupný symbol pro obrázek 4" descr="12383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8333" r="18333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Loutky Jitky </a:t>
            </a:r>
            <a:r>
              <a:rPr lang="cs-CZ" sz="2000" dirty="0" err="1" smtClean="0"/>
              <a:t>Walterové</a:t>
            </a:r>
            <a:r>
              <a:rPr lang="cs-CZ" sz="2000" dirty="0" smtClean="0"/>
              <a:t> v animovaném filmu na námět knihy Jana Karafiáta</a:t>
            </a:r>
          </a:p>
          <a:p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 je charakteristické pro současné loutky?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Nemusí být dodržen poměr částí lidského těla, např. mnohem větší hlava, ruce apod.</a:t>
            </a:r>
          </a:p>
          <a:p>
            <a:r>
              <a:rPr lang="cs-CZ" dirty="0" smtClean="0"/>
              <a:t>Některé části těla, ty, co nejsou pro loutku důležité, chybí ( např. princezna nemusí mít uši, ale Hurvínek ano)</a:t>
            </a:r>
          </a:p>
          <a:p>
            <a:r>
              <a:rPr lang="cs-CZ" dirty="0" smtClean="0"/>
              <a:t>Proč to tak je?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Diváci vnímají jen to nejdůležitější a z hlediště dobře viditelné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000100" y="2357430"/>
            <a:ext cx="7072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FF0000"/>
                </a:solidFill>
              </a:rPr>
              <a:t>STYLIZACE = ZJEDNODUŠENÍ</a:t>
            </a:r>
            <a:endParaRPr lang="cs-CZ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5918" y="4929198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vltavotýnský rodák Otto </a:t>
            </a:r>
            <a:r>
              <a:rPr lang="cs-CZ" dirty="0" err="1" smtClean="0"/>
              <a:t>Rödla</a:t>
            </a:r>
            <a:r>
              <a:rPr lang="cs-CZ" dirty="0" smtClean="0"/>
              <a:t> /1903 – 1983/, pedagog, hudební skladatel, profesor DAMU</a:t>
            </a:r>
            <a:endParaRPr lang="cs-CZ" dirty="0"/>
          </a:p>
        </p:txBody>
      </p:sp>
      <p:pic>
        <p:nvPicPr>
          <p:cNvPr id="5" name="Zástupný symbol pro obrázek 4" descr="IMG_0048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30000" contrast="40000"/>
          </a:blip>
          <a:srcRect/>
          <a:stretch>
            <a:fillRect/>
          </a:stretch>
        </p:blipFill>
        <p:spPr>
          <a:xfrm>
            <a:off x="2071670" y="642918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85918" y="5500702"/>
            <a:ext cx="5486400" cy="80486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smtClean="0"/>
              <a:t> Na prstových maňáscích si můžeme všimnout velké změny v tvorbě moderních loutek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Inspirace pro nás:</a:t>
            </a:r>
            <a:endParaRPr lang="cs-CZ" sz="3600" dirty="0"/>
          </a:p>
        </p:txBody>
      </p:sp>
      <p:pic>
        <p:nvPicPr>
          <p:cNvPr id="7" name="Zástupný symbol pro obrázek 6" descr="IMG_0047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>
          <a:xfrm>
            <a:off x="1214414" y="571480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57356" y="5357826"/>
            <a:ext cx="5486400" cy="804862"/>
          </a:xfrm>
        </p:spPr>
        <p:txBody>
          <a:bodyPr>
            <a:noAutofit/>
          </a:bodyPr>
          <a:lstStyle/>
          <a:p>
            <a:r>
              <a:rPr lang="cs-CZ" sz="2400" dirty="0" smtClean="0"/>
              <a:t>Všimneme si,  jak jsou vytvořeny hlavičky osob i zvířat , posazení základního vejčitého tvaru , doplnění typickými prvky</a:t>
            </a:r>
            <a:endParaRPr lang="cs-CZ" sz="2400" dirty="0"/>
          </a:p>
        </p:txBody>
      </p:sp>
      <p:sp>
        <p:nvSpPr>
          <p:cNvPr id="5" name="Obdélník 4"/>
          <p:cNvSpPr/>
          <p:nvPr/>
        </p:nvSpPr>
        <p:spPr>
          <a:xfrm>
            <a:off x="571472" y="285728"/>
            <a:ext cx="1571636" cy="4500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5357818" y="428604"/>
            <a:ext cx="1857388" cy="428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Výroba jednoduchého prstového maňáska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Potřeby: vyfouklé vajíčko</a:t>
            </a:r>
          </a:p>
          <a:p>
            <a:pPr>
              <a:buNone/>
            </a:pPr>
            <a:r>
              <a:rPr lang="cs-CZ" dirty="0" smtClean="0"/>
              <a:t>                    náčrtkový papír</a:t>
            </a:r>
          </a:p>
          <a:p>
            <a:pPr>
              <a:buNone/>
            </a:pPr>
            <a:r>
              <a:rPr lang="cs-CZ" dirty="0" smtClean="0"/>
              <a:t>                    zbytky látek různého materiálu</a:t>
            </a:r>
          </a:p>
          <a:p>
            <a:pPr>
              <a:buNone/>
            </a:pPr>
            <a:r>
              <a:rPr lang="cs-CZ" dirty="0" smtClean="0"/>
              <a:t>                    drobné předměty na doplnění, např.        </a:t>
            </a:r>
          </a:p>
          <a:p>
            <a:pPr>
              <a:buNone/>
            </a:pPr>
            <a:r>
              <a:rPr lang="cs-CZ" dirty="0" smtClean="0"/>
              <a:t>                    knoflíky, patenty, korálky, kousky  </a:t>
            </a:r>
          </a:p>
          <a:p>
            <a:pPr>
              <a:buNone/>
            </a:pPr>
            <a:r>
              <a:rPr lang="cs-CZ" dirty="0" smtClean="0"/>
              <a:t>                    korku, zbytky vlny</a:t>
            </a:r>
          </a:p>
          <a:p>
            <a:pPr>
              <a:buNone/>
            </a:pPr>
            <a:r>
              <a:rPr lang="cs-CZ" dirty="0" smtClean="0"/>
              <a:t>                     jehla a nit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/www.osobnosti.</a:t>
            </a:r>
            <a:r>
              <a:rPr lang="cs-CZ" dirty="0" err="1" smtClean="0"/>
              <a:t>cz</a:t>
            </a:r>
            <a:r>
              <a:rPr lang="cs-CZ" dirty="0" smtClean="0"/>
              <a:t>/</a:t>
            </a:r>
            <a:r>
              <a:rPr lang="cs-CZ" dirty="0" err="1" smtClean="0"/>
              <a:t>josef</a:t>
            </a:r>
            <a:r>
              <a:rPr lang="cs-CZ" dirty="0" smtClean="0"/>
              <a:t>-skupa.</a:t>
            </a:r>
            <a:r>
              <a:rPr lang="cs-CZ" dirty="0" err="1" smtClean="0"/>
              <a:t>php</a:t>
            </a:r>
            <a:endParaRPr lang="cs-CZ" dirty="0" smtClean="0"/>
          </a:p>
          <a:p>
            <a:r>
              <a:rPr lang="cs-CZ" dirty="0" err="1" smtClean="0"/>
              <a:t>Wikipedia</a:t>
            </a:r>
            <a:endParaRPr lang="cs-CZ" dirty="0" smtClean="0"/>
          </a:p>
          <a:p>
            <a:r>
              <a:rPr lang="cs-CZ" dirty="0" smtClean="0">
                <a:hlinkClick r:id="rId2"/>
              </a:rPr>
              <a:t>http://picasaweb.google.cz/</a:t>
            </a:r>
            <a:endParaRPr lang="cs-CZ" dirty="0" smtClean="0"/>
          </a:p>
          <a:p>
            <a:r>
              <a:rPr lang="cs-CZ" dirty="0" smtClean="0"/>
              <a:t>Fotografie byly pořízeny v Městském muzeu </a:t>
            </a:r>
          </a:p>
          <a:p>
            <a:pPr>
              <a:buNone/>
            </a:pPr>
            <a:r>
              <a:rPr lang="cs-CZ" dirty="0" smtClean="0"/>
              <a:t>    v Týně nad Vltavou s dovolením vedení muzea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7300" b="1" dirty="0" smtClean="0">
                <a:solidFill>
                  <a:srgbClr val="00B050"/>
                </a:solidFill>
              </a:rPr>
              <a:t>Druhy loutek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sz="6700" b="1" u="sng" dirty="0" smtClean="0">
                <a:solidFill>
                  <a:srgbClr val="FF0000"/>
                </a:solidFill>
              </a:rPr>
              <a:t>Loutky voděné shora</a:t>
            </a:r>
            <a:endParaRPr lang="cs-CZ" sz="6700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2071678"/>
            <a:ext cx="8186766" cy="4054485"/>
          </a:xfrm>
        </p:spPr>
        <p:txBody>
          <a:bodyPr/>
          <a:lstStyle/>
          <a:p>
            <a:r>
              <a:rPr lang="cs-CZ" dirty="0" smtClean="0"/>
              <a:t>Jsou voděny shora před loutkovodičem nebo pod ním z vodící lávky</a:t>
            </a:r>
          </a:p>
          <a:p>
            <a:r>
              <a:rPr lang="cs-CZ" i="1" dirty="0" smtClean="0">
                <a:solidFill>
                  <a:schemeClr val="accent6">
                    <a:lumMod val="75000"/>
                  </a:schemeClr>
                </a:solidFill>
              </a:rPr>
              <a:t>Marioneta </a:t>
            </a:r>
            <a:r>
              <a:rPr lang="cs-CZ" dirty="0" smtClean="0"/>
              <a:t>– závěsná loutka připevněná pomocí vodícího drátu k vahadlu, kterým je ovládána, např.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Například loutky Matěje Kopeckého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 descr="C:\Users\kodama.ZSMALASTRANA\Desktop\f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6794553" cy="5889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kodama.ZSMALASTRANA\Desktop\foto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6113" y="-250825"/>
            <a:ext cx="9753601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kodama.ZSMALASTRANA\Desktop\foto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0238" y="71438"/>
            <a:ext cx="9753601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kodama.ZSMALASTRANA\Desktop\foto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36663" y="430213"/>
            <a:ext cx="9753601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kodama.ZSMALASTRANA\Desktop\foto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7063" y="179388"/>
            <a:ext cx="9753601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reditelkazs\Dokumenty\prezentace\6.ročník\foto176.bmp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86050" y="857232"/>
            <a:ext cx="3143254" cy="539592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85786" y="285728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Marioneta </a:t>
            </a:r>
            <a:r>
              <a:rPr lang="cs-CZ" sz="2800" dirty="0" smtClean="0">
                <a:solidFill>
                  <a:srgbClr val="FF0000"/>
                </a:solidFill>
              </a:rPr>
              <a:t>Kašpárek</a:t>
            </a:r>
            <a:r>
              <a:rPr lang="cs-CZ" sz="2000" dirty="0" smtClean="0"/>
              <a:t> velmi často provázela každé loutkové divadlo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595</Words>
  <Application>Microsoft Office PowerPoint</Application>
  <PresentationFormat>Předvádění na obrazovce (4:3)</PresentationFormat>
  <Paragraphs>65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Arial</vt:lpstr>
      <vt:lpstr>Calibri</vt:lpstr>
      <vt:lpstr>Motiv sady Office</vt:lpstr>
      <vt:lpstr>Nové modulové výukové a inovativní programy - zvýšení kvality ve vzdělávání  </vt:lpstr>
      <vt:lpstr>Druhy loutek, loutkářství  </vt:lpstr>
      <vt:lpstr>Druhy loutek Loutky voděné shora</vt:lpstr>
      <vt:lpstr>Například loutky Matěje Kopeckého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Hurvínek, marioneta Josefy Skupy</vt:lpstr>
      <vt:lpstr>Loutky voděné zdola</vt:lpstr>
      <vt:lpstr>Máňásek</vt:lpstr>
      <vt:lpstr>Javajka</vt:lpstr>
      <vt:lpstr>Maňajka</vt:lpstr>
      <vt:lpstr>Zvláštní druhy loutek</vt:lpstr>
      <vt:lpstr>Pane, pojďte si hrát</vt:lpstr>
      <vt:lpstr>Studio Jiřího Trnky – výtvarník Petr Poš</vt:lpstr>
      <vt:lpstr>Loutka a herec</vt:lpstr>
      <vt:lpstr>Ferda Mravenec</vt:lpstr>
      <vt:lpstr>Broučci</vt:lpstr>
      <vt:lpstr>Co je charakteristické pro současné loutky?</vt:lpstr>
      <vt:lpstr>Prezentace aplikace PowerPoint</vt:lpstr>
      <vt:lpstr>vltavotýnský rodák Otto Rödla /1903 – 1983/, pedagog, hudební skladatel, profesor DAMU</vt:lpstr>
      <vt:lpstr>Inspirace pro nás:</vt:lpstr>
      <vt:lpstr>Výroba jednoduchého prstového maňáska</vt:lpstr>
      <vt:lpstr>Zdroje:</vt:lpstr>
    </vt:vector>
  </TitlesOfParts>
  <Company>ZŠ Týn nad Vltavou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Nové modulové výukové a inovativní programy - zvýšení kvality ve vzdělávání  </dc:title>
  <dc:creator>Ředitelka</dc:creator>
  <cp:lastModifiedBy>Marcela Kubátová</cp:lastModifiedBy>
  <cp:revision>7</cp:revision>
  <dcterms:created xsi:type="dcterms:W3CDTF">2010-06-07T12:22:58Z</dcterms:created>
  <dcterms:modified xsi:type="dcterms:W3CDTF">2015-02-26T08:39:36Z</dcterms:modified>
</cp:coreProperties>
</file>