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E5F0-0BD8-4005-90DE-F4F482507998}" type="datetimeFigureOut">
              <a:rPr lang="cs-CZ" smtClean="0"/>
              <a:t>11.4.2010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A3CB-C1E5-4CBD-AF85-37ED588068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E5F0-0BD8-4005-90DE-F4F482507998}" type="datetimeFigureOut">
              <a:rPr lang="cs-CZ" smtClean="0"/>
              <a:t>11.4.2010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A3CB-C1E5-4CBD-AF85-37ED588068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E5F0-0BD8-4005-90DE-F4F482507998}" type="datetimeFigureOut">
              <a:rPr lang="cs-CZ" smtClean="0"/>
              <a:t>11.4.2010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A3CB-C1E5-4CBD-AF85-37ED588068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E5F0-0BD8-4005-90DE-F4F482507998}" type="datetimeFigureOut">
              <a:rPr lang="cs-CZ" smtClean="0"/>
              <a:t>11.4.2010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A3CB-C1E5-4CBD-AF85-37ED588068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E5F0-0BD8-4005-90DE-F4F482507998}" type="datetimeFigureOut">
              <a:rPr lang="cs-CZ" smtClean="0"/>
              <a:t>11.4.2010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A3CB-C1E5-4CBD-AF85-37ED588068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E5F0-0BD8-4005-90DE-F4F482507998}" type="datetimeFigureOut">
              <a:rPr lang="cs-CZ" smtClean="0"/>
              <a:t>11.4.2010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A3CB-C1E5-4CBD-AF85-37ED588068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E5F0-0BD8-4005-90DE-F4F482507998}" type="datetimeFigureOut">
              <a:rPr lang="cs-CZ" smtClean="0"/>
              <a:t>11.4.2010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A3CB-C1E5-4CBD-AF85-37ED588068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E5F0-0BD8-4005-90DE-F4F482507998}" type="datetimeFigureOut">
              <a:rPr lang="cs-CZ" smtClean="0"/>
              <a:t>11.4.2010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A3CB-C1E5-4CBD-AF85-37ED588068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E5F0-0BD8-4005-90DE-F4F482507998}" type="datetimeFigureOut">
              <a:rPr lang="cs-CZ" smtClean="0"/>
              <a:t>11.4.2010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A3CB-C1E5-4CBD-AF85-37ED588068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E5F0-0BD8-4005-90DE-F4F482507998}" type="datetimeFigureOut">
              <a:rPr lang="cs-CZ" smtClean="0"/>
              <a:t>11.4.2010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A3CB-C1E5-4CBD-AF85-37ED588068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8E5F0-0BD8-4005-90DE-F4F482507998}" type="datetimeFigureOut">
              <a:rPr lang="cs-CZ" smtClean="0"/>
              <a:t>11.4.2010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DA3CB-C1E5-4CBD-AF85-37ED588068C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D8E5F0-0BD8-4005-90DE-F4F482507998}" type="datetimeFigureOut">
              <a:rPr lang="cs-CZ" smtClean="0"/>
              <a:t>11.4.2010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DA3CB-C1E5-4CBD-AF85-37ED588068C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9.png"/><Relationship Id="rId11" Type="http://schemas.openxmlformats.org/officeDocument/2006/relationships/image" Target="../media/image44.png"/><Relationship Id="rId5" Type="http://schemas.openxmlformats.org/officeDocument/2006/relationships/image" Target="../media/image38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5800" y="2130425"/>
            <a:ext cx="7772400" cy="1941517"/>
          </a:xfrm>
          <a:prstGeom prst="rect">
            <a:avLst/>
          </a:prstGeom>
        </p:spPr>
        <p:txBody>
          <a:bodyPr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Nové modulové výukové a inovativní programy - zvýšení kvality ve vzdělávání </a:t>
            </a:r>
            <a: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1428728" y="3929066"/>
            <a:ext cx="6400800" cy="9715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Tento projekt je spolufinancován Evropským sociálním fondem a státním rozpočtem ČR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857356" y="500042"/>
            <a:ext cx="5653088" cy="785813"/>
            <a:chOff x="1410" y="1686"/>
            <a:chExt cx="8902" cy="1238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</p:spPr>
        </p:pic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</p:spPr>
        </p:pic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</p:spPr>
        </p:pic>
        <p:pic>
          <p:nvPicPr>
            <p:cNvPr id="8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</p:spPr>
        </p:pic>
        <p:pic>
          <p:nvPicPr>
            <p:cNvPr id="9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</p:spPr>
        </p:pic>
      </p:grpSp>
      <p:sp>
        <p:nvSpPr>
          <p:cNvPr id="10" name="TextovéPole 9"/>
          <p:cNvSpPr txBox="1"/>
          <p:nvPr/>
        </p:nvSpPr>
        <p:spPr>
          <a:xfrm>
            <a:off x="2285984" y="1285860"/>
            <a:ext cx="5072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INVESTICE DO ROZVOJE </a:t>
            </a:r>
            <a:r>
              <a:rPr lang="cs-CZ" sz="1200" dirty="0" smtClean="0"/>
              <a:t>VZDĚLÁVÁNÍ</a:t>
            </a:r>
            <a:endParaRPr lang="cs-CZ" sz="12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Zdroje: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J. Houska, J. </a:t>
            </a:r>
            <a:r>
              <a:rPr lang="cs-CZ" dirty="0" err="1" smtClean="0"/>
              <a:t>Hávová</a:t>
            </a:r>
            <a:r>
              <a:rPr lang="cs-CZ" dirty="0" smtClean="0"/>
              <a:t>, B. Holub</a:t>
            </a:r>
            <a:br>
              <a:rPr lang="cs-CZ" dirty="0" smtClean="0"/>
            </a:b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Matematika pro 9. ročník základní školy a nižší třídy gymnázia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Fortuna, 1991</a:t>
            </a:r>
          </a:p>
          <a:p>
            <a:r>
              <a:rPr lang="cs-CZ" dirty="0" smtClean="0"/>
              <a:t>Zápisy provedeny v editoru rovnic v </a:t>
            </a:r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MS Word 2007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Třetí mocnina dvojčlenu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Seminář z matematiky 9. ročník</a:t>
            </a:r>
          </a:p>
          <a:p>
            <a:r>
              <a:rPr lang="cs-CZ" sz="2800" dirty="0" smtClean="0"/>
              <a:t>Marcela Kubátová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Nejprve druhá mocnina: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1714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2343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2214554"/>
            <a:ext cx="5972175" cy="6286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2843204"/>
            <a:ext cx="5972175" cy="6286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3471854"/>
            <a:ext cx="5972175" cy="6286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4100504"/>
            <a:ext cx="5972175" cy="6286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1714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2343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500034" y="1500174"/>
            <a:ext cx="4500594" cy="36933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Po roznásobení lze sečíst prostřední členy: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Něco na procvičení: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43042" y="1428736"/>
            <a:ext cx="5972175" cy="628650"/>
          </a:xfrm>
          <a:prstGeom prst="rect">
            <a:avLst/>
          </a:prstGeom>
          <a:noFill/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2357430"/>
            <a:ext cx="5972175" cy="933450"/>
          </a:xfrm>
          <a:prstGeom prst="rect">
            <a:avLst/>
          </a:prstGeom>
          <a:noFill/>
        </p:spPr>
      </p:pic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3571876"/>
            <a:ext cx="5972175" cy="628650"/>
          </a:xfrm>
          <a:prstGeom prst="rect">
            <a:avLst/>
          </a:prstGeom>
          <a:noFill/>
        </p:spPr>
      </p:pic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4429132"/>
            <a:ext cx="5972175" cy="1171575"/>
          </a:xfrm>
          <a:prstGeom prst="rect">
            <a:avLst/>
          </a:prstGeom>
          <a:noFill/>
        </p:spPr>
      </p:pic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0" y="2019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2647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3819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Ještě jeden vzorec pro druhé mocniny: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1500174"/>
            <a:ext cx="4591050" cy="3143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</p:pic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2071678"/>
            <a:ext cx="4933950" cy="31432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3500438"/>
            <a:ext cx="4933950" cy="314325"/>
          </a:xfrm>
          <a:prstGeom prst="rect">
            <a:avLst/>
          </a:prstGeom>
          <a:noFill/>
        </p:spPr>
      </p:pic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8" y="4143380"/>
            <a:ext cx="3114675" cy="561975"/>
          </a:xfrm>
          <a:prstGeom prst="rect">
            <a:avLst/>
          </a:prstGeom>
          <a:noFill/>
        </p:spPr>
      </p:pic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71670" y="5072074"/>
            <a:ext cx="4981575" cy="314325"/>
          </a:xfrm>
          <a:prstGeom prst="rect">
            <a:avLst/>
          </a:prstGeom>
          <a:noFill/>
        </p:spPr>
      </p:pic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0" y="1333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0" y="1647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Třetí mocnina: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8440" name="Picture 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1800218"/>
            <a:ext cx="1066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</p:pic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2114543"/>
            <a:ext cx="4629150" cy="314325"/>
          </a:xfrm>
          <a:prstGeom prst="rect">
            <a:avLst/>
          </a:prstGeom>
          <a:solidFill>
            <a:schemeClr val="bg2"/>
          </a:solidFill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2428868"/>
            <a:ext cx="4029075" cy="314325"/>
          </a:xfrm>
          <a:prstGeom prst="rect">
            <a:avLst/>
          </a:prstGeom>
          <a:solidFill>
            <a:schemeClr val="bg2"/>
          </a:solidFill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2743193"/>
            <a:ext cx="25146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3586168"/>
            <a:ext cx="1066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3900493"/>
            <a:ext cx="4629150" cy="314325"/>
          </a:xfrm>
          <a:prstGeom prst="rect">
            <a:avLst/>
          </a:prstGeom>
          <a:solidFill>
            <a:schemeClr val="bg2"/>
          </a:solidFill>
        </p:spPr>
      </p:pic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4214818"/>
            <a:ext cx="4029075" cy="314325"/>
          </a:xfrm>
          <a:prstGeom prst="rect">
            <a:avLst/>
          </a:prstGeom>
          <a:solidFill>
            <a:schemeClr val="bg2"/>
          </a:solidFill>
        </p:spPr>
      </p:pic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4514850"/>
            <a:ext cx="25146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</p:pic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0" y="1714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2028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2343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Procvičuj si: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9464" name="Picture 8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1714488"/>
            <a:ext cx="4286250" cy="314325"/>
          </a:xfrm>
          <a:prstGeom prst="rect">
            <a:avLst/>
          </a:prstGeom>
          <a:noFill/>
        </p:spPr>
      </p:pic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6" y="2214554"/>
            <a:ext cx="2162175" cy="314325"/>
          </a:xfrm>
          <a:prstGeom prst="rect">
            <a:avLst/>
          </a:prstGeom>
          <a:noFill/>
        </p:spPr>
      </p:pic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2928934"/>
            <a:ext cx="5172075" cy="314325"/>
          </a:xfrm>
          <a:prstGeom prst="rect">
            <a:avLst/>
          </a:prstGeom>
          <a:noFill/>
        </p:spPr>
      </p:pic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6" y="3429000"/>
            <a:ext cx="2562225" cy="314325"/>
          </a:xfrm>
          <a:prstGeom prst="rect">
            <a:avLst/>
          </a:prstGeom>
          <a:noFill/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4000504"/>
            <a:ext cx="5153025" cy="314325"/>
          </a:xfrm>
          <a:prstGeom prst="rect">
            <a:avLst/>
          </a:prstGeom>
          <a:noFill/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6" y="4500570"/>
            <a:ext cx="2743200" cy="314325"/>
          </a:xfrm>
          <a:prstGeom prst="rect">
            <a:avLst/>
          </a:prstGeom>
          <a:noFill/>
        </p:spPr>
      </p:pic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5143512"/>
            <a:ext cx="5162550" cy="314325"/>
          </a:xfrm>
          <a:prstGeom prst="rect">
            <a:avLst/>
          </a:prstGeom>
          <a:noFill/>
        </p:spPr>
      </p:pic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86116" y="5572140"/>
            <a:ext cx="2543175" cy="314325"/>
          </a:xfrm>
          <a:prstGeom prst="rect">
            <a:avLst/>
          </a:prstGeom>
          <a:noFill/>
        </p:spPr>
      </p:pic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1714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0" y="2028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0" y="2343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0" y="2657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73" name="Rectangle 17"/>
          <p:cNvSpPr>
            <a:spLocks noChangeArrowheads="1"/>
          </p:cNvSpPr>
          <p:nvPr/>
        </p:nvSpPr>
        <p:spPr bwMode="auto">
          <a:xfrm>
            <a:off x="0" y="2971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Užijte vzorců při úpravách výrazů: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1428736"/>
            <a:ext cx="2762250" cy="314325"/>
          </a:xfrm>
          <a:prstGeom prst="rect">
            <a:avLst/>
          </a:prstGeom>
          <a:noFill/>
        </p:spPr>
      </p:pic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1971667"/>
            <a:ext cx="3629025" cy="314325"/>
          </a:xfrm>
          <a:prstGeom prst="rect">
            <a:avLst/>
          </a:prstGeom>
          <a:noFill/>
        </p:spPr>
      </p:pic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2285992"/>
            <a:ext cx="5724525" cy="314325"/>
          </a:xfrm>
          <a:prstGeom prst="rect">
            <a:avLst/>
          </a:prstGeom>
          <a:noFill/>
        </p:spPr>
      </p:pic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0491" name="Picture 1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3143248"/>
            <a:ext cx="2400300" cy="314325"/>
          </a:xfrm>
          <a:prstGeom prst="rect">
            <a:avLst/>
          </a:prstGeom>
          <a:noFill/>
        </p:spPr>
      </p:pic>
      <p:pic>
        <p:nvPicPr>
          <p:cNvPr id="20490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3714752"/>
            <a:ext cx="4276725" cy="314325"/>
          </a:xfrm>
          <a:prstGeom prst="rect">
            <a:avLst/>
          </a:prstGeom>
          <a:noFill/>
        </p:spPr>
      </p:pic>
      <p:pic>
        <p:nvPicPr>
          <p:cNvPr id="20489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4214818"/>
            <a:ext cx="4086225" cy="314325"/>
          </a:xfrm>
          <a:prstGeom prst="rect">
            <a:avLst/>
          </a:prstGeom>
          <a:noFill/>
        </p:spPr>
      </p:pic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0" y="1714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97" name="Picture 1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4214818"/>
            <a:ext cx="1533525" cy="314325"/>
          </a:xfrm>
          <a:prstGeom prst="rect">
            <a:avLst/>
          </a:prstGeom>
          <a:noFill/>
        </p:spPr>
      </p:pic>
      <p:pic>
        <p:nvPicPr>
          <p:cNvPr id="20501" name="Picture 21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5072074"/>
            <a:ext cx="2381250" cy="314325"/>
          </a:xfrm>
          <a:prstGeom prst="rect">
            <a:avLst/>
          </a:prstGeom>
          <a:noFill/>
        </p:spPr>
      </p:pic>
      <p:pic>
        <p:nvPicPr>
          <p:cNvPr id="20500" name="Picture 20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5572140"/>
            <a:ext cx="5534025" cy="314325"/>
          </a:xfrm>
          <a:prstGeom prst="rect">
            <a:avLst/>
          </a:prstGeom>
          <a:noFill/>
        </p:spPr>
      </p:pic>
      <p:pic>
        <p:nvPicPr>
          <p:cNvPr id="20499" name="Picture 19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6072206"/>
            <a:ext cx="5105400" cy="314325"/>
          </a:xfrm>
          <a:prstGeom prst="rect">
            <a:avLst/>
          </a:prstGeom>
          <a:noFill/>
        </p:spPr>
      </p:pic>
      <p:sp>
        <p:nvSpPr>
          <p:cNvPr id="20502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04" name="Rectangle 24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cs-CZ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05" name="Rectangle 25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3">
                    <a:lumMod val="50000"/>
                  </a:schemeClr>
                </a:solidFill>
              </a:rPr>
              <a:t>Zapište výrazy vyjádřené slovy:</a:t>
            </a:r>
            <a:endParaRPr lang="cs-CZ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Od druhé mocniny čísla </a:t>
            </a:r>
            <a:r>
              <a:rPr lang="cs-CZ" i="1" dirty="0" smtClean="0"/>
              <a:t>r</a:t>
            </a:r>
            <a:r>
              <a:rPr lang="cs-CZ" dirty="0" smtClean="0"/>
              <a:t> odečtěte druhou mocninu čísla </a:t>
            </a:r>
            <a:r>
              <a:rPr lang="cs-CZ" i="1" dirty="0" smtClean="0"/>
              <a:t>k</a:t>
            </a:r>
            <a:r>
              <a:rPr lang="cs-CZ" dirty="0" smtClean="0"/>
              <a:t>.</a:t>
            </a:r>
          </a:p>
          <a:p>
            <a:r>
              <a:rPr lang="cs-CZ" dirty="0" smtClean="0"/>
              <a:t>Trojnásobek součtu čísel </a:t>
            </a:r>
            <a:r>
              <a:rPr lang="cs-CZ" i="1" dirty="0" smtClean="0"/>
              <a:t>3k</a:t>
            </a:r>
            <a:r>
              <a:rPr lang="cs-CZ" dirty="0" smtClean="0"/>
              <a:t> a </a:t>
            </a:r>
            <a:r>
              <a:rPr lang="cs-CZ" i="1" dirty="0" smtClean="0"/>
              <a:t>2b</a:t>
            </a:r>
            <a:r>
              <a:rPr lang="cs-CZ" dirty="0" smtClean="0"/>
              <a:t> dělte číslem 4.</a:t>
            </a:r>
          </a:p>
          <a:p>
            <a:r>
              <a:rPr lang="cs-CZ" dirty="0" smtClean="0"/>
              <a:t>K součinu čísel </a:t>
            </a:r>
            <a:r>
              <a:rPr lang="cs-CZ" i="1" dirty="0" smtClean="0"/>
              <a:t>d</a:t>
            </a:r>
            <a:r>
              <a:rPr lang="cs-CZ" dirty="0" smtClean="0"/>
              <a:t> a </a:t>
            </a:r>
            <a:r>
              <a:rPr lang="cs-CZ" i="1" dirty="0" smtClean="0"/>
              <a:t>5e</a:t>
            </a:r>
            <a:r>
              <a:rPr lang="cs-CZ" dirty="0" smtClean="0"/>
              <a:t> přičtěte jejich podíl.</a:t>
            </a:r>
          </a:p>
          <a:p>
            <a:r>
              <a:rPr lang="cs-CZ" dirty="0" smtClean="0"/>
              <a:t>Od součinu čísel </a:t>
            </a:r>
            <a:r>
              <a:rPr lang="cs-CZ" i="1" dirty="0" smtClean="0"/>
              <a:t>p</a:t>
            </a:r>
            <a:r>
              <a:rPr lang="cs-CZ" dirty="0" smtClean="0"/>
              <a:t> a </a:t>
            </a:r>
            <a:r>
              <a:rPr lang="cs-CZ" i="1" dirty="0" smtClean="0"/>
              <a:t>t</a:t>
            </a:r>
            <a:r>
              <a:rPr lang="cs-CZ" dirty="0" smtClean="0"/>
              <a:t> odečtěte jejich rozdíl.</a:t>
            </a:r>
          </a:p>
          <a:p>
            <a:r>
              <a:rPr lang="cs-CZ" dirty="0" smtClean="0"/>
              <a:t>Od součinu čísel </a:t>
            </a:r>
            <a:r>
              <a:rPr lang="cs-CZ" i="1" dirty="0" smtClean="0"/>
              <a:t>p</a:t>
            </a:r>
            <a:r>
              <a:rPr lang="cs-CZ" dirty="0" smtClean="0"/>
              <a:t> a </a:t>
            </a:r>
            <a:r>
              <a:rPr lang="cs-CZ" i="1" dirty="0" smtClean="0"/>
              <a:t>t</a:t>
            </a:r>
            <a:r>
              <a:rPr lang="cs-CZ" dirty="0" smtClean="0"/>
              <a:t> odečtěte druhou mocninu čísla </a:t>
            </a:r>
            <a:r>
              <a:rPr lang="cs-CZ" i="1" dirty="0" smtClean="0"/>
              <a:t>p</a:t>
            </a:r>
            <a:r>
              <a:rPr lang="cs-CZ" dirty="0" smtClean="0"/>
              <a:t>.</a:t>
            </a:r>
          </a:p>
          <a:p>
            <a:r>
              <a:rPr lang="cs-CZ" dirty="0" smtClean="0"/>
              <a:t>K trojnásobku druhé mocniny čísla </a:t>
            </a:r>
            <a:r>
              <a:rPr lang="cs-CZ" i="1" dirty="0" smtClean="0"/>
              <a:t>k</a:t>
            </a:r>
            <a:r>
              <a:rPr lang="cs-CZ" dirty="0" smtClean="0"/>
              <a:t> přičtěte čtyřnásobek součinu čísel </a:t>
            </a:r>
            <a:r>
              <a:rPr lang="cs-CZ" i="1" dirty="0" smtClean="0"/>
              <a:t>u</a:t>
            </a:r>
            <a:r>
              <a:rPr lang="cs-CZ" dirty="0" smtClean="0"/>
              <a:t> a </a:t>
            </a:r>
            <a:r>
              <a:rPr lang="cs-CZ" i="1" dirty="0" smtClean="0"/>
              <a:t>v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Dvojnásobek druhé mocniny </a:t>
            </a:r>
            <a:r>
              <a:rPr lang="cs-CZ" i="1" dirty="0" smtClean="0"/>
              <a:t>a</a:t>
            </a:r>
            <a:r>
              <a:rPr lang="cs-CZ" dirty="0" smtClean="0"/>
              <a:t> přičtěte k druhé mocnině </a:t>
            </a:r>
            <a:r>
              <a:rPr lang="cs-CZ" i="1" dirty="0" err="1" smtClean="0"/>
              <a:t>b</a:t>
            </a:r>
            <a:r>
              <a:rPr lang="cs-CZ" dirty="0" smtClean="0"/>
              <a:t>.</a:t>
            </a:r>
          </a:p>
          <a:p>
            <a:r>
              <a:rPr lang="cs-CZ" dirty="0" smtClean="0"/>
              <a:t>Dvojnásobek součtu druhých mocnin čísla </a:t>
            </a:r>
            <a:r>
              <a:rPr lang="cs-CZ" i="1" dirty="0" smtClean="0"/>
              <a:t>a</a:t>
            </a:r>
            <a:r>
              <a:rPr lang="cs-CZ" dirty="0" smtClean="0"/>
              <a:t> </a:t>
            </a:r>
            <a:r>
              <a:rPr lang="cs-CZ" dirty="0" err="1" smtClean="0"/>
              <a:t>a</a:t>
            </a:r>
            <a:r>
              <a:rPr lang="cs-CZ" dirty="0" smtClean="0"/>
              <a:t> </a:t>
            </a:r>
            <a:r>
              <a:rPr lang="cs-CZ" i="1" dirty="0" err="1" smtClean="0"/>
              <a:t>b</a:t>
            </a:r>
            <a:r>
              <a:rPr lang="cs-CZ" dirty="0" smtClean="0"/>
              <a:t>.</a:t>
            </a:r>
          </a:p>
          <a:p>
            <a:r>
              <a:rPr lang="cs-CZ" dirty="0" smtClean="0"/>
              <a:t>Dvojnásobek součinu druhých mocnin čísla </a:t>
            </a:r>
            <a:r>
              <a:rPr lang="cs-CZ" i="1" dirty="0" smtClean="0"/>
              <a:t>a</a:t>
            </a:r>
            <a:r>
              <a:rPr lang="cs-CZ" dirty="0" smtClean="0"/>
              <a:t> </a:t>
            </a:r>
            <a:r>
              <a:rPr lang="cs-CZ" dirty="0" err="1" smtClean="0"/>
              <a:t>a</a:t>
            </a:r>
            <a:r>
              <a:rPr lang="cs-CZ" dirty="0" smtClean="0"/>
              <a:t> čísla </a:t>
            </a:r>
            <a:r>
              <a:rPr lang="cs-CZ" i="1" dirty="0" err="1" smtClean="0"/>
              <a:t>b</a:t>
            </a:r>
            <a:r>
              <a:rPr lang="cs-CZ" dirty="0" smtClean="0"/>
              <a:t>.</a:t>
            </a:r>
          </a:p>
          <a:p>
            <a:r>
              <a:rPr lang="cs-CZ" dirty="0" smtClean="0"/>
              <a:t>Dvojnásobek rozdílu druhých mocnin čísla a </a:t>
            </a:r>
            <a:r>
              <a:rPr lang="cs-CZ" i="1" dirty="0" err="1" smtClean="0"/>
              <a:t>a</a:t>
            </a:r>
            <a:r>
              <a:rPr lang="cs-CZ" dirty="0" smtClean="0"/>
              <a:t> čísla </a:t>
            </a:r>
            <a:r>
              <a:rPr lang="cs-CZ" i="1" dirty="0" err="1" smtClean="0"/>
              <a:t>b</a:t>
            </a:r>
            <a:r>
              <a:rPr lang="cs-CZ" dirty="0" smtClean="0"/>
              <a:t>.</a:t>
            </a:r>
          </a:p>
          <a:p>
            <a:r>
              <a:rPr lang="cs-CZ" dirty="0" smtClean="0"/>
              <a:t>Součet dvojnásobku druhé mocniny čísla </a:t>
            </a:r>
            <a:r>
              <a:rPr lang="cs-CZ" i="1" dirty="0" smtClean="0"/>
              <a:t>x</a:t>
            </a:r>
            <a:r>
              <a:rPr lang="cs-CZ" dirty="0" smtClean="0"/>
              <a:t> a dvojnásobku druhé mocniny čísla 5.</a:t>
            </a:r>
          </a:p>
          <a:p>
            <a:r>
              <a:rPr lang="cs-CZ" dirty="0" smtClean="0"/>
              <a:t>Druhou mocninu dvojnásobku součtu čísel </a:t>
            </a:r>
            <a:r>
              <a:rPr lang="cs-CZ" i="1" dirty="0" smtClean="0"/>
              <a:t>a</a:t>
            </a:r>
            <a:r>
              <a:rPr lang="cs-CZ" dirty="0" smtClean="0"/>
              <a:t> </a:t>
            </a:r>
            <a:r>
              <a:rPr lang="cs-CZ" dirty="0" err="1" smtClean="0"/>
              <a:t>a</a:t>
            </a:r>
            <a:r>
              <a:rPr lang="cs-CZ" dirty="0" smtClean="0"/>
              <a:t> </a:t>
            </a:r>
            <a:r>
              <a:rPr lang="cs-CZ" i="1" dirty="0" err="1" smtClean="0"/>
              <a:t>b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221</Words>
  <Application>Microsoft Office PowerPoint</Application>
  <PresentationFormat>Předvádění na obrazovce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Snímek 1</vt:lpstr>
      <vt:lpstr>Třetí mocnina dvojčlenu</vt:lpstr>
      <vt:lpstr>Nejprve druhá mocnina:</vt:lpstr>
      <vt:lpstr>Něco na procvičení:</vt:lpstr>
      <vt:lpstr>Ještě jeden vzorec pro druhé mocniny:</vt:lpstr>
      <vt:lpstr>Třetí mocnina:</vt:lpstr>
      <vt:lpstr>Procvičuj si:</vt:lpstr>
      <vt:lpstr>Užijte vzorců při úpravách výrazů:</vt:lpstr>
      <vt:lpstr>Zapište výrazy vyjádřené slovy:</vt:lpstr>
      <vt:lpstr>Zdroje:</vt:lpstr>
    </vt:vector>
  </TitlesOfParts>
  <Company>private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Kubátovi</dc:creator>
  <cp:lastModifiedBy>Kubátovi</cp:lastModifiedBy>
  <cp:revision>14</cp:revision>
  <dcterms:created xsi:type="dcterms:W3CDTF">2010-04-11T14:58:34Z</dcterms:created>
  <dcterms:modified xsi:type="dcterms:W3CDTF">2010-04-11T16:15:06Z</dcterms:modified>
</cp:coreProperties>
</file>