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atematika\pomocne_gra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atematika\pomocne_graf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atematika\pomocne_graf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atematika\pomocne_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List13!$C$344</c:f>
              <c:strCache>
                <c:ptCount val="1"/>
                <c:pt idx="0">
                  <c:v>y=x2-2x</c:v>
                </c:pt>
              </c:strCache>
            </c:strRef>
          </c:tx>
          <c:marker>
            <c:symbol val="none"/>
          </c:marker>
          <c:xVal>
            <c:numRef>
              <c:f>List13!$H$343:$P$343</c:f>
              <c:numCache>
                <c:formatCode>General</c:formatCode>
                <c:ptCount val="9"/>
                <c:pt idx="0">
                  <c:v>-4</c:v>
                </c:pt>
                <c:pt idx="1">
                  <c:v>-3</c:v>
                </c:pt>
                <c:pt idx="2">
                  <c:v>-2</c:v>
                </c:pt>
                <c:pt idx="3">
                  <c:v>-1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</c:numCache>
            </c:numRef>
          </c:xVal>
          <c:yVal>
            <c:numRef>
              <c:f>List13!$H$344:$P$344</c:f>
              <c:numCache>
                <c:formatCode>General</c:formatCode>
                <c:ptCount val="9"/>
                <c:pt idx="0">
                  <c:v>24</c:v>
                </c:pt>
                <c:pt idx="1">
                  <c:v>15</c:v>
                </c:pt>
                <c:pt idx="2">
                  <c:v>8</c:v>
                </c:pt>
                <c:pt idx="3">
                  <c:v>3</c:v>
                </c:pt>
                <c:pt idx="4">
                  <c:v>0</c:v>
                </c:pt>
                <c:pt idx="5">
                  <c:v>-1</c:v>
                </c:pt>
                <c:pt idx="6">
                  <c:v>0</c:v>
                </c:pt>
                <c:pt idx="7">
                  <c:v>3</c:v>
                </c:pt>
                <c:pt idx="8">
                  <c:v>8</c:v>
                </c:pt>
              </c:numCache>
            </c:numRef>
          </c:yVal>
          <c:smooth val="1"/>
        </c:ser>
        <c:axId val="72840320"/>
        <c:axId val="74515968"/>
      </c:scatterChart>
      <c:valAx>
        <c:axId val="72840320"/>
        <c:scaling>
          <c:orientation val="minMax"/>
          <c:max val="5"/>
          <c:min val="-5"/>
        </c:scaling>
        <c:axPos val="b"/>
        <c:numFmt formatCode="General" sourceLinked="1"/>
        <c:majorTickMark val="cross"/>
        <c:tickLblPos val="nextTo"/>
        <c:crossAx val="74515968"/>
        <c:crosses val="autoZero"/>
        <c:crossBetween val="midCat"/>
        <c:majorUnit val="1"/>
      </c:valAx>
      <c:valAx>
        <c:axId val="74515968"/>
        <c:scaling>
          <c:orientation val="minMax"/>
          <c:max val="25"/>
          <c:min val="-5"/>
        </c:scaling>
        <c:axPos val="l"/>
        <c:numFmt formatCode="General" sourceLinked="1"/>
        <c:majorTickMark val="cross"/>
        <c:tickLblPos val="nextTo"/>
        <c:crossAx val="72840320"/>
        <c:crosses val="autoZero"/>
        <c:crossBetween val="midCat"/>
        <c:majorUnit val="5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List13!$C$380</c:f>
              <c:strCache>
                <c:ptCount val="1"/>
                <c:pt idx="0">
                  <c:v>y=2x2-7x</c:v>
                </c:pt>
              </c:strCache>
            </c:strRef>
          </c:tx>
          <c:marker>
            <c:symbol val="none"/>
          </c:marker>
          <c:xVal>
            <c:numRef>
              <c:f>List13!$I$379:$Q$379</c:f>
              <c:numCache>
                <c:formatCode>General</c:formatCode>
                <c:ptCount val="9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</c:numCache>
            </c:numRef>
          </c:xVal>
          <c:yVal>
            <c:numRef>
              <c:f>List13!$I$380:$Q$380</c:f>
              <c:numCache>
                <c:formatCode>General</c:formatCode>
                <c:ptCount val="9"/>
                <c:pt idx="0">
                  <c:v>39</c:v>
                </c:pt>
                <c:pt idx="1">
                  <c:v>22</c:v>
                </c:pt>
                <c:pt idx="2">
                  <c:v>9</c:v>
                </c:pt>
                <c:pt idx="3">
                  <c:v>0</c:v>
                </c:pt>
                <c:pt idx="4">
                  <c:v>-5</c:v>
                </c:pt>
                <c:pt idx="5">
                  <c:v>-6</c:v>
                </c:pt>
                <c:pt idx="6">
                  <c:v>-3</c:v>
                </c:pt>
                <c:pt idx="7">
                  <c:v>4</c:v>
                </c:pt>
                <c:pt idx="8">
                  <c:v>15</c:v>
                </c:pt>
              </c:numCache>
            </c:numRef>
          </c:yVal>
          <c:smooth val="1"/>
        </c:ser>
        <c:axId val="74708096"/>
        <c:axId val="96797056"/>
      </c:scatterChart>
      <c:valAx>
        <c:axId val="74708096"/>
        <c:scaling>
          <c:orientation val="minMax"/>
          <c:max val="5"/>
          <c:min val="-3"/>
        </c:scaling>
        <c:axPos val="b"/>
        <c:numFmt formatCode="General" sourceLinked="1"/>
        <c:majorTickMark val="cross"/>
        <c:tickLblPos val="nextTo"/>
        <c:crossAx val="96797056"/>
        <c:crosses val="autoZero"/>
        <c:crossBetween val="midCat"/>
        <c:majorUnit val="1"/>
      </c:valAx>
      <c:valAx>
        <c:axId val="96797056"/>
        <c:scaling>
          <c:orientation val="minMax"/>
          <c:max val="20"/>
          <c:min val="-8"/>
        </c:scaling>
        <c:axPos val="l"/>
        <c:numFmt formatCode="General" sourceLinked="1"/>
        <c:majorTickMark val="cross"/>
        <c:tickLblPos val="nextTo"/>
        <c:crossAx val="74708096"/>
        <c:crosses val="autoZero"/>
        <c:crossBetween val="midCat"/>
        <c:majorUnit val="2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List13!$C$384</c:f>
              <c:strCache>
                <c:ptCount val="1"/>
                <c:pt idx="0">
                  <c:v>y=x2-6x+5</c:v>
                </c:pt>
              </c:strCache>
            </c:strRef>
          </c:tx>
          <c:marker>
            <c:symbol val="none"/>
          </c:marker>
          <c:xVal>
            <c:numRef>
              <c:f>List13!$I$383:$S$383</c:f>
              <c:numCache>
                <c:formatCode>General</c:formatCode>
                <c:ptCount val="11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</c:numCache>
            </c:numRef>
          </c:xVal>
          <c:yVal>
            <c:numRef>
              <c:f>List13!$I$384:$S$384</c:f>
              <c:numCache>
                <c:formatCode>General</c:formatCode>
                <c:ptCount val="11"/>
                <c:pt idx="0">
                  <c:v>32</c:v>
                </c:pt>
                <c:pt idx="1">
                  <c:v>21</c:v>
                </c:pt>
                <c:pt idx="2">
                  <c:v>12</c:v>
                </c:pt>
                <c:pt idx="3">
                  <c:v>5</c:v>
                </c:pt>
                <c:pt idx="4">
                  <c:v>0</c:v>
                </c:pt>
                <c:pt idx="5">
                  <c:v>-3</c:v>
                </c:pt>
                <c:pt idx="6">
                  <c:v>-4</c:v>
                </c:pt>
                <c:pt idx="7">
                  <c:v>-3</c:v>
                </c:pt>
                <c:pt idx="8">
                  <c:v>0</c:v>
                </c:pt>
                <c:pt idx="9">
                  <c:v>5</c:v>
                </c:pt>
                <c:pt idx="10">
                  <c:v>12</c:v>
                </c:pt>
              </c:numCache>
            </c:numRef>
          </c:yVal>
          <c:smooth val="1"/>
        </c:ser>
        <c:axId val="57200000"/>
        <c:axId val="57208192"/>
      </c:scatterChart>
      <c:valAx>
        <c:axId val="57200000"/>
        <c:scaling>
          <c:orientation val="minMax"/>
          <c:max val="8"/>
          <c:min val="-3"/>
        </c:scaling>
        <c:axPos val="b"/>
        <c:numFmt formatCode="General" sourceLinked="1"/>
        <c:majorTickMark val="cross"/>
        <c:tickLblPos val="nextTo"/>
        <c:crossAx val="57208192"/>
        <c:crosses val="autoZero"/>
        <c:crossBetween val="midCat"/>
        <c:majorUnit val="1"/>
      </c:valAx>
      <c:valAx>
        <c:axId val="57208192"/>
        <c:scaling>
          <c:orientation val="minMax"/>
          <c:max val="20"/>
          <c:min val="-5"/>
        </c:scaling>
        <c:axPos val="l"/>
        <c:numFmt formatCode="General" sourceLinked="1"/>
        <c:majorTickMark val="cross"/>
        <c:tickLblPos val="nextTo"/>
        <c:crossAx val="57200000"/>
        <c:crosses val="autoZero"/>
        <c:crossBetween val="midCat"/>
        <c:majorUnit val="5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List13!$C$412</c:f>
              <c:strCache>
                <c:ptCount val="1"/>
                <c:pt idx="0">
                  <c:v>y=-25x2+30x-9</c:v>
                </c:pt>
              </c:strCache>
            </c:strRef>
          </c:tx>
          <c:marker>
            <c:symbol val="none"/>
          </c:marker>
          <c:xVal>
            <c:numRef>
              <c:f>List13!$K$411:$P$411</c:f>
              <c:numCache>
                <c:formatCode>General</c:formatCode>
                <c:ptCount val="6"/>
                <c:pt idx="0">
                  <c:v>-1</c:v>
                </c:pt>
                <c:pt idx="1">
                  <c:v>-0.5</c:v>
                </c:pt>
                <c:pt idx="2">
                  <c:v>0</c:v>
                </c:pt>
                <c:pt idx="3">
                  <c:v>0.5</c:v>
                </c:pt>
                <c:pt idx="4">
                  <c:v>1</c:v>
                </c:pt>
                <c:pt idx="5">
                  <c:v>1.5</c:v>
                </c:pt>
              </c:numCache>
            </c:numRef>
          </c:xVal>
          <c:yVal>
            <c:numRef>
              <c:f>List13!$K$412:$P$412</c:f>
              <c:numCache>
                <c:formatCode>General</c:formatCode>
                <c:ptCount val="6"/>
                <c:pt idx="0">
                  <c:v>-64</c:v>
                </c:pt>
                <c:pt idx="1">
                  <c:v>-30.25</c:v>
                </c:pt>
                <c:pt idx="2">
                  <c:v>-9</c:v>
                </c:pt>
                <c:pt idx="3">
                  <c:v>-0.25</c:v>
                </c:pt>
                <c:pt idx="4">
                  <c:v>-4</c:v>
                </c:pt>
                <c:pt idx="5">
                  <c:v>-20.25</c:v>
                </c:pt>
              </c:numCache>
            </c:numRef>
          </c:yVal>
          <c:smooth val="1"/>
        </c:ser>
        <c:axId val="99123584"/>
        <c:axId val="99125504"/>
      </c:scatterChart>
      <c:valAx>
        <c:axId val="99123584"/>
        <c:scaling>
          <c:orientation val="minMax"/>
          <c:max val="2"/>
          <c:min val="-1"/>
        </c:scaling>
        <c:axPos val="b"/>
        <c:numFmt formatCode="General" sourceLinked="1"/>
        <c:majorTickMark val="cross"/>
        <c:tickLblPos val="nextTo"/>
        <c:crossAx val="99125504"/>
        <c:crosses val="autoZero"/>
        <c:crossBetween val="midCat"/>
        <c:majorUnit val="1"/>
      </c:valAx>
      <c:valAx>
        <c:axId val="99125504"/>
        <c:scaling>
          <c:orientation val="minMax"/>
        </c:scaling>
        <c:axPos val="l"/>
        <c:numFmt formatCode="General" sourceLinked="1"/>
        <c:majorTickMark val="cross"/>
        <c:tickLblPos val="nextTo"/>
        <c:crossAx val="99123584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402C-5982-4C37-854D-5244FFE29CDF}" type="datetimeFigureOut">
              <a:rPr lang="cs-CZ" smtClean="0"/>
              <a:t>10.4.2010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1F5D-9CCE-4675-9E8E-92E46A08279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2.xml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chart" Target="../charts/chart3.xml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1.png"/><Relationship Id="rId7" Type="http://schemas.openxmlformats.org/officeDocument/2006/relationships/chart" Target="../charts/chart4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grafy vyvíjeny v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MS Excel 2007</a:t>
            </a:r>
          </a:p>
          <a:p>
            <a:r>
              <a:rPr lang="cs-CZ" dirty="0" smtClean="0"/>
              <a:t>zápis proveden v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MS Word 2007</a:t>
            </a:r>
          </a:p>
          <a:p>
            <a:r>
              <a:rPr lang="cs-CZ" dirty="0" smtClean="0"/>
              <a:t>intervaly rýsovány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v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ActivStudiu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Kvadratické nerovnice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z matematiky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Řešení rozkladem na součin: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000240"/>
            <a:ext cx="1190625" cy="2762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0034" y="1428736"/>
            <a:ext cx="185738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Početní řešení:</a:t>
            </a:r>
            <a:endParaRPr lang="cs-CZ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857628"/>
            <a:ext cx="71437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5000636"/>
            <a:ext cx="46958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571744"/>
            <a:ext cx="5972175" cy="800100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Grafické řešení: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1500174"/>
            <a:ext cx="1190625" cy="276225"/>
          </a:xfrm>
          <a:prstGeom prst="rect">
            <a:avLst/>
          </a:prstGeom>
          <a:noFill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786058"/>
            <a:ext cx="1266825" cy="266700"/>
          </a:xfrm>
          <a:prstGeom prst="rect">
            <a:avLst/>
          </a:prstGeom>
          <a:noFill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3090862"/>
            <a:ext cx="647700" cy="266700"/>
          </a:xfrm>
          <a:prstGeom prst="rect">
            <a:avLst/>
          </a:prstGeom>
          <a:noFill/>
        </p:spPr>
      </p:pic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3357562"/>
            <a:ext cx="647700" cy="266700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1533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71472" y="2143116"/>
            <a:ext cx="200026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Vyřešíme rovnici: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0034" y="4000504"/>
            <a:ext cx="350046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Tím se nám množina reálných čísel rozdělí na tři intervaly:</a:t>
            </a:r>
          </a:p>
          <a:p>
            <a:r>
              <a:rPr lang="cs-CZ" dirty="0" smtClean="0"/>
              <a:t>řešení pak vyhovují ta čísla x, pro která nabývá </a:t>
            </a:r>
            <a:r>
              <a:rPr lang="cs-CZ" dirty="0" err="1" smtClean="0"/>
              <a:t>fce</a:t>
            </a:r>
            <a:r>
              <a:rPr lang="cs-CZ" dirty="0" smtClean="0"/>
              <a:t> záporných hodnot</a:t>
            </a:r>
            <a:endParaRPr lang="cs-CZ" dirty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5500702"/>
            <a:ext cx="2314575" cy="266700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8" name="Graf 17"/>
          <p:cNvGraphicFramePr/>
          <p:nvPr/>
        </p:nvGraphicFramePr>
        <p:xfrm>
          <a:off x="6143636" y="1285860"/>
          <a:ext cx="2505073" cy="5257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4143372" y="1643050"/>
            <a:ext cx="2214578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Řešení nerovnice:</a:t>
            </a:r>
          </a:p>
          <a:p>
            <a:r>
              <a:rPr lang="cs-CZ" dirty="0" err="1" smtClean="0"/>
              <a:t>fce</a:t>
            </a:r>
            <a:r>
              <a:rPr lang="cs-CZ" dirty="0" smtClean="0"/>
              <a:t> nabývá záporných hodnot na intervalu (0;2)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Řešte kvadratické nerovnice: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214554"/>
            <a:ext cx="1314450" cy="276225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2143116"/>
            <a:ext cx="1314450" cy="276225"/>
          </a:xfrm>
          <a:prstGeom prst="rect">
            <a:avLst/>
          </a:prstGeom>
          <a:noFill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857628"/>
            <a:ext cx="1314450" cy="276225"/>
          </a:xfrm>
          <a:prstGeom prst="rect">
            <a:avLst/>
          </a:prstGeom>
          <a:noFill/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3857628"/>
            <a:ext cx="1314450" cy="276225"/>
          </a:xfrm>
          <a:prstGeom prst="rect">
            <a:avLst/>
          </a:prstGeom>
          <a:noFill/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2" name="Graf 11"/>
          <p:cNvGraphicFramePr/>
          <p:nvPr/>
        </p:nvGraphicFramePr>
        <p:xfrm>
          <a:off x="2643174" y="1142984"/>
          <a:ext cx="3514725" cy="553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6215082"/>
            <a:ext cx="685800" cy="26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6215082"/>
            <a:ext cx="771525" cy="26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6215082"/>
            <a:ext cx="771525" cy="26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27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6215082"/>
            <a:ext cx="781050" cy="26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pic>
        <p:nvPicPr>
          <p:cNvPr id="17426" name="Picture 1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5715016"/>
            <a:ext cx="781050" cy="26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pic>
        <p:nvPicPr>
          <p:cNvPr id="17425" name="Picture 1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5715016"/>
            <a:ext cx="714375" cy="26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643446"/>
            <a:ext cx="68484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3143248"/>
            <a:ext cx="45910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1142984"/>
            <a:ext cx="3933825" cy="266700"/>
          </a:xfrm>
          <a:prstGeom prst="rect">
            <a:avLst/>
          </a:prstGeom>
          <a:noFill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1571612"/>
            <a:ext cx="5972175" cy="1057275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1781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71480"/>
            <a:ext cx="1314450" cy="276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714356"/>
            <a:ext cx="1314450" cy="276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3071810"/>
            <a:ext cx="48006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4643446"/>
            <a:ext cx="53721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285860"/>
            <a:ext cx="3933825" cy="266700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714488"/>
            <a:ext cx="5972175" cy="1057275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781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Pomocí diskriminantu: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1500174"/>
            <a:ext cx="1590675" cy="276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314577"/>
            <a:ext cx="1590675" cy="276225"/>
          </a:xfrm>
          <a:prstGeom prst="rect">
            <a:avLst/>
          </a:prstGeom>
          <a:noFill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590802"/>
            <a:ext cx="1333500" cy="276225"/>
          </a:xfrm>
          <a:prstGeom prst="rect">
            <a:avLst/>
          </a:prstGeom>
          <a:noFill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867027"/>
            <a:ext cx="1790700" cy="266700"/>
          </a:xfrm>
          <a:prstGeom prst="rect">
            <a:avLst/>
          </a:prstGeom>
          <a:noFill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133727"/>
            <a:ext cx="2647950" cy="581025"/>
          </a:xfrm>
          <a:prstGeom prst="rect">
            <a:avLst/>
          </a:prstGeom>
          <a:noFill/>
        </p:spPr>
      </p:pic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714752"/>
            <a:ext cx="2657475" cy="581025"/>
          </a:xfrm>
          <a:prstGeom prst="rect">
            <a:avLst/>
          </a:prstGeom>
          <a:noFill/>
        </p:spPr>
      </p:pic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2133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2714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95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786322"/>
            <a:ext cx="4667250" cy="266700"/>
          </a:xfrm>
          <a:prstGeom prst="rect">
            <a:avLst/>
          </a:prstGeom>
          <a:noFill/>
        </p:spPr>
      </p:pic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5143512"/>
            <a:ext cx="5972175" cy="800100"/>
          </a:xfrm>
          <a:prstGeom prst="rect">
            <a:avLst/>
          </a:prstGeom>
          <a:noFill/>
        </p:spPr>
      </p:pic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0" name="Graf 19"/>
          <p:cNvGraphicFramePr/>
          <p:nvPr/>
        </p:nvGraphicFramePr>
        <p:xfrm>
          <a:off x="6215074" y="214290"/>
          <a:ext cx="2638425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714356"/>
            <a:ext cx="2143125" cy="276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571612"/>
            <a:ext cx="2143125" cy="276225"/>
          </a:xfrm>
          <a:prstGeom prst="rect">
            <a:avLst/>
          </a:prstGeom>
          <a:noFill/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500306"/>
            <a:ext cx="1333500" cy="276225"/>
          </a:xfrm>
          <a:prstGeom prst="rect">
            <a:avLst/>
          </a:prstGeom>
          <a:noFill/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143116"/>
            <a:ext cx="1914525" cy="266700"/>
          </a:xfrm>
          <a:prstGeom prst="rect">
            <a:avLst/>
          </a:prstGeom>
          <a:noFill/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857496"/>
            <a:ext cx="1866900" cy="523875"/>
          </a:xfrm>
          <a:prstGeom prst="rect">
            <a:avLst/>
          </a:prstGeom>
          <a:noFill/>
        </p:spPr>
      </p:pic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7" name="Graf 16"/>
          <p:cNvGraphicFramePr/>
          <p:nvPr/>
        </p:nvGraphicFramePr>
        <p:xfrm>
          <a:off x="5214942" y="1357298"/>
          <a:ext cx="3305176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20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3786190"/>
            <a:ext cx="1743075" cy="523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115</Words>
  <Application>Microsoft Office PowerPoint</Application>
  <PresentationFormat>Předvádění na obrazovce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Kvadratické nerovnice</vt:lpstr>
      <vt:lpstr>Řešení rozkladem na součin:</vt:lpstr>
      <vt:lpstr>Grafické řešení:</vt:lpstr>
      <vt:lpstr>Řešte kvadratické nerovnice:</vt:lpstr>
      <vt:lpstr>Snímek 6</vt:lpstr>
      <vt:lpstr>Snímek 7</vt:lpstr>
      <vt:lpstr>Pomocí diskriminantu:</vt:lpstr>
      <vt:lpstr>Snímek 9</vt:lpstr>
      <vt:lpstr>Zdroje: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Kubátovi</dc:creator>
  <cp:lastModifiedBy>Kubátovi</cp:lastModifiedBy>
  <cp:revision>17</cp:revision>
  <dcterms:created xsi:type="dcterms:W3CDTF">2010-04-10T06:32:30Z</dcterms:created>
  <dcterms:modified xsi:type="dcterms:W3CDTF">2010-04-10T08:43:26Z</dcterms:modified>
</cp:coreProperties>
</file>