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5" r:id="rId7"/>
    <p:sldId id="261" r:id="rId8"/>
    <p:sldId id="266" r:id="rId9"/>
    <p:sldId id="267" r:id="rId10"/>
    <p:sldId id="262" r:id="rId11"/>
    <p:sldId id="263" r:id="rId12"/>
    <p:sldId id="268" r:id="rId13"/>
    <p:sldId id="264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C1694-D2FC-4500-9987-F6917C0175BC}" type="datetimeFigureOut">
              <a:rPr lang="cs-CZ" smtClean="0"/>
              <a:pPr/>
              <a:t>5.3.2010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5C6F2-14E1-4F02-8FCC-0937632672B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0.png"/><Relationship Id="rId5" Type="http://schemas.openxmlformats.org/officeDocument/2006/relationships/image" Target="../media/image49.png"/><Relationship Id="rId4" Type="http://schemas.openxmlformats.org/officeDocument/2006/relationships/image" Target="../media/image4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.png"/><Relationship Id="rId3" Type="http://schemas.openxmlformats.org/officeDocument/2006/relationships/image" Target="../media/image54.png"/><Relationship Id="rId7" Type="http://schemas.openxmlformats.org/officeDocument/2006/relationships/image" Target="../media/image58.png"/><Relationship Id="rId2" Type="http://schemas.openxmlformats.org/officeDocument/2006/relationships/image" Target="../media/image5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7.png"/><Relationship Id="rId5" Type="http://schemas.openxmlformats.org/officeDocument/2006/relationships/image" Target="../media/image56.png"/><Relationship Id="rId10" Type="http://schemas.openxmlformats.org/officeDocument/2006/relationships/image" Target="../media/image61.png"/><Relationship Id="rId4" Type="http://schemas.openxmlformats.org/officeDocument/2006/relationships/image" Target="../media/image55.png"/><Relationship Id="rId9" Type="http://schemas.openxmlformats.org/officeDocument/2006/relationships/image" Target="../media/image6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5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13" Type="http://schemas.openxmlformats.org/officeDocument/2006/relationships/image" Target="../media/image33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6.pn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png"/><Relationship Id="rId4" Type="http://schemas.openxmlformats.org/officeDocument/2006/relationships/image" Target="../media/image24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685800" y="2130425"/>
            <a:ext cx="7772400" cy="1941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1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Nové modulové výukové a inovativní programy - zvýšení kvality ve vzdělávání </a:t>
            </a:r>
            <a: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cs-CZ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1428728" y="3929066"/>
            <a:ext cx="6400800" cy="971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4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Tento projekt je spolufinancován Evropským sociálním fondem a státním rozpočtem ČR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857356" y="500042"/>
            <a:ext cx="5653088" cy="785813"/>
            <a:chOff x="1410" y="1686"/>
            <a:chExt cx="8902" cy="1238"/>
          </a:xfrm>
        </p:grpSpPr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6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7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8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9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  <p:sp>
        <p:nvSpPr>
          <p:cNvPr id="10" name="TextovéPole 9"/>
          <p:cNvSpPr txBox="1"/>
          <p:nvPr/>
        </p:nvSpPr>
        <p:spPr>
          <a:xfrm>
            <a:off x="2285984" y="1285860"/>
            <a:ext cx="50720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200" dirty="0"/>
              <a:t>INVESTICE DO ROZVOJE </a:t>
            </a:r>
            <a:r>
              <a:rPr lang="cs-CZ" sz="1200" dirty="0" smtClean="0"/>
              <a:t>VZDĚLÁVÁNÍ</a:t>
            </a:r>
            <a:endParaRPr lang="cs-CZ" sz="1200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cs-CZ" smtClean="0"/>
              <a:t>ZŠ, Týn nad Vltavou, Malá Strana</a:t>
            </a:r>
            <a:endParaRPr lang="cs-CZ"/>
          </a:p>
        </p:txBody>
      </p:sp>
      <p:grpSp>
        <p:nvGrpSpPr>
          <p:cNvPr id="12" name="Group 2"/>
          <p:cNvGrpSpPr>
            <a:grpSpLocks/>
          </p:cNvGrpSpPr>
          <p:nvPr/>
        </p:nvGrpSpPr>
        <p:grpSpPr bwMode="auto">
          <a:xfrm>
            <a:off x="1857356" y="571480"/>
            <a:ext cx="5653088" cy="785813"/>
            <a:chOff x="1410" y="1686"/>
            <a:chExt cx="8902" cy="1238"/>
          </a:xfrm>
        </p:grpSpPr>
        <p:pic>
          <p:nvPicPr>
            <p:cNvPr id="13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410" y="1831"/>
              <a:ext cx="1217" cy="1042"/>
            </a:xfrm>
            <a:prstGeom prst="rect">
              <a:avLst/>
            </a:prstGeom>
            <a:noFill/>
          </p:spPr>
        </p:pic>
        <p:pic>
          <p:nvPicPr>
            <p:cNvPr id="14" name="Picture 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700" y="1758"/>
              <a:ext cx="1438" cy="1166"/>
            </a:xfrm>
            <a:prstGeom prst="rect">
              <a:avLst/>
            </a:prstGeom>
            <a:noFill/>
          </p:spPr>
        </p:pic>
        <p:pic>
          <p:nvPicPr>
            <p:cNvPr id="15" name="Picture 5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235" y="1686"/>
              <a:ext cx="1401" cy="1054"/>
            </a:xfrm>
            <a:prstGeom prst="rect">
              <a:avLst/>
            </a:prstGeom>
            <a:noFill/>
          </p:spPr>
        </p:pic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581" y="1795"/>
              <a:ext cx="2138" cy="1002"/>
            </a:xfrm>
            <a:prstGeom prst="rect">
              <a:avLst/>
            </a:prstGeom>
            <a:noFill/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9095" y="1758"/>
              <a:ext cx="1217" cy="938"/>
            </a:xfrm>
            <a:prstGeom prst="rect">
              <a:avLst/>
            </a:prstGeom>
            <a:noFill/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Ještě další příklad: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9461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1428736"/>
            <a:ext cx="5343525" cy="600075"/>
          </a:xfrm>
          <a:prstGeom prst="rect">
            <a:avLst/>
          </a:prstGeom>
          <a:noFill/>
        </p:spPr>
      </p:pic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2214554"/>
            <a:ext cx="3114675" cy="304800"/>
          </a:xfrm>
          <a:prstGeom prst="rect">
            <a:avLst/>
          </a:prstGeom>
          <a:noFill/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43174" y="2786058"/>
            <a:ext cx="2790825" cy="304800"/>
          </a:xfrm>
          <a:prstGeom prst="rect">
            <a:avLst/>
          </a:prstGeom>
          <a:noFill/>
        </p:spPr>
      </p:pic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68" y="3357562"/>
            <a:ext cx="1866900" cy="304800"/>
          </a:xfrm>
          <a:prstGeom prst="rect">
            <a:avLst/>
          </a:prstGeom>
          <a:noFill/>
        </p:spPr>
      </p:pic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48" y="3929066"/>
            <a:ext cx="723900" cy="304800"/>
          </a:xfrm>
          <a:prstGeom prst="rect">
            <a:avLst/>
          </a:prstGeom>
          <a:noFill/>
        </p:spPr>
      </p:pic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362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5" name="Rectangle 9"/>
          <p:cNvSpPr>
            <a:spLocks noChangeArrowheads="1"/>
          </p:cNvSpPr>
          <p:nvPr/>
        </p:nvSpPr>
        <p:spPr bwMode="auto">
          <a:xfrm>
            <a:off x="0" y="1666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1971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72264" y="1571612"/>
            <a:ext cx="2362200" cy="304800"/>
          </a:xfrm>
          <a:prstGeom prst="rect">
            <a:avLst/>
          </a:prstGeom>
          <a:noFill/>
        </p:spPr>
      </p:pic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29454" y="2071678"/>
            <a:ext cx="1514475" cy="304800"/>
          </a:xfrm>
          <a:prstGeom prst="rect">
            <a:avLst/>
          </a:prstGeom>
          <a:noFill/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3" name="Pravoúhlá spojovací čára 22"/>
          <p:cNvCxnSpPr>
            <a:stCxn id="19457" idx="3"/>
            <a:endCxn id="19470" idx="1"/>
          </p:cNvCxnSpPr>
          <p:nvPr/>
        </p:nvCxnSpPr>
        <p:spPr>
          <a:xfrm flipV="1">
            <a:off x="5010148" y="2224078"/>
            <a:ext cx="1919306" cy="1857388"/>
          </a:xfrm>
          <a:prstGeom prst="bentConnector3">
            <a:avLst>
              <a:gd name="adj1" fmla="val 73821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6643702" y="321468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spor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5357818" y="4786322"/>
            <a:ext cx="300039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Závěr: úloha nemá řešení!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Příklady na procvičení: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5786" y="1643050"/>
            <a:ext cx="1076325" cy="552450"/>
          </a:xfrm>
          <a:prstGeom prst="rect">
            <a:avLst/>
          </a:prstGeom>
          <a:noFill/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800000">
            <a:off x="2714612" y="1643050"/>
            <a:ext cx="409575" cy="552450"/>
          </a:xfrm>
          <a:prstGeom prst="rect">
            <a:avLst/>
          </a:prstGeom>
          <a:noFill/>
        </p:spPr>
      </p:pic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5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1571612"/>
            <a:ext cx="1933575" cy="600075"/>
          </a:xfrm>
          <a:prstGeom prst="rect">
            <a:avLst/>
          </a:prstGeom>
          <a:noFill/>
        </p:spPr>
      </p:pic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0" y="1057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88" name="Picture 8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0800000">
            <a:off x="7643834" y="1714488"/>
            <a:ext cx="628650" cy="304800"/>
          </a:xfrm>
          <a:prstGeom prst="rect">
            <a:avLst/>
          </a:prstGeom>
          <a:noFill/>
        </p:spPr>
      </p:pic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2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1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29058" y="2857496"/>
            <a:ext cx="1581150" cy="561975"/>
          </a:xfrm>
          <a:prstGeom prst="rect">
            <a:avLst/>
          </a:prstGeom>
          <a:noFill/>
        </p:spPr>
      </p:pic>
      <p:sp>
        <p:nvSpPr>
          <p:cNvPr id="20494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3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000372"/>
            <a:ext cx="285750" cy="304800"/>
          </a:xfrm>
          <a:prstGeom prst="rect">
            <a:avLst/>
          </a:prstGeom>
          <a:noFill/>
        </p:spPr>
      </p:pic>
      <p:sp>
        <p:nvSpPr>
          <p:cNvPr id="20495" name="Rectangle 15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49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6" name="Picture 16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62" y="4429132"/>
            <a:ext cx="2514600" cy="609600"/>
          </a:xfrm>
          <a:prstGeom prst="rect">
            <a:avLst/>
          </a:prstGeom>
          <a:noFill/>
        </p:spPr>
      </p:pic>
      <p:sp>
        <p:nvSpPr>
          <p:cNvPr id="20498" name="Rectangle 18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0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499" name="Picture 19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429132"/>
            <a:ext cx="285750" cy="552450"/>
          </a:xfrm>
          <a:prstGeom prst="rect">
            <a:avLst/>
          </a:prstGeom>
          <a:noFill/>
        </p:spPr>
      </p:pic>
      <p:sp>
        <p:nvSpPr>
          <p:cNvPr id="20501" name="Rectangle 21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50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0502" name="Picture 22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4357694"/>
            <a:ext cx="2276475" cy="600075"/>
          </a:xfrm>
          <a:prstGeom prst="rect">
            <a:avLst/>
          </a:prstGeom>
          <a:noFill/>
        </p:spPr>
      </p:pic>
      <p:sp>
        <p:nvSpPr>
          <p:cNvPr id="26" name="TextovéPole 25"/>
          <p:cNvSpPr txBox="1"/>
          <p:nvPr/>
        </p:nvSpPr>
        <p:spPr>
          <a:xfrm rot="10800000">
            <a:off x="5072066" y="521495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Nekonečně mnoho řešení kromě -1.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Příklady na procvičení: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1857364"/>
            <a:ext cx="1581150" cy="561975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43306" y="2857496"/>
            <a:ext cx="2000250" cy="561975"/>
          </a:xfrm>
          <a:prstGeom prst="rect">
            <a:avLst/>
          </a:prstGeom>
          <a:noFill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000504"/>
            <a:ext cx="1752600" cy="561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Zdroje: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/>
            </a:pPr>
            <a:r>
              <a:rPr lang="cs-CZ" dirty="0"/>
              <a:t>učebnice:</a:t>
            </a:r>
            <a:br>
              <a:rPr lang="cs-CZ" dirty="0"/>
            </a:br>
            <a:r>
              <a:rPr lang="cs-CZ" dirty="0"/>
              <a:t>RNDr. Jan Houska, CSc.</a:t>
            </a:r>
            <a:br>
              <a:rPr lang="cs-CZ" dirty="0"/>
            </a:br>
            <a:r>
              <a:rPr lang="cs-CZ" dirty="0"/>
              <a:t>Mgr. Jaroslava </a:t>
            </a:r>
            <a:r>
              <a:rPr lang="cs-CZ" dirty="0" err="1"/>
              <a:t>Hávová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Doc. Ing. Bohuslav Eichler</a:t>
            </a:r>
          </a:p>
          <a:p>
            <a:pPr lvl="0">
              <a:buNone/>
              <a:defRPr/>
            </a:pPr>
            <a:r>
              <a:rPr lang="cs-CZ" dirty="0"/>
              <a:t>    </a:t>
            </a: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Matematika pro 9.ročník základní školy</a:t>
            </a:r>
            <a:br>
              <a:rPr lang="cs-CZ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cs-CZ" dirty="0">
                <a:solidFill>
                  <a:schemeClr val="accent5">
                    <a:lumMod val="50000"/>
                  </a:schemeClr>
                </a:solidFill>
              </a:rPr>
              <a:t>Aritmetika a algebra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>Fortuna, 1991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Rovnice s neznámou ve jmenovateli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Matematika 9.ročník</a:t>
            </a:r>
          </a:p>
          <a:p>
            <a:r>
              <a:rPr lang="cs-CZ" sz="2800" dirty="0" smtClean="0"/>
              <a:t>Marcela Kubátová</a:t>
            </a:r>
            <a:endParaRPr lang="cs-CZ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Ekvivalentní úpravy rovnic: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Jestliže přičteme k oběma stranám rovnice totéž číslo nebo výraz, kořeny rovnice se nezmění.</a:t>
            </a:r>
          </a:p>
          <a:p>
            <a:r>
              <a:rPr lang="cs-CZ" dirty="0" smtClean="0"/>
              <a:t>Jestliže vynásobíme obě strany rovnice týmž číslem nebo výrazem různým od nuly, kořeny rovnice se nezmění.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Počet řešení lineární rovnice: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Lineární rovnice s neznámou x lze vždy upravit do tvaru </a:t>
            </a:r>
            <a:r>
              <a:rPr lang="cs-CZ" dirty="0" err="1" smtClean="0"/>
              <a:t>ax</a:t>
            </a:r>
            <a:r>
              <a:rPr lang="cs-CZ" dirty="0" smtClean="0"/>
              <a:t> = </a:t>
            </a:r>
            <a:r>
              <a:rPr lang="cs-CZ" dirty="0" err="1" smtClean="0"/>
              <a:t>b</a:t>
            </a:r>
            <a:r>
              <a:rPr lang="cs-CZ" dirty="0" smtClean="0"/>
              <a:t>. může nastat právě jeden z těchto případů:</a:t>
            </a:r>
          </a:p>
          <a:p>
            <a:r>
              <a:rPr lang="cs-CZ" dirty="0" smtClean="0"/>
              <a:t>Rovnice má právě jeden kořen (řešení).</a:t>
            </a:r>
          </a:p>
          <a:p>
            <a:r>
              <a:rPr lang="cs-CZ" dirty="0" smtClean="0"/>
              <a:t>Rovnice nemá žádné řešení.</a:t>
            </a:r>
          </a:p>
          <a:p>
            <a:r>
              <a:rPr lang="cs-CZ" dirty="0" smtClean="0"/>
              <a:t>Rovnice má nekonečně mnoho řešení.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Jednodušší rovnice: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1643050"/>
            <a:ext cx="1362075" cy="552450"/>
          </a:xfrm>
          <a:prstGeom prst="rect">
            <a:avLst/>
          </a:prstGeom>
          <a:noFill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2285992"/>
            <a:ext cx="933450" cy="304800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2714620"/>
            <a:ext cx="676275" cy="304800"/>
          </a:xfrm>
          <a:prstGeom prst="rect">
            <a:avLst/>
          </a:prstGeom>
          <a:noFill/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3143248"/>
            <a:ext cx="552450" cy="304800"/>
          </a:xfrm>
          <a:prstGeom prst="rect">
            <a:avLst/>
          </a:prstGeom>
          <a:noFill/>
        </p:spPr>
      </p:pic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4429124" y="1500174"/>
            <a:ext cx="3929090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Rovnici vynásobíme společným jmenovatelem, tedy výrazem 2x.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286116" y="2928934"/>
            <a:ext cx="33575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Zkouška je velmi jednoduchá.</a:t>
            </a:r>
            <a:endParaRPr lang="cs-CZ" dirty="0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143380"/>
            <a:ext cx="2085975" cy="552450"/>
          </a:xfrm>
          <a:prstGeom prst="rect">
            <a:avLst/>
          </a:prstGeom>
          <a:noFill/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4857760"/>
            <a:ext cx="1752600" cy="304800"/>
          </a:xfrm>
          <a:prstGeom prst="rect">
            <a:avLst/>
          </a:prstGeom>
          <a:noFill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28794" y="5357826"/>
            <a:ext cx="952500" cy="304800"/>
          </a:xfrm>
          <a:prstGeom prst="rect">
            <a:avLst/>
          </a:prstGeom>
          <a:noFill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5857892"/>
            <a:ext cx="723900" cy="30480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924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24" name="Přímá spojovací čára 23"/>
          <p:cNvCxnSpPr/>
          <p:nvPr/>
        </p:nvCxnSpPr>
        <p:spPr>
          <a:xfrm>
            <a:off x="357158" y="3714752"/>
            <a:ext cx="7929618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ovéPole 24"/>
          <p:cNvSpPr txBox="1"/>
          <p:nvPr/>
        </p:nvSpPr>
        <p:spPr>
          <a:xfrm>
            <a:off x="4857752" y="4071942"/>
            <a:ext cx="3500462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Společným jmenovatelem je výraz (x-1).</a:t>
            </a:r>
            <a:endParaRPr lang="cs-CZ" dirty="0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5572140"/>
            <a:ext cx="2143125" cy="552450"/>
          </a:xfrm>
          <a:prstGeom prst="rect">
            <a:avLst/>
          </a:prstGeom>
          <a:noFill/>
        </p:spPr>
      </p:pic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786710" y="5715016"/>
            <a:ext cx="571500" cy="304800"/>
          </a:xfrm>
          <a:prstGeom prst="rect">
            <a:avLst/>
          </a:prstGeom>
          <a:noFill/>
        </p:spPr>
      </p:pic>
      <p:sp>
        <p:nvSpPr>
          <p:cNvPr id="1045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4500562" y="5000636"/>
            <a:ext cx="121444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Zkouška:</a:t>
            </a:r>
            <a:endParaRPr lang="cs-CZ" dirty="0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143248"/>
            <a:ext cx="552450" cy="304800"/>
          </a:xfrm>
          <a:prstGeom prst="rect">
            <a:avLst/>
          </a:prstGeom>
          <a:noFill/>
        </p:spPr>
      </p:pic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51" name="Picture 27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6215082"/>
            <a:ext cx="552450" cy="304800"/>
          </a:xfrm>
          <a:prstGeom prst="rect">
            <a:avLst/>
          </a:prstGeom>
          <a:noFill/>
        </p:spPr>
      </p:pic>
      <p:sp>
        <p:nvSpPr>
          <p:cNvPr id="1053" name="Rectangle 29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fontAlgn="auto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s-CZ" sz="4400" dirty="0" smtClean="0">
                <a:solidFill>
                  <a:schemeClr val="accent5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Příklady jednoduchých rovnic:</a:t>
            </a:r>
            <a:endParaRPr lang="cs-CZ" sz="4400" dirty="0">
              <a:solidFill>
                <a:schemeClr val="accent5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2071678"/>
            <a:ext cx="1076325" cy="552450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57422" y="3214686"/>
            <a:ext cx="952500" cy="514350"/>
          </a:xfrm>
          <a:prstGeom prst="rect">
            <a:avLst/>
          </a:prstGeom>
          <a:noFill/>
        </p:spPr>
      </p:pic>
      <p:pic>
        <p:nvPicPr>
          <p:cNvPr id="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4" y="4500570"/>
            <a:ext cx="952500" cy="561975"/>
          </a:xfrm>
          <a:prstGeom prst="rect">
            <a:avLst/>
          </a:prstGeom>
          <a:noFill/>
        </p:spPr>
      </p:pic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57884" y="3143248"/>
            <a:ext cx="1076325" cy="5619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5">
                    <a:lumMod val="50000"/>
                  </a:schemeClr>
                </a:solidFill>
              </a:rPr>
              <a:t>A teď složitější:</a:t>
            </a:r>
            <a:endParaRPr lang="cs-CZ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1357298"/>
            <a:ext cx="3095625" cy="561975"/>
          </a:xfrm>
          <a:prstGeom prst="rect">
            <a:avLst/>
          </a:prstGeom>
          <a:noFill/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85852" y="2071678"/>
            <a:ext cx="3562350" cy="609600"/>
          </a:xfrm>
          <a:prstGeom prst="rect">
            <a:avLst/>
          </a:prstGeom>
          <a:noFill/>
        </p:spPr>
      </p:pic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3000372"/>
            <a:ext cx="3162300" cy="304800"/>
          </a:xfrm>
          <a:prstGeom prst="rect">
            <a:avLst/>
          </a:prstGeom>
          <a:noFill/>
        </p:spPr>
      </p:pic>
      <p:pic>
        <p:nvPicPr>
          <p:cNvPr id="18433" name="Picture 1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42976" y="3571876"/>
            <a:ext cx="2657475" cy="304800"/>
          </a:xfrm>
          <a:prstGeom prst="rect">
            <a:avLst/>
          </a:prstGeom>
          <a:noFill/>
        </p:spPr>
      </p:pic>
      <p:sp>
        <p:nvSpPr>
          <p:cNvPr id="1843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1019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1628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1933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1" name="Rectangle 9"/>
          <p:cNvSpPr>
            <a:spLocks noChangeArrowheads="1"/>
          </p:cNvSpPr>
          <p:nvPr/>
        </p:nvSpPr>
        <p:spPr bwMode="auto">
          <a:xfrm>
            <a:off x="0" y="2238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6000760" y="1285860"/>
            <a:ext cx="2714644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Prvně rozložíme na součin výraz </a:t>
            </a:r>
            <a:endParaRPr lang="cs-CZ" dirty="0"/>
          </a:p>
        </p:txBody>
      </p:sp>
      <p:sp>
        <p:nvSpPr>
          <p:cNvPr id="1844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42" name="Picture 10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1643050"/>
            <a:ext cx="762000" cy="314325"/>
          </a:xfrm>
          <a:prstGeom prst="rect">
            <a:avLst/>
          </a:prstGeom>
          <a:noFill/>
        </p:spPr>
      </p:pic>
      <p:pic>
        <p:nvPicPr>
          <p:cNvPr id="18446" name="Picture 14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00232" y="4214818"/>
            <a:ext cx="1781175" cy="304800"/>
          </a:xfrm>
          <a:prstGeom prst="rect">
            <a:avLst/>
          </a:prstGeom>
          <a:noFill/>
        </p:spPr>
      </p:pic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28860" y="4714884"/>
            <a:ext cx="1019175" cy="304800"/>
          </a:xfrm>
          <a:prstGeom prst="rect">
            <a:avLst/>
          </a:prstGeom>
          <a:noFill/>
        </p:spPr>
      </p:pic>
      <p:pic>
        <p:nvPicPr>
          <p:cNvPr id="18444" name="Picture 12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86050" y="5072074"/>
            <a:ext cx="1152525" cy="552450"/>
          </a:xfrm>
          <a:prstGeom prst="rect">
            <a:avLst/>
          </a:prstGeom>
          <a:noFill/>
        </p:spPr>
      </p:pic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1066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5786446" y="2285992"/>
            <a:ext cx="3000396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Společným jmenovatelem je tedy výraz: </a:t>
            </a:r>
            <a:endParaRPr lang="cs-CZ" dirty="0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00892" y="2571744"/>
            <a:ext cx="1685925" cy="304800"/>
          </a:xfrm>
          <a:prstGeom prst="rect">
            <a:avLst/>
          </a:prstGeom>
          <a:noFill/>
        </p:spPr>
      </p:pic>
      <p:sp>
        <p:nvSpPr>
          <p:cNvPr id="25" name="TextovéPole 24"/>
          <p:cNvSpPr txBox="1"/>
          <p:nvPr/>
        </p:nvSpPr>
        <p:spPr>
          <a:xfrm>
            <a:off x="4929190" y="3500438"/>
            <a:ext cx="1214446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Zkouška:</a:t>
            </a:r>
            <a:endParaRPr lang="cs-CZ" dirty="0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3" name="Picture 2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3929066"/>
            <a:ext cx="3819525" cy="561975"/>
          </a:xfrm>
          <a:prstGeom prst="rect">
            <a:avLst/>
          </a:prstGeom>
          <a:noFill/>
        </p:spPr>
      </p:pic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5" name="Picture 2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4786322"/>
            <a:ext cx="2428875" cy="771525"/>
          </a:xfrm>
          <a:prstGeom prst="rect">
            <a:avLst/>
          </a:prstGeom>
          <a:noFill/>
        </p:spPr>
      </p:pic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1228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58" name="Picture 26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628" y="5572140"/>
            <a:ext cx="571500" cy="304800"/>
          </a:xfrm>
          <a:prstGeom prst="rect">
            <a:avLst/>
          </a:prstGeom>
          <a:noFill/>
        </p:spPr>
      </p:pic>
      <p:sp>
        <p:nvSpPr>
          <p:cNvPr id="18460" name="Rectangle 28"/>
          <p:cNvSpPr>
            <a:spLocks noChangeArrowheads="1"/>
          </p:cNvSpPr>
          <p:nvPr/>
        </p:nvSpPr>
        <p:spPr bwMode="auto">
          <a:xfrm>
            <a:off x="0" y="7620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62" name="Rectangle 3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8461" name="Picture 29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472" y="5786454"/>
            <a:ext cx="1028700" cy="552450"/>
          </a:xfrm>
          <a:prstGeom prst="rect">
            <a:avLst/>
          </a:prstGeom>
          <a:noFill/>
        </p:spPr>
      </p:pic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Ještě složitější rovnice:</a:t>
            </a:r>
            <a:endParaRPr kumimoji="0" lang="cs-CZ" sz="44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1857364"/>
            <a:ext cx="1885950" cy="600075"/>
          </a:xfrm>
          <a:prstGeom prst="rect">
            <a:avLst/>
          </a:prstGeom>
          <a:noFill/>
        </p:spPr>
      </p:pic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8" y="2000240"/>
            <a:ext cx="1790700" cy="304800"/>
          </a:xfrm>
          <a:prstGeom prst="rect">
            <a:avLst/>
          </a:prstGeom>
          <a:noFill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28728" y="2500306"/>
            <a:ext cx="3829050" cy="304800"/>
          </a:xfrm>
          <a:prstGeom prst="rect">
            <a:avLst/>
          </a:prstGeom>
          <a:noFill/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596" y="3000372"/>
            <a:ext cx="4800600" cy="314325"/>
          </a:xfrm>
          <a:prstGeom prst="rect">
            <a:avLst/>
          </a:prstGeom>
          <a:noFill/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14480" y="3500438"/>
            <a:ext cx="3552825" cy="314325"/>
          </a:xfrm>
          <a:prstGeom prst="rect">
            <a:avLst/>
          </a:prstGeom>
          <a:noFill/>
        </p:spPr>
      </p:pic>
      <p:pic>
        <p:nvPicPr>
          <p:cNvPr id="8" name="Picture 20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57620" y="4000504"/>
            <a:ext cx="1381125" cy="304800"/>
          </a:xfrm>
          <a:prstGeom prst="rect">
            <a:avLst/>
          </a:prstGeom>
          <a:noFill/>
        </p:spPr>
      </p:pic>
      <p:pic>
        <p:nvPicPr>
          <p:cNvPr id="9" name="Picture 2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57686" y="4429132"/>
            <a:ext cx="981075" cy="304800"/>
          </a:xfrm>
          <a:prstGeom prst="rect">
            <a:avLst/>
          </a:prstGeom>
          <a:noFill/>
        </p:spPr>
      </p:pic>
      <p:pic>
        <p:nvPicPr>
          <p:cNvPr id="10" name="Picture 2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4786322"/>
            <a:ext cx="895350" cy="552450"/>
          </a:xfrm>
          <a:prstGeom prst="rect">
            <a:avLst/>
          </a:prstGeom>
          <a:noFill/>
        </p:spPr>
      </p:pic>
      <p:pic>
        <p:nvPicPr>
          <p:cNvPr id="11" name="Picture 2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5357826"/>
            <a:ext cx="762000" cy="55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1428736"/>
            <a:ext cx="5010150" cy="971550"/>
          </a:xfrm>
          <a:prstGeom prst="rect">
            <a:avLst/>
          </a:prstGeom>
          <a:noFill/>
        </p:spPr>
      </p:pic>
      <p:sp>
        <p:nvSpPr>
          <p:cNvPr id="3" name="TextovéPole 2"/>
          <p:cNvSpPr txBox="1"/>
          <p:nvPr/>
        </p:nvSpPr>
        <p:spPr>
          <a:xfrm>
            <a:off x="1785918" y="785794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Zkouška:</a:t>
            </a:r>
            <a:endParaRPr lang="cs-CZ" dirty="0"/>
          </a:p>
        </p:txBody>
      </p:sp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857356" y="2714620"/>
            <a:ext cx="571500" cy="304800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1785918" y="3500438"/>
            <a:ext cx="5286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Podmínky existence:</a:t>
            </a:r>
            <a:endParaRPr lang="cs-CZ" dirty="0"/>
          </a:p>
        </p:txBody>
      </p:sp>
      <p:pic>
        <p:nvPicPr>
          <p:cNvPr id="6" name="Picture 10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43438" y="3429000"/>
            <a:ext cx="1143000" cy="5524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</TotalTime>
  <Words>209</Words>
  <Application>Microsoft Office PowerPoint</Application>
  <PresentationFormat>Předvádění na obrazovce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Snímek 1</vt:lpstr>
      <vt:lpstr>Rovnice s neznámou ve jmenovateli</vt:lpstr>
      <vt:lpstr>Ekvivalentní úpravy rovnic:</vt:lpstr>
      <vt:lpstr>Počet řešení lineární rovnice:</vt:lpstr>
      <vt:lpstr>Jednodušší rovnice:</vt:lpstr>
      <vt:lpstr>Snímek 6</vt:lpstr>
      <vt:lpstr>A teď složitější:</vt:lpstr>
      <vt:lpstr>Snímek 8</vt:lpstr>
      <vt:lpstr>Snímek 9</vt:lpstr>
      <vt:lpstr>Ještě další příklad:</vt:lpstr>
      <vt:lpstr>Příklady na procvičení:</vt:lpstr>
      <vt:lpstr>Snímek 12</vt:lpstr>
      <vt:lpstr>Zdroje:</vt:lpstr>
    </vt:vector>
  </TitlesOfParts>
  <Company>private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Guest</dc:creator>
  <cp:lastModifiedBy>Marcela Kubátová</cp:lastModifiedBy>
  <cp:revision>19</cp:revision>
  <dcterms:created xsi:type="dcterms:W3CDTF">2010-01-31T13:06:33Z</dcterms:created>
  <dcterms:modified xsi:type="dcterms:W3CDTF">2010-03-05T15:09:08Z</dcterms:modified>
</cp:coreProperties>
</file>