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A939A-5273-4734-8BEC-4C68E9BA6AB1}" type="datetimeFigureOut">
              <a:rPr lang="cs-CZ" smtClean="0"/>
              <a:pPr/>
              <a:t>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F99C6-29BE-4E99-99FE-E12F5AC13B5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2" name="TextovéPole 11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3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Zdroje: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učebnice:</a:t>
            </a:r>
            <a:br>
              <a:rPr lang="cs-CZ" dirty="0" smtClean="0"/>
            </a:br>
            <a:r>
              <a:rPr lang="cs-CZ" dirty="0" smtClean="0"/>
              <a:t>RNDr. Jan Houska, CSc.</a:t>
            </a:r>
            <a:br>
              <a:rPr lang="cs-CZ" dirty="0" smtClean="0"/>
            </a:br>
            <a:r>
              <a:rPr lang="cs-CZ" dirty="0" smtClean="0"/>
              <a:t>Mgr. Jaroslava </a:t>
            </a:r>
            <a:r>
              <a:rPr lang="cs-CZ" dirty="0" err="1" smtClean="0"/>
              <a:t>Hávová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Doc. Ing. Bohuslav Eichler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Matematika pro 9.ročník základní školy</a:t>
            </a:r>
            <a:b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Aritmetika a algebra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Fortuna, 1991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2">
                    <a:lumMod val="10000"/>
                  </a:schemeClr>
                </a:solidFill>
              </a:rPr>
              <a:t>Lomené výrazy - rozšiřování</a:t>
            </a:r>
            <a:endParaRPr lang="cs-CZ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9.ročník</a:t>
            </a:r>
          </a:p>
          <a:p>
            <a:r>
              <a:rPr lang="cs-CZ" sz="2400" smtClean="0"/>
              <a:t>Mgr. Marcela </a:t>
            </a:r>
            <a:r>
              <a:rPr lang="cs-CZ" sz="2400" dirty="0" smtClean="0"/>
              <a:t>Kubátová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bg2">
                    <a:lumMod val="25000"/>
                  </a:schemeClr>
                </a:solidFill>
              </a:rPr>
              <a:t>Rozšířit znamená vynásobit čitatele i jmenovatele lomeného výrazu stejným </a:t>
            </a:r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číslem nebo výrazem.</a:t>
            </a:r>
            <a:endParaRPr lang="cs-CZ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628" y="2357430"/>
            <a:ext cx="3786214" cy="6429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Využití: při převodu LV na společného jmenovatele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500438"/>
            <a:ext cx="4305300" cy="72390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785786" y="292893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Rozšiř daný výraz číslem -1:</a:t>
            </a:r>
            <a:endParaRPr lang="cs-CZ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928662" y="450057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Rozšiř daný výraz číslem 5:</a:t>
            </a:r>
            <a:endParaRPr lang="cs-CZ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072074"/>
            <a:ext cx="3714750" cy="73342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643314"/>
            <a:ext cx="676275" cy="38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Další příklady rozšiřování LV:</a:t>
            </a:r>
            <a:endParaRPr lang="cs-CZ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2910" y="1571612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Rozšiř  dané LV výrazem uvedeným v závorce:</a:t>
            </a:r>
            <a:endParaRPr lang="cs-CZ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857496"/>
            <a:ext cx="1504950" cy="723900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00240"/>
            <a:ext cx="314325" cy="6762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214554"/>
            <a:ext cx="390525" cy="381000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000240"/>
            <a:ext cx="523875" cy="685800"/>
          </a:xfrm>
          <a:prstGeom prst="rect">
            <a:avLst/>
          </a:prstGeom>
          <a:noFill/>
        </p:spPr>
      </p:pic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2143116"/>
            <a:ext cx="762000" cy="381000"/>
          </a:xfrm>
          <a:prstGeom prst="rect">
            <a:avLst/>
          </a:prstGeom>
          <a:noFill/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071810"/>
            <a:ext cx="523875" cy="676275"/>
          </a:xfrm>
          <a:prstGeom prst="rect">
            <a:avLst/>
          </a:prstGeom>
          <a:noFill/>
        </p:spPr>
      </p:pic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3214686"/>
            <a:ext cx="523875" cy="381000"/>
          </a:xfrm>
          <a:prstGeom prst="rect">
            <a:avLst/>
          </a:prstGeom>
          <a:noFill/>
        </p:spPr>
      </p:pic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404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286256"/>
            <a:ext cx="504825" cy="685800"/>
          </a:xfrm>
          <a:prstGeom prst="rect">
            <a:avLst/>
          </a:prstGeom>
          <a:noFill/>
        </p:spPr>
      </p:pic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407" name="Picture 23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4429132"/>
            <a:ext cx="676275" cy="381000"/>
          </a:xfrm>
          <a:prstGeom prst="rect">
            <a:avLst/>
          </a:prstGeom>
          <a:noFill/>
        </p:spPr>
      </p:pic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Ještě složitější příklady rozšiřování LV: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714488"/>
            <a:ext cx="647700" cy="628650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1857364"/>
            <a:ext cx="876300" cy="381000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500306"/>
            <a:ext cx="4914900" cy="771525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786190"/>
            <a:ext cx="647700" cy="676275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929066"/>
            <a:ext cx="885825" cy="381000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71472" y="1285860"/>
            <a:ext cx="464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Rozšiř  dané LV výrazem uvedeným v závorce:</a:t>
            </a:r>
            <a:endParaRPr lang="cs-CZ" dirty="0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3714752"/>
            <a:ext cx="647700" cy="685800"/>
          </a:xfrm>
          <a:prstGeom prst="rect">
            <a:avLst/>
          </a:prstGeom>
          <a:noFill/>
        </p:spPr>
      </p:pic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27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3857628"/>
            <a:ext cx="885825" cy="381000"/>
          </a:xfrm>
          <a:prstGeom prst="rect">
            <a:avLst/>
          </a:prstGeom>
          <a:noFill/>
        </p:spPr>
      </p:pic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30" name="Picture 2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4857760"/>
            <a:ext cx="809625" cy="685800"/>
          </a:xfrm>
          <a:prstGeom prst="rect">
            <a:avLst/>
          </a:prstGeom>
          <a:noFill/>
        </p:spPr>
      </p:pic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7433" name="Picture 2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5000636"/>
            <a:ext cx="1038225" cy="381000"/>
          </a:xfrm>
          <a:prstGeom prst="rect">
            <a:avLst/>
          </a:prstGeom>
          <a:noFill/>
        </p:spPr>
      </p:pic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bg2">
                    <a:lumMod val="25000"/>
                  </a:schemeClr>
                </a:solidFill>
              </a:rPr>
              <a:t>Pozor jiné </a:t>
            </a:r>
            <a:r>
              <a:rPr lang="cs-CZ" sz="4000" dirty="0" smtClean="0">
                <a:solidFill>
                  <a:schemeClr val="bg2">
                    <a:lumMod val="25000"/>
                  </a:schemeClr>
                </a:solidFill>
              </a:rPr>
              <a:t>zadání!</a:t>
            </a:r>
            <a:endParaRPr lang="cs-CZ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1472" y="1428736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Rozšiř  dané LV tak, aby se jmenovatel rovnal výrazu uvedeném v závorce:</a:t>
            </a:r>
            <a:endParaRPr lang="cs-CZ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643182"/>
            <a:ext cx="1514475" cy="676275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857364"/>
            <a:ext cx="314325" cy="676275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2000240"/>
            <a:ext cx="704850" cy="381000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3500438"/>
            <a:ext cx="800100" cy="685800"/>
          </a:xfrm>
          <a:prstGeom prst="rect">
            <a:avLst/>
          </a:prstGeom>
          <a:noFill/>
        </p:spPr>
      </p:pic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643314"/>
            <a:ext cx="838200" cy="381000"/>
          </a:xfrm>
          <a:prstGeom prst="rect">
            <a:avLst/>
          </a:prstGeom>
          <a:noFill/>
        </p:spPr>
      </p:pic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4" name="Picture 2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4429132"/>
            <a:ext cx="628650" cy="676275"/>
          </a:xfrm>
          <a:prstGeom prst="rect">
            <a:avLst/>
          </a:prstGeom>
          <a:noFill/>
        </p:spPr>
      </p:pic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7" name="Picture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572008"/>
            <a:ext cx="971550" cy="381000"/>
          </a:xfrm>
          <a:prstGeom prst="rect">
            <a:avLst/>
          </a:prstGeom>
          <a:noFill/>
        </p:spPr>
      </p:pic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60" name="Picture 2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5572140"/>
            <a:ext cx="1047750" cy="676275"/>
          </a:xfrm>
          <a:prstGeom prst="rect">
            <a:avLst/>
          </a:prstGeom>
          <a:noFill/>
        </p:spPr>
      </p:pic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63" name="Picture 3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5715016"/>
            <a:ext cx="1076325" cy="381000"/>
          </a:xfrm>
          <a:prstGeom prst="rect">
            <a:avLst/>
          </a:prstGeom>
          <a:noFill/>
        </p:spPr>
      </p:pic>
      <p:sp>
        <p:nvSpPr>
          <p:cNvPr id="18465" name="Rectangle 3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1428736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tak, aby platila rovnost:</a:t>
            </a:r>
            <a:endParaRPr lang="cs-CZ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071678"/>
            <a:ext cx="1962150" cy="71437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714876" y="357166"/>
            <a:ext cx="392909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POZOR!</a:t>
            </a:r>
          </a:p>
          <a:p>
            <a:r>
              <a:rPr lang="cs-CZ" dirty="0" smtClean="0"/>
              <a:t>Prvně nového jmenovatele rozlož na součin, ať snadněji poznáš, čím byl zlomek rozšířen.</a:t>
            </a:r>
            <a:endParaRPr lang="cs-CZ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071678"/>
            <a:ext cx="3514725" cy="742950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214686"/>
            <a:ext cx="1800225" cy="762000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286256"/>
            <a:ext cx="1943100" cy="704850"/>
          </a:xfrm>
          <a:prstGeom prst="rect">
            <a:avLst/>
          </a:prstGeom>
          <a:noFill/>
        </p:spPr>
      </p:pic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357826"/>
            <a:ext cx="2762250" cy="762000"/>
          </a:xfrm>
          <a:prstGeom prst="rect">
            <a:avLst/>
          </a:prstGeom>
          <a:noFill/>
        </p:spPr>
      </p:pic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4714876" y="285728"/>
            <a:ext cx="3500462" cy="1285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1428736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tak, aby platila rovnost:</a:t>
            </a:r>
            <a:endParaRPr lang="cs-CZ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000240"/>
            <a:ext cx="1476375" cy="704850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000240"/>
            <a:ext cx="5276850" cy="72390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4714876" y="357166"/>
            <a:ext cx="307183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POZOR!</a:t>
            </a:r>
          </a:p>
          <a:p>
            <a:r>
              <a:rPr lang="cs-CZ" dirty="0" smtClean="0"/>
              <a:t>Prvně doplň jmenovatele.</a:t>
            </a:r>
            <a:endParaRPr lang="cs-CZ" dirty="0"/>
          </a:p>
        </p:txBody>
      </p:sp>
      <p:cxnSp>
        <p:nvCxnSpPr>
          <p:cNvPr id="10" name="Pravoúhlá spojovací čára 9"/>
          <p:cNvCxnSpPr>
            <a:stCxn id="8" idx="2"/>
          </p:cNvCxnSpPr>
          <p:nvPr/>
        </p:nvCxnSpPr>
        <p:spPr>
          <a:xfrm rot="5400000">
            <a:off x="4913026" y="1233976"/>
            <a:ext cx="1568247" cy="1107289"/>
          </a:xfrm>
          <a:prstGeom prst="bentConnector3">
            <a:avLst>
              <a:gd name="adj1" fmla="val 2784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714876" y="2428868"/>
            <a:ext cx="357190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928934"/>
            <a:ext cx="1666875" cy="762000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929066"/>
            <a:ext cx="1638300" cy="762000"/>
          </a:xfrm>
          <a:prstGeom prst="rect">
            <a:avLst/>
          </a:prstGeom>
          <a:noFill/>
        </p:spPr>
      </p:pic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714876" y="357166"/>
            <a:ext cx="2643206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71472" y="1428736"/>
            <a:ext cx="735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společného jmenovatele</a:t>
            </a:r>
            <a:r>
              <a:rPr lang="cs-CZ" dirty="0"/>
              <a:t>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714876" y="357166"/>
            <a:ext cx="3929090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POZOR!</a:t>
            </a:r>
          </a:p>
          <a:p>
            <a:r>
              <a:rPr lang="cs-CZ" dirty="0" smtClean="0"/>
              <a:t>Hledáme tedy </a:t>
            </a:r>
            <a:r>
              <a:rPr lang="cs-CZ" i="1" dirty="0" smtClean="0">
                <a:solidFill>
                  <a:srgbClr val="FF0000"/>
                </a:solidFill>
              </a:rPr>
              <a:t>nejmenší společný násobek</a:t>
            </a:r>
            <a:r>
              <a:rPr lang="cs-CZ" dirty="0" smtClean="0"/>
              <a:t>, tedy číslo nebo výraz, který se dá vydělit jednotlivými jmenovateli.</a:t>
            </a:r>
            <a:endParaRPr lang="cs-CZ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071678"/>
            <a:ext cx="600075" cy="676275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43174" y="2143116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Společný jmenovatel je výraz </a:t>
            </a:r>
            <a:endParaRPr lang="cs-CZ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2143116"/>
            <a:ext cx="295275" cy="381000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928934"/>
            <a:ext cx="1238250" cy="676275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786190"/>
            <a:ext cx="1695450" cy="676275"/>
          </a:xfrm>
          <a:prstGeom prst="rect">
            <a:avLst/>
          </a:prstGeom>
          <a:noFill/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4643446"/>
            <a:ext cx="1428750" cy="695325"/>
          </a:xfrm>
          <a:prstGeom prst="rect">
            <a:avLst/>
          </a:prstGeom>
          <a:noFill/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3786190"/>
            <a:ext cx="2381250" cy="695325"/>
          </a:xfrm>
          <a:prstGeom prst="rect">
            <a:avLst/>
          </a:prstGeom>
          <a:noFill/>
        </p:spPr>
      </p:pic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22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572008"/>
            <a:ext cx="2828925" cy="695325"/>
          </a:xfrm>
          <a:prstGeom prst="rect">
            <a:avLst/>
          </a:prstGeom>
          <a:noFill/>
        </p:spPr>
      </p:pic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4714876" y="285728"/>
            <a:ext cx="3857652" cy="1357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193</Words>
  <Application>Microsoft Office PowerPoint</Application>
  <PresentationFormat>Předvádění na obrazovce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Lomené výrazy - rozšiřování</vt:lpstr>
      <vt:lpstr>Rozšířit znamená vynásobit čitatele i jmenovatele lomeného výrazu stejným číslem nebo výrazem.</vt:lpstr>
      <vt:lpstr>Další příklady rozšiřování LV:</vt:lpstr>
      <vt:lpstr>Ještě složitější příklady rozšiřování LV:</vt:lpstr>
      <vt:lpstr>Pozor jiné zadání!</vt:lpstr>
      <vt:lpstr>Snímek 7</vt:lpstr>
      <vt:lpstr>Snímek 8</vt:lpstr>
      <vt:lpstr>Snímek 9</vt:lpstr>
      <vt:lpstr>Zdroje:</vt:lpstr>
    </vt:vector>
  </TitlesOfParts>
  <Company>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ZŠ, Týn nad Vltavou, Malá Strana</dc:creator>
  <cp:lastModifiedBy>Marcela Kubátová</cp:lastModifiedBy>
  <cp:revision>14</cp:revision>
  <dcterms:created xsi:type="dcterms:W3CDTF">2009-11-04T11:45:14Z</dcterms:created>
  <dcterms:modified xsi:type="dcterms:W3CDTF">2009-12-01T17:26:17Z</dcterms:modified>
</cp:coreProperties>
</file>