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7FE7-3FF2-4FFA-B65A-BCFBE2C69D38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3335-7D85-4DD7-B6F9-CEBD03E474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7FE7-3FF2-4FFA-B65A-BCFBE2C69D38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3335-7D85-4DD7-B6F9-CEBD03E474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7FE7-3FF2-4FFA-B65A-BCFBE2C69D38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3335-7D85-4DD7-B6F9-CEBD03E474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7FE7-3FF2-4FFA-B65A-BCFBE2C69D38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3335-7D85-4DD7-B6F9-CEBD03E474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7FE7-3FF2-4FFA-B65A-BCFBE2C69D38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3335-7D85-4DD7-B6F9-CEBD03E474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7FE7-3FF2-4FFA-B65A-BCFBE2C69D38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3335-7D85-4DD7-B6F9-CEBD03E474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7FE7-3FF2-4FFA-B65A-BCFBE2C69D38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3335-7D85-4DD7-B6F9-CEBD03E474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7FE7-3FF2-4FFA-B65A-BCFBE2C69D38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3335-7D85-4DD7-B6F9-CEBD03E474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7FE7-3FF2-4FFA-B65A-BCFBE2C69D38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3335-7D85-4DD7-B6F9-CEBD03E474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7FE7-3FF2-4FFA-B65A-BCFBE2C69D38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3335-7D85-4DD7-B6F9-CEBD03E474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7FE7-3FF2-4FFA-B65A-BCFBE2C69D38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3335-7D85-4DD7-B6F9-CEBD03E474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17FE7-3FF2-4FFA-B65A-BCFBE2C69D38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03335-7D85-4DD7-B6F9-CEBD03E4743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4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12" Type="http://schemas.openxmlformats.org/officeDocument/2006/relationships/image" Target="../media/image63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 fontScale="90000"/>
          </a:bodyPr>
          <a:lstStyle/>
          <a:p>
            <a:r>
              <a:rPr lang="cs-CZ" sz="4000" b="1" i="1" dirty="0" smtClean="0"/>
              <a:t>Nové modulové výukové a inovativní programy - zvýšení kvality ve vzdělávání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3929066"/>
            <a:ext cx="6400800" cy="971560"/>
          </a:xfrm>
        </p:spPr>
        <p:txBody>
          <a:bodyPr>
            <a:normAutofit/>
          </a:bodyPr>
          <a:lstStyle/>
          <a:p>
            <a:r>
              <a:rPr lang="cs-CZ" sz="2400" dirty="0"/>
              <a:t>Tento projekt je spolufinancován Evropským sociálním fondem a státním rozpočtem ČR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0" name="TextovéPole 9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učebnice:</a:t>
            </a:r>
            <a:br>
              <a:rPr lang="cs-CZ" dirty="0" smtClean="0"/>
            </a:br>
            <a:r>
              <a:rPr lang="cs-CZ" dirty="0" smtClean="0"/>
              <a:t>RNDr. Jan Houska, CSc.</a:t>
            </a:r>
            <a:br>
              <a:rPr lang="cs-CZ" dirty="0" smtClean="0"/>
            </a:br>
            <a:r>
              <a:rPr lang="cs-CZ" dirty="0" smtClean="0"/>
              <a:t>Mgr. Jaroslava </a:t>
            </a:r>
            <a:r>
              <a:rPr lang="cs-CZ" dirty="0" err="1" smtClean="0"/>
              <a:t>Hávová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Doc. Ing. Bohuslav Eichler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Matematika pro 9.ročník základní školy</a:t>
            </a:r>
            <a:b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Aritmetika a algebra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Fortuna, 1991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Lomené výrazy - úvod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Matematika pro 9. ročník</a:t>
            </a:r>
          </a:p>
          <a:p>
            <a:endParaRPr lang="cs-CZ" dirty="0" smtClean="0"/>
          </a:p>
          <a:p>
            <a:r>
              <a:rPr lang="cs-CZ" sz="2400" dirty="0" smtClean="0"/>
              <a:t>Mgr. Marcela </a:t>
            </a:r>
            <a:r>
              <a:rPr lang="cs-CZ" sz="2400" dirty="0" smtClean="0"/>
              <a:t>Kubátová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Kdy se jedná o lomený výraz?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neznámá nebo více neznámých (proměnných) se dostává do jmenovatele zlomku, např.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57620" y="321468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3214686"/>
            <a:ext cx="704850" cy="742950"/>
          </a:xfrm>
          <a:prstGeom prst="rect">
            <a:avLst/>
          </a:prstGeom>
          <a:noFill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3286124"/>
            <a:ext cx="1600200" cy="685800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Jmenovatel lomeného výrazu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Aby měl lomený výraz smysl, nemůže se jeho jmenovatel rovnat nule.</a:t>
            </a:r>
          </a:p>
          <a:p>
            <a:r>
              <a:rPr lang="cs-CZ" dirty="0" smtClean="0"/>
              <a:t>Hledáme tedy čísla, která lze dosadit za proměnnou, hledáme podmínky platnosti (existence). </a:t>
            </a:r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4357694"/>
            <a:ext cx="704850" cy="742950"/>
          </a:xfrm>
          <a:prstGeom prst="rect">
            <a:avLst/>
          </a:prstGeom>
          <a:noFill/>
        </p:spPr>
      </p:pic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5286388"/>
            <a:ext cx="1057275" cy="342900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5715016"/>
            <a:ext cx="619125" cy="342900"/>
          </a:xfrm>
          <a:prstGeom prst="rect">
            <a:avLst/>
          </a:prstGeom>
          <a:noFill/>
        </p:spPr>
      </p:pic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071942"/>
            <a:ext cx="3533775" cy="685800"/>
          </a:xfrm>
          <a:prstGeom prst="rect">
            <a:avLst/>
          </a:prstGeom>
          <a:noFill/>
        </p:spPr>
      </p:pic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4929198"/>
            <a:ext cx="2076450" cy="342900"/>
          </a:xfrm>
          <a:prstGeom prst="rect">
            <a:avLst/>
          </a:prstGeom>
          <a:noFill/>
        </p:spPr>
      </p:pic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5429264"/>
            <a:ext cx="1057275" cy="342900"/>
          </a:xfrm>
          <a:prstGeom prst="rect">
            <a:avLst/>
          </a:prstGeom>
          <a:noFill/>
        </p:spPr>
      </p:pic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206" y="5429264"/>
            <a:ext cx="1057275" cy="342900"/>
          </a:xfrm>
          <a:prstGeom prst="rect">
            <a:avLst/>
          </a:prstGeom>
          <a:noFill/>
        </p:spPr>
      </p:pic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23" name="Picture 1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5786454"/>
            <a:ext cx="619125" cy="342900"/>
          </a:xfrm>
          <a:prstGeom prst="rect">
            <a:avLst/>
          </a:prstGeom>
          <a:noFill/>
        </p:spPr>
      </p:pic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25" name="Picture 1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43834" y="5786454"/>
            <a:ext cx="809625" cy="342900"/>
          </a:xfrm>
          <a:prstGeom prst="rect">
            <a:avLst/>
          </a:prstGeom>
          <a:noFill/>
        </p:spPr>
      </p:pic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27" name="Picture 19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6215082"/>
            <a:ext cx="1905000" cy="342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Zjisti, pro které hodnoty nemá smysl výraz:</a:t>
            </a:r>
            <a:endParaRPr lang="cs-CZ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285992"/>
            <a:ext cx="142875" cy="619125"/>
          </a:xfrm>
          <a:prstGeom prst="rect">
            <a:avLst/>
          </a:prstGeom>
          <a:noFill/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1857364"/>
            <a:ext cx="714375" cy="619125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3286124"/>
            <a:ext cx="590550" cy="619125"/>
          </a:xfrm>
          <a:prstGeom prst="rect">
            <a:avLst/>
          </a:prstGeom>
          <a:noFill/>
        </p:spPr>
      </p:pic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2500306"/>
            <a:ext cx="295275" cy="619125"/>
          </a:xfrm>
          <a:prstGeom prst="rect">
            <a:avLst/>
          </a:prstGeom>
          <a:noFill/>
        </p:spPr>
      </p:pic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3357562"/>
            <a:ext cx="285750" cy="619125"/>
          </a:xfrm>
          <a:prstGeom prst="rect">
            <a:avLst/>
          </a:prstGeom>
          <a:noFill/>
        </p:spPr>
      </p:pic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45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4572008"/>
            <a:ext cx="381000" cy="666750"/>
          </a:xfrm>
          <a:prstGeom prst="rect">
            <a:avLst/>
          </a:prstGeom>
          <a:noFill/>
        </p:spPr>
      </p:pic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47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1714488"/>
            <a:ext cx="723900" cy="619125"/>
          </a:xfrm>
          <a:prstGeom prst="rect">
            <a:avLst/>
          </a:prstGeom>
          <a:noFill/>
        </p:spPr>
      </p:pic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49" name="Picture 1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4643446"/>
            <a:ext cx="723900" cy="619125"/>
          </a:xfrm>
          <a:prstGeom prst="rect">
            <a:avLst/>
          </a:prstGeom>
          <a:noFill/>
        </p:spPr>
      </p:pic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51" name="Picture 1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4286256"/>
            <a:ext cx="409575" cy="619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Urči, pro které hodnoty </a:t>
            </a:r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x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má daný výraz smysl.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1785926"/>
            <a:ext cx="723900" cy="619125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2714620"/>
            <a:ext cx="723900" cy="619125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3643314"/>
            <a:ext cx="1590675" cy="638175"/>
          </a:xfrm>
          <a:prstGeom prst="rect">
            <a:avLst/>
          </a:prstGeom>
          <a:noFill/>
        </p:spPr>
      </p:pic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500570"/>
            <a:ext cx="723900" cy="657225"/>
          </a:xfrm>
          <a:prstGeom prst="rect">
            <a:avLst/>
          </a:prstGeom>
          <a:noFill/>
        </p:spPr>
      </p:pic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5429264"/>
            <a:ext cx="723900" cy="619125"/>
          </a:xfrm>
          <a:prstGeom prst="rect">
            <a:avLst/>
          </a:prstGeom>
          <a:noFill/>
        </p:spPr>
      </p:pic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67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20" y="4143380"/>
            <a:ext cx="619125" cy="619125"/>
          </a:xfrm>
          <a:prstGeom prst="rect">
            <a:avLst/>
          </a:prstGeom>
          <a:noFill/>
        </p:spPr>
      </p:pic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69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2786058"/>
            <a:ext cx="847725" cy="619125"/>
          </a:xfrm>
          <a:prstGeom prst="rect">
            <a:avLst/>
          </a:prstGeom>
          <a:noFill/>
        </p:spPr>
      </p:pic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71" name="Picture 1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3857628"/>
            <a:ext cx="619125" cy="619125"/>
          </a:xfrm>
          <a:prstGeom prst="rect">
            <a:avLst/>
          </a:prstGeom>
          <a:noFill/>
        </p:spPr>
      </p:pic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73" name="Picture 1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4786322"/>
            <a:ext cx="619125" cy="619125"/>
          </a:xfrm>
          <a:prstGeom prst="rect">
            <a:avLst/>
          </a:prstGeom>
          <a:noFill/>
        </p:spPr>
      </p:pic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75" name="Picture 19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15272" y="3000372"/>
            <a:ext cx="619125" cy="619125"/>
          </a:xfrm>
          <a:prstGeom prst="rect">
            <a:avLst/>
          </a:prstGeom>
          <a:noFill/>
        </p:spPr>
      </p:pic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77" name="Picture 21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2143116"/>
            <a:ext cx="847725" cy="619125"/>
          </a:xfrm>
          <a:prstGeom prst="rect">
            <a:avLst/>
          </a:prstGeom>
          <a:noFill/>
        </p:spPr>
      </p:pic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79" name="Picture 23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20" y="2000240"/>
            <a:ext cx="619125" cy="619125"/>
          </a:xfrm>
          <a:prstGeom prst="rect">
            <a:avLst/>
          </a:prstGeom>
          <a:noFill/>
        </p:spPr>
      </p:pic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81" name="Picture 25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5143512"/>
            <a:ext cx="847725" cy="619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Urči, pro které hodnoty má daný výraz smysl.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1785926"/>
            <a:ext cx="1019175" cy="904875"/>
          </a:xfrm>
          <a:prstGeom prst="rect">
            <a:avLst/>
          </a:prstGeom>
          <a:noFill/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1928802"/>
            <a:ext cx="1562100" cy="657225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1857364"/>
            <a:ext cx="914400" cy="657225"/>
          </a:xfrm>
          <a:prstGeom prst="rect">
            <a:avLst/>
          </a:prstGeom>
          <a:noFill/>
        </p:spPr>
      </p:pic>
      <p:sp>
        <p:nvSpPr>
          <p:cNvPr id="12" name="TextovéPole 11"/>
          <p:cNvSpPr txBox="1"/>
          <p:nvPr/>
        </p:nvSpPr>
        <p:spPr>
          <a:xfrm>
            <a:off x="2786050" y="2928934"/>
            <a:ext cx="3786214" cy="923330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dirty="0" smtClean="0"/>
              <a:t>Pokud je ve jmenovateli součin!</a:t>
            </a:r>
          </a:p>
          <a:p>
            <a:r>
              <a:rPr lang="cs-CZ" dirty="0" smtClean="0"/>
              <a:t>Součin se rovná nule, jestliže alespoň jeden z činitelů je roven nule!</a:t>
            </a:r>
            <a:endParaRPr lang="cs-CZ" dirty="0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3357562"/>
            <a:ext cx="942975" cy="657225"/>
          </a:xfrm>
          <a:prstGeom prst="rect">
            <a:avLst/>
          </a:prstGeom>
          <a:noFill/>
        </p:spPr>
      </p:pic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1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3714752"/>
            <a:ext cx="1600200" cy="695325"/>
          </a:xfrm>
          <a:prstGeom prst="rect">
            <a:avLst/>
          </a:prstGeom>
          <a:noFill/>
        </p:spPr>
      </p:pic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3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4214818"/>
            <a:ext cx="1695450" cy="657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Při určování podmínek existence je někdy nutné</a:t>
            </a:r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3600" i="1" dirty="0" smtClean="0">
                <a:solidFill>
                  <a:srgbClr val="00B050"/>
                </a:solidFill>
              </a:rPr>
              <a:t>rozložit jmenovatele na součin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!</a:t>
            </a:r>
            <a:endParaRPr lang="cs-CZ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96" y="1785926"/>
            <a:ext cx="923925" cy="666750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702" y="4429132"/>
            <a:ext cx="866775" cy="666750"/>
          </a:xfrm>
          <a:prstGeom prst="rect">
            <a:avLst/>
          </a:prstGeom>
          <a:noFill/>
        </p:spPr>
      </p:pic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2786058"/>
            <a:ext cx="857250" cy="571500"/>
          </a:xfrm>
          <a:prstGeom prst="rect">
            <a:avLst/>
          </a:prstGeom>
          <a:noFill/>
        </p:spPr>
      </p:pic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5572140"/>
            <a:ext cx="1295400" cy="628650"/>
          </a:xfrm>
          <a:prstGeom prst="rect">
            <a:avLst/>
          </a:prstGeom>
          <a:noFill/>
        </p:spPr>
      </p:pic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4143380"/>
            <a:ext cx="723900" cy="62865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1857364"/>
            <a:ext cx="2895600" cy="723900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2786058"/>
            <a:ext cx="885825" cy="381000"/>
          </a:xfrm>
          <a:prstGeom prst="rect">
            <a:avLst/>
          </a:prstGeom>
          <a:noFill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2786058"/>
            <a:ext cx="676275" cy="381000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4" name="Přímá spojovací šipka 23"/>
          <p:cNvCxnSpPr/>
          <p:nvPr/>
        </p:nvCxnSpPr>
        <p:spPr>
          <a:xfrm rot="5400000">
            <a:off x="1785918" y="2643182"/>
            <a:ext cx="285752" cy="1428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>
            <a:endCxn id="2054" idx="0"/>
          </p:cNvCxnSpPr>
          <p:nvPr/>
        </p:nvCxnSpPr>
        <p:spPr>
          <a:xfrm>
            <a:off x="3000364" y="2571744"/>
            <a:ext cx="409576" cy="2143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V lomeném výrazu se může vyskytnout více proměnných!</a:t>
            </a:r>
            <a:endParaRPr lang="cs-CZ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2000240"/>
            <a:ext cx="590550" cy="619125"/>
          </a:xfrm>
          <a:prstGeom prst="rect">
            <a:avLst/>
          </a:prstGeom>
          <a:noFill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2857496"/>
            <a:ext cx="1066800" cy="342900"/>
          </a:xfrm>
          <a:prstGeom prst="rect">
            <a:avLst/>
          </a:prstGeom>
          <a:noFill/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3286124"/>
            <a:ext cx="809625" cy="342900"/>
          </a:xfrm>
          <a:prstGeom prst="rect">
            <a:avLst/>
          </a:prstGeom>
          <a:noFill/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1928802"/>
            <a:ext cx="1600200" cy="666750"/>
          </a:xfrm>
          <a:prstGeom prst="rect">
            <a:avLst/>
          </a:prstGeom>
          <a:noFill/>
        </p:spPr>
      </p:pic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2786058"/>
            <a:ext cx="1066800" cy="342900"/>
          </a:xfrm>
          <a:prstGeom prst="rect">
            <a:avLst/>
          </a:prstGeom>
          <a:noFill/>
        </p:spPr>
      </p:pic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2539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3214686"/>
            <a:ext cx="619125" cy="342900"/>
          </a:xfrm>
          <a:prstGeom prst="rect">
            <a:avLst/>
          </a:prstGeom>
          <a:noFill/>
        </p:spPr>
      </p:pic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2541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2786058"/>
            <a:ext cx="1057275" cy="342900"/>
          </a:xfrm>
          <a:prstGeom prst="rect">
            <a:avLst/>
          </a:prstGeom>
          <a:noFill/>
        </p:spPr>
      </p:pic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2543" name="Picture 1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3143248"/>
            <a:ext cx="800100" cy="342900"/>
          </a:xfrm>
          <a:prstGeom prst="rect">
            <a:avLst/>
          </a:prstGeom>
          <a:noFill/>
        </p:spPr>
      </p:pic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2547" name="Picture 1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4000504"/>
            <a:ext cx="2514600" cy="676275"/>
          </a:xfrm>
          <a:prstGeom prst="rect">
            <a:avLst/>
          </a:prstGeom>
          <a:noFill/>
        </p:spPr>
      </p:pic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2549" name="Picture 2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5143512"/>
            <a:ext cx="619125" cy="342900"/>
          </a:xfrm>
          <a:prstGeom prst="rect">
            <a:avLst/>
          </a:prstGeom>
          <a:noFill/>
        </p:spPr>
      </p:pic>
      <p:cxnSp>
        <p:nvCxnSpPr>
          <p:cNvPr id="27" name="Přímá spojovací šipka 26"/>
          <p:cNvCxnSpPr/>
          <p:nvPr/>
        </p:nvCxnSpPr>
        <p:spPr>
          <a:xfrm rot="5400000">
            <a:off x="3500430" y="4714884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2551" name="Picture 23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5143512"/>
            <a:ext cx="1076325" cy="342900"/>
          </a:xfrm>
          <a:prstGeom prst="rect">
            <a:avLst/>
          </a:prstGeom>
          <a:noFill/>
        </p:spPr>
      </p:pic>
      <p:cxnSp>
        <p:nvCxnSpPr>
          <p:cNvPr id="31" name="Přímá spojovací šipka 30"/>
          <p:cNvCxnSpPr/>
          <p:nvPr/>
        </p:nvCxnSpPr>
        <p:spPr>
          <a:xfrm>
            <a:off x="4429124" y="4643446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5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2553" name="Picture 2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5572140"/>
            <a:ext cx="819150" cy="342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172</Words>
  <Application>Microsoft Office PowerPoint</Application>
  <PresentationFormat>Předvádění na obrazovce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Nové modulové výukové a inovativní programy - zvýšení kvality ve vzdělávání  </vt:lpstr>
      <vt:lpstr>Lomené výrazy - úvod</vt:lpstr>
      <vt:lpstr>Kdy se jedná o lomený výraz?</vt:lpstr>
      <vt:lpstr>Jmenovatel lomeného výrazu</vt:lpstr>
      <vt:lpstr>Zjisti, pro které hodnoty nemá smysl výraz:</vt:lpstr>
      <vt:lpstr>Urči, pro které hodnoty x má daný výraz smysl.</vt:lpstr>
      <vt:lpstr>Urči, pro které hodnoty má daný výraz smysl.</vt:lpstr>
      <vt:lpstr>Při určování podmínek existence je někdy nutné rozložit jmenovatele na součin!</vt:lpstr>
      <vt:lpstr>V lomeném výrazu se může vyskytnout více proměnných!</vt:lpstr>
      <vt:lpstr>Zdroje:</vt:lpstr>
    </vt:vector>
  </TitlesOfParts>
  <Company>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Nové modulové výukové a inovativní programy - zvýšení kvality ve vzdělávání  </dc:title>
  <dc:creator>ZŠ, Týn nad Vltavou, Malá Strana</dc:creator>
  <cp:lastModifiedBy>Marcela Kubátová</cp:lastModifiedBy>
  <cp:revision>15</cp:revision>
  <dcterms:created xsi:type="dcterms:W3CDTF">2009-09-21T10:53:21Z</dcterms:created>
  <dcterms:modified xsi:type="dcterms:W3CDTF">2009-12-01T17:22:36Z</dcterms:modified>
</cp:coreProperties>
</file>