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2"/>
  </p:notesMasterIdLst>
  <p:handoutMasterIdLst>
    <p:handoutMasterId r:id="rId33"/>
  </p:handoutMasterIdLst>
  <p:sldIdLst>
    <p:sldId id="256" r:id="rId2"/>
    <p:sldId id="259" r:id="rId3"/>
    <p:sldId id="261" r:id="rId4"/>
    <p:sldId id="270" r:id="rId5"/>
    <p:sldId id="271" r:id="rId6"/>
    <p:sldId id="272" r:id="rId7"/>
    <p:sldId id="274" r:id="rId8"/>
    <p:sldId id="273" r:id="rId9"/>
    <p:sldId id="290" r:id="rId10"/>
    <p:sldId id="291" r:id="rId11"/>
    <p:sldId id="292" r:id="rId12"/>
    <p:sldId id="293" r:id="rId13"/>
    <p:sldId id="289" r:id="rId14"/>
    <p:sldId id="298" r:id="rId15"/>
    <p:sldId id="276" r:id="rId16"/>
    <p:sldId id="296" r:id="rId17"/>
    <p:sldId id="295" r:id="rId18"/>
    <p:sldId id="279" r:id="rId19"/>
    <p:sldId id="294" r:id="rId20"/>
    <p:sldId id="308" r:id="rId21"/>
    <p:sldId id="280" r:id="rId22"/>
    <p:sldId id="300" r:id="rId23"/>
    <p:sldId id="299" r:id="rId24"/>
    <p:sldId id="284" r:id="rId25"/>
    <p:sldId id="283" r:id="rId26"/>
    <p:sldId id="301" r:id="rId27"/>
    <p:sldId id="307" r:id="rId28"/>
    <p:sldId id="303" r:id="rId29"/>
    <p:sldId id="304" r:id="rId30"/>
    <p:sldId id="285" r:id="rId31"/>
  </p:sldIdLst>
  <p:sldSz cx="9144000" cy="6858000" type="screen4x3"/>
  <p:notesSz cx="6797675" cy="9928225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34615" autoAdjust="0"/>
    <p:restoredTop sz="86387" autoAdjust="0"/>
  </p:normalViewPr>
  <p:slideViewPr>
    <p:cSldViewPr>
      <p:cViewPr varScale="1">
        <p:scale>
          <a:sx n="109" d="100"/>
          <a:sy n="109" d="100"/>
        </p:scale>
        <p:origin x="420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23758F-50FE-4508-9628-6CAD116F14A5}" type="datetimeFigureOut">
              <a:rPr lang="cs-CZ" smtClean="0"/>
              <a:t>22.9.2014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2422D2-EB5A-4162-A50F-40D7494C2C2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352974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FEF976-D852-4D5F-A035-C203D437E73B}" type="datetimeFigureOut">
              <a:rPr lang="cs-CZ" smtClean="0"/>
              <a:pPr/>
              <a:t>22.9.2014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D05DB0-FB8E-42F4-A218-72B7FAA9837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43433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  <p:sp>
        <p:nvSpPr>
          <p:cNvPr id="2150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4FE8D91-B514-4BD0-A640-B1DB00C64AA7}" type="slidenum">
              <a:rPr lang="cs-CZ" altLang="cs-CZ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3</a:t>
            </a:fld>
            <a:endParaRPr lang="cs-CZ" altLang="cs-CZ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71557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9F646-4B12-42CA-BB05-301F36DD0E22}" type="datetime1">
              <a:rPr lang="cs-CZ" smtClean="0"/>
              <a:pPr/>
              <a:t>22.9.2014</a:t>
            </a:fld>
            <a:endParaRPr lang="cs-CZ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ZŠ, Týn nad Vltavou, Malá Strana</a:t>
            </a:r>
            <a:endParaRPr lang="cs-CZ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9605E-B135-43A2-A4D7-8719C88F6F8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AE08A-15D3-4328-8E45-1F13F7163685}" type="datetime1">
              <a:rPr lang="cs-CZ" smtClean="0"/>
              <a:pPr/>
              <a:t>22.9.2014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ZŠ, Týn nad Vltavou, Malá Strana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9605E-B135-43A2-A4D7-8719C88F6F8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20D3A-4310-4E5D-A103-69401845D67F}" type="datetime1">
              <a:rPr lang="cs-CZ" smtClean="0"/>
              <a:pPr/>
              <a:t>22.9.2014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ZŠ, Týn nad Vltavou, Malá Strana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9605E-B135-43A2-A4D7-8719C88F6F8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B4F32-BC28-410B-A79F-22A27442E22C}" type="datetime1">
              <a:rPr lang="cs-CZ" smtClean="0"/>
              <a:pPr/>
              <a:t>22.9.2014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ZŠ, Týn nad Vltavou, Malá Strana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9605E-B135-43A2-A4D7-8719C88F6F8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28933-58EA-46AA-B257-A9D7EB31AD7D}" type="datetime1">
              <a:rPr lang="cs-CZ" smtClean="0"/>
              <a:pPr/>
              <a:t>22.9.2014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ZŠ, Týn nad Vltavou, Malá Strana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9605E-B135-43A2-A4D7-8719C88F6F8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FDFD6-B1DF-49DD-B8CA-044F4E1D3ADD}" type="datetime1">
              <a:rPr lang="cs-CZ" smtClean="0"/>
              <a:pPr/>
              <a:t>22.9.2014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ZŠ, Týn nad Vltavou, Malá Strana</a:t>
            </a: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9605E-B135-43A2-A4D7-8719C88F6F8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B0DC8-028F-4171-AFD7-78E14EA571A8}" type="datetime1">
              <a:rPr lang="cs-CZ" smtClean="0"/>
              <a:pPr/>
              <a:t>22.9.2014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ZŠ, Týn nad Vltavou, Malá Strana</a:t>
            </a:r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9605E-B135-43A2-A4D7-8719C88F6F8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87CE8-D577-4223-BABE-E1230CA25CD1}" type="datetime1">
              <a:rPr lang="cs-CZ" smtClean="0"/>
              <a:pPr/>
              <a:t>22.9.2014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ZŠ, Týn nad Vltavou, Malá Strana</a:t>
            </a:r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9605E-B135-43A2-A4D7-8719C88F6F8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6A1C5-4AFD-434A-A64E-821EE6E1D950}" type="datetime1">
              <a:rPr lang="cs-CZ" smtClean="0"/>
              <a:pPr/>
              <a:t>22.9.2014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ZŠ, Týn nad Vltavou, Malá Strana</a:t>
            </a:r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9605E-B135-43A2-A4D7-8719C88F6F8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2F9C0-08AC-40FF-AD33-1C5D4F8B38A0}" type="datetime1">
              <a:rPr lang="cs-CZ" smtClean="0"/>
              <a:pPr/>
              <a:t>22.9.2014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ZŠ, Týn nad Vltavou, Malá Strana</a:t>
            </a: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9605E-B135-43A2-A4D7-8719C88F6F8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82A31-20AC-4190-AC7A-EEF642ACCB90}" type="datetime1">
              <a:rPr lang="cs-CZ" smtClean="0"/>
              <a:pPr/>
              <a:t>22.9.2014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ZŠ, Týn nad Vltavou, Malá Strana</a:t>
            </a: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6A9605E-B135-43A2-A4D7-8719C88F6F8B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762CC00-F4DB-4AAB-8733-CD588C432D30}" type="datetime1">
              <a:rPr lang="cs-CZ" smtClean="0"/>
              <a:pPr/>
              <a:t>22.9.2014</a:t>
            </a:fld>
            <a:endParaRPr lang="cs-CZ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cs-CZ" smtClean="0"/>
              <a:t>ZŠ, Týn nad Vltavou, Malá Strana</a:t>
            </a:r>
            <a:endParaRPr lang="cs-CZ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6A9605E-B135-43A2-A4D7-8719C88F6F8B}" type="slidenum">
              <a:rPr lang="cs-CZ" smtClean="0"/>
              <a:pPr/>
              <a:t>‹#›</a:t>
            </a:fld>
            <a:endParaRPr lang="cs-CZ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77788" y="1628800"/>
            <a:ext cx="7772400" cy="1941517"/>
          </a:xfrm>
        </p:spPr>
        <p:txBody>
          <a:bodyPr>
            <a:normAutofit/>
          </a:bodyPr>
          <a:lstStyle/>
          <a:p>
            <a:r>
              <a:rPr lang="cs-CZ" sz="3600" b="1" dirty="0" smtClean="0">
                <a:solidFill>
                  <a:schemeClr val="tx2">
                    <a:lumMod val="50000"/>
                  </a:schemeClr>
                </a:solidFill>
              </a:rPr>
              <a:t>Aktivní škola - podpora, zlepšení kvality vzdělávání a výuky na základní škole</a:t>
            </a:r>
            <a:endParaRPr lang="cs-CZ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755576" y="4365104"/>
            <a:ext cx="7632848" cy="971560"/>
          </a:xfrm>
        </p:spPr>
        <p:txBody>
          <a:bodyPr>
            <a:normAutofit/>
          </a:bodyPr>
          <a:lstStyle/>
          <a:p>
            <a:pPr algn="ctr"/>
            <a:r>
              <a:rPr lang="cs-CZ" sz="2400" dirty="0"/>
              <a:t>Tento projekt je spolufinancován Evropským sociálním fondem a státním rozpočtem </a:t>
            </a:r>
            <a:r>
              <a:rPr lang="cs-CZ" sz="2400" dirty="0" smtClean="0"/>
              <a:t>České republiky.</a:t>
            </a:r>
            <a:endParaRPr lang="cs-CZ" sz="2400" dirty="0"/>
          </a:p>
        </p:txBody>
      </p:sp>
      <p:sp>
        <p:nvSpPr>
          <p:cNvPr id="11" name="Zástupný symbol pro zápatí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cs-CZ" dirty="0" smtClean="0"/>
              <a:t>ZŠ Týn nad Vltavou, Malá Strana</a:t>
            </a:r>
            <a:endParaRPr lang="cs-CZ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72109"/>
            <a:ext cx="7488832" cy="1336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3203848" y="3789040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CZ.1.07/1.1.14/02.0049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Pomocí kružítka nakresli kružnici.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 descr="E:\FOTOPROJEKTY 2013\nite_maska\IMG_173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204864"/>
            <a:ext cx="5832648" cy="43744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40402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Proveď podél kružnice vpichy cca 2 milimetry</a:t>
            </a:r>
            <a:b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od sebe.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6" name="Picture 2" descr="E:\FOTOPROJEKTY 2013\nite_maska\IMG_173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204864"/>
            <a:ext cx="5739035" cy="43042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36247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E:\FOTOPROJEKTY 2013\nite_maska\IMG_173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2078850"/>
            <a:ext cx="5864200" cy="4398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Proveď podél kružnice vpichy cca 2 milimetry </a:t>
            </a:r>
            <a:b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od sebe.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19507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Vždy se musí nit křížit.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E:\FOTOPROJEKTY 2013\nite_maska\IMG_177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40" t="-7321" b="7321"/>
          <a:stretch/>
        </p:blipFill>
        <p:spPr bwMode="auto">
          <a:xfrm rot="5400000">
            <a:off x="1217782" y="1454626"/>
            <a:ext cx="4032448" cy="55329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24040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 smtClean="0">
                <a:solidFill>
                  <a:srgbClr val="006666"/>
                </a:solidFill>
              </a:rPr>
              <a:t>Hotový výrobek:</a:t>
            </a:r>
            <a:br>
              <a:rPr lang="cs-CZ" sz="3200" dirty="0" smtClean="0">
                <a:solidFill>
                  <a:srgbClr val="006666"/>
                </a:solidFill>
              </a:rPr>
            </a:br>
            <a:r>
              <a:rPr lang="cs-CZ" sz="3200" dirty="0" smtClean="0">
                <a:solidFill>
                  <a:srgbClr val="006666"/>
                </a:solidFill>
              </a:rPr>
              <a:t>přání - kružnice</a:t>
            </a:r>
            <a:endParaRPr lang="cs-CZ" sz="3200" dirty="0">
              <a:solidFill>
                <a:srgbClr val="006666"/>
              </a:solidFill>
            </a:endParaRPr>
          </a:p>
        </p:txBody>
      </p:sp>
      <p:pic>
        <p:nvPicPr>
          <p:cNvPr id="2051" name="Picture 3" descr="E:\FOTOPROJEKTY 2013\nite_maska\IMG_175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76" t="1917" r="34185" b="18011"/>
          <a:stretch/>
        </p:blipFill>
        <p:spPr bwMode="auto">
          <a:xfrm>
            <a:off x="3779912" y="1779347"/>
            <a:ext cx="3603812" cy="48812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87172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88885" y="1092193"/>
            <a:ext cx="891499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>
                <a:solidFill>
                  <a:srgbClr val="006666"/>
                </a:solidFill>
              </a:rPr>
              <a:t>Navlékni nit </a:t>
            </a:r>
            <a:r>
              <a:rPr lang="cs-CZ" sz="2800" dirty="0" err="1" smtClean="0">
                <a:solidFill>
                  <a:srgbClr val="006666"/>
                </a:solidFill>
              </a:rPr>
              <a:t>najednoducho</a:t>
            </a:r>
            <a:r>
              <a:rPr lang="cs-CZ" sz="2800" dirty="0" smtClean="0">
                <a:solidFill>
                  <a:srgbClr val="006666"/>
                </a:solidFill>
              </a:rPr>
              <a:t>. Začni levou polovinu přání. Jehlu propíchni zezadu bodem 1 a nit NAPNI a veď </a:t>
            </a:r>
          </a:p>
          <a:p>
            <a:r>
              <a:rPr lang="cs-CZ" sz="2800" dirty="0" smtClean="0">
                <a:solidFill>
                  <a:srgbClr val="006666"/>
                </a:solidFill>
              </a:rPr>
              <a:t>na dolní stranu tj. druhý otvor zleva.</a:t>
            </a:r>
            <a:endParaRPr lang="cs-CZ" sz="2800" dirty="0">
              <a:solidFill>
                <a:srgbClr val="006666"/>
              </a:solidFill>
            </a:endParaRPr>
          </a:p>
        </p:txBody>
      </p:sp>
      <p:pic>
        <p:nvPicPr>
          <p:cNvPr id="8194" name="Picture 2" descr="E:\FOTOPROJEKTY 2013\nite_maska\IMG_173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6" t="9111" r="63305" b="22892"/>
          <a:stretch/>
        </p:blipFill>
        <p:spPr bwMode="auto">
          <a:xfrm>
            <a:off x="971600" y="2547255"/>
            <a:ext cx="2535848" cy="41451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3438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E:\FOTOPROJEKTY 2013\nite_maska\IMG_174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9" t="3000" r="34410" b="-3000"/>
          <a:stretch/>
        </p:blipFill>
        <p:spPr bwMode="auto">
          <a:xfrm>
            <a:off x="323528" y="1772816"/>
            <a:ext cx="4200469" cy="49878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Nadpis 4"/>
          <p:cNvSpPr txBox="1">
            <a:spLocks noGrp="1"/>
          </p:cNvSpPr>
          <p:nvPr>
            <p:ph type="title"/>
          </p:nvPr>
        </p:nvSpPr>
        <p:spPr>
          <a:xfrm>
            <a:off x="371097" y="260648"/>
            <a:ext cx="83058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>
                <a:solidFill>
                  <a:srgbClr val="006666"/>
                </a:solidFill>
              </a:rPr>
              <a:t>Navlékni nit </a:t>
            </a:r>
            <a:r>
              <a:rPr lang="cs-CZ" sz="2800" dirty="0" err="1" smtClean="0">
                <a:solidFill>
                  <a:srgbClr val="006666"/>
                </a:solidFill>
              </a:rPr>
              <a:t>najednoducho</a:t>
            </a:r>
            <a:r>
              <a:rPr lang="cs-CZ" sz="2800" dirty="0" smtClean="0">
                <a:solidFill>
                  <a:srgbClr val="006666"/>
                </a:solidFill>
              </a:rPr>
              <a:t>. Začni pravou polovinu přání. Jehlu propíchni zezadu bodem 1 a nit NAPNI a veď </a:t>
            </a:r>
          </a:p>
          <a:p>
            <a:r>
              <a:rPr lang="cs-CZ" sz="2800" dirty="0" smtClean="0">
                <a:solidFill>
                  <a:srgbClr val="006666"/>
                </a:solidFill>
              </a:rPr>
              <a:t>na horní stranu tj. druhý otvor zleva.</a:t>
            </a:r>
            <a:endParaRPr lang="cs-CZ" sz="2800" dirty="0">
              <a:solidFill>
                <a:srgbClr val="00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29379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Hotový výrobek žáků:</a:t>
            </a:r>
            <a:br>
              <a:rPr lang="cs-CZ" sz="3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PŘÁNÍ</a:t>
            </a:r>
            <a:endParaRPr lang="cs-CZ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314" name="Picture 2" descr="E:\FOTOPROJEKTY 2013\nite_maska\IMG_174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50" t="18561" r="31292" b="-845"/>
          <a:stretch/>
        </p:blipFill>
        <p:spPr bwMode="auto">
          <a:xfrm>
            <a:off x="4701777" y="1813424"/>
            <a:ext cx="3605348" cy="50161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04896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38954" y="962243"/>
            <a:ext cx="76965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dirty="0" smtClean="0">
                <a:solidFill>
                  <a:srgbClr val="006666"/>
                </a:solidFill>
              </a:rPr>
              <a:t>Nakresli hvězdu .Vždy se nit musí KŘÍŽIT. </a:t>
            </a:r>
            <a:endParaRPr lang="cs-CZ" sz="3200" dirty="0">
              <a:solidFill>
                <a:srgbClr val="006666"/>
              </a:solidFill>
            </a:endParaRPr>
          </a:p>
        </p:txBody>
      </p:sp>
      <p:pic>
        <p:nvPicPr>
          <p:cNvPr id="9218" name="Picture 2" descr="E:\FOTOPROJEKTY 2013\nite_maska\IMG_173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809" t="19550" r="19060" b="12920"/>
          <a:stretch/>
        </p:blipFill>
        <p:spPr bwMode="auto">
          <a:xfrm>
            <a:off x="225444" y="2204864"/>
            <a:ext cx="6835161" cy="37323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9376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769268"/>
            <a:ext cx="8305800" cy="1143000"/>
          </a:xfrm>
        </p:spPr>
        <p:txBody>
          <a:bodyPr>
            <a:normAutofit/>
          </a:bodyPr>
          <a:lstStyle/>
          <a:p>
            <a:r>
              <a:rPr lang="cs-CZ" sz="3200" dirty="0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Přání</a:t>
            </a:r>
            <a:r>
              <a:rPr lang="cs-CZ" sz="3200" dirty="0" smtClean="0">
                <a:solidFill>
                  <a:srgbClr val="006666"/>
                </a:solidFill>
              </a:rPr>
              <a:t> – </a:t>
            </a:r>
            <a:r>
              <a:rPr lang="cs-CZ" sz="3200" dirty="0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tulipán – proveď nákres a proveď vpichy celého obrazce.</a:t>
            </a:r>
            <a:endParaRPr lang="cs-CZ" sz="3200" dirty="0">
              <a:solidFill>
                <a:srgbClr val="00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266" name="Picture 2" descr="E:\FOTOPROJEKTY 2013\nite_maska\IMG_173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04864"/>
            <a:ext cx="5338084" cy="40035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27319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ovéPole 4"/>
          <p:cNvSpPr txBox="1">
            <a:spLocks noChangeArrowheads="1"/>
          </p:cNvSpPr>
          <p:nvPr/>
        </p:nvSpPr>
        <p:spPr bwMode="auto">
          <a:xfrm>
            <a:off x="722866" y="908050"/>
            <a:ext cx="7632700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A04DA3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A04DA3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4652D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dirty="0">
                <a:latin typeface="Arial" charset="0"/>
              </a:rPr>
              <a:t>Název materiálu: </a:t>
            </a:r>
            <a:r>
              <a:rPr lang="cs-CZ" altLang="cs-CZ" sz="1800" dirty="0" err="1">
                <a:latin typeface="Arial" charset="0"/>
              </a:rPr>
              <a:t>Fotonávod</a:t>
            </a:r>
            <a:r>
              <a:rPr lang="cs-CZ" altLang="cs-CZ" sz="1800" dirty="0">
                <a:latin typeface="Arial" charset="0"/>
              </a:rPr>
              <a:t> – </a:t>
            </a:r>
            <a:r>
              <a:rPr lang="cs-CZ" altLang="cs-CZ" sz="1800" dirty="0" smtClean="0">
                <a:latin typeface="Arial" charset="0"/>
              </a:rPr>
              <a:t>NÍTĚNÁ GRAFIKA  - </a:t>
            </a:r>
            <a:r>
              <a:rPr lang="cs-CZ" altLang="cs-CZ" sz="1800" dirty="0" err="1" smtClean="0">
                <a:latin typeface="Arial" charset="0"/>
              </a:rPr>
              <a:t>hvězda,přání</a:t>
            </a:r>
            <a:endParaRPr lang="cs-CZ" altLang="cs-CZ" sz="1800" dirty="0">
              <a:latin typeface="Arial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 dirty="0">
              <a:latin typeface="Arial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 dirty="0">
              <a:latin typeface="Arial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dirty="0">
                <a:latin typeface="Arial" charset="0"/>
              </a:rPr>
              <a:t>Vzdělávací oblast: zájmový útvar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 dirty="0">
              <a:latin typeface="Arial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dirty="0">
                <a:latin typeface="Arial" charset="0"/>
              </a:rPr>
              <a:t>Vzdělávací obor: Kreativní </a:t>
            </a:r>
            <a:r>
              <a:rPr lang="cs-CZ" altLang="cs-CZ" sz="1800" dirty="0" smtClean="0">
                <a:latin typeface="Arial" charset="0"/>
              </a:rPr>
              <a:t>tvorba</a:t>
            </a:r>
            <a:endParaRPr lang="cs-CZ" altLang="cs-CZ" sz="1800" dirty="0">
              <a:latin typeface="Arial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 dirty="0">
              <a:latin typeface="Arial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dirty="0">
                <a:latin typeface="Arial" charset="0"/>
              </a:rPr>
              <a:t>Název sady: Sada </a:t>
            </a:r>
            <a:r>
              <a:rPr lang="cs-CZ" altLang="cs-CZ" sz="1800" dirty="0" err="1">
                <a:latin typeface="Arial" charset="0"/>
              </a:rPr>
              <a:t>fotonávodů</a:t>
            </a:r>
            <a:endParaRPr lang="cs-CZ" altLang="cs-CZ" sz="1800" dirty="0">
              <a:latin typeface="Arial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 dirty="0">
              <a:latin typeface="Arial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dirty="0">
                <a:latin typeface="Arial" charset="0"/>
              </a:rPr>
              <a:t>Ročník: 1. a 2. stupeň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 dirty="0">
              <a:latin typeface="Arial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dirty="0">
                <a:latin typeface="Arial" charset="0"/>
              </a:rPr>
              <a:t>Autor: Mgr. Věra </a:t>
            </a:r>
            <a:r>
              <a:rPr lang="cs-CZ" altLang="cs-CZ" sz="1800" dirty="0" err="1">
                <a:latin typeface="Arial" charset="0"/>
              </a:rPr>
              <a:t>Branšovská</a:t>
            </a:r>
            <a:endParaRPr lang="cs-CZ" altLang="cs-CZ" sz="1800" dirty="0">
              <a:latin typeface="Arial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 dirty="0">
              <a:latin typeface="Arial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dirty="0">
                <a:latin typeface="Arial" charset="0"/>
              </a:rPr>
              <a:t>Datum ověření</a:t>
            </a:r>
            <a:r>
              <a:rPr lang="cs-CZ" altLang="cs-CZ" sz="1800" dirty="0" smtClean="0">
                <a:latin typeface="Arial" charset="0"/>
              </a:rPr>
              <a:t>: 19. 2.2014</a:t>
            </a:r>
            <a:endParaRPr lang="cs-CZ" altLang="cs-CZ" sz="1800" dirty="0">
              <a:latin typeface="Arial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 dirty="0">
              <a:latin typeface="Arial" charset="0"/>
            </a:endParaRPr>
          </a:p>
        </p:txBody>
      </p:sp>
      <p:sp>
        <p:nvSpPr>
          <p:cNvPr id="5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/>
            </a:pPr>
            <a:r>
              <a:rPr lang="cs-CZ" dirty="0" smtClean="0"/>
              <a:t>ZŠ Týn nad Vltavou, Malá Strana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74824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8000" y="704088"/>
            <a:ext cx="8178800" cy="1284752"/>
          </a:xfrm>
        </p:spPr>
        <p:txBody>
          <a:bodyPr>
            <a:noAutofit/>
          </a:bodyPr>
          <a:lstStyle/>
          <a:p>
            <a:r>
              <a:rPr lang="cs-CZ" sz="2800" dirty="0">
                <a:solidFill>
                  <a:srgbClr val="006666"/>
                </a:solidFill>
              </a:rPr>
              <a:t>Přání – tulipán - kromě stonku se musejí nitě v daném </a:t>
            </a:r>
            <a:br>
              <a:rPr lang="cs-CZ" sz="2800" dirty="0">
                <a:solidFill>
                  <a:srgbClr val="006666"/>
                </a:solidFill>
              </a:rPr>
            </a:br>
            <a:r>
              <a:rPr lang="cs-CZ" sz="2800" dirty="0">
                <a:solidFill>
                  <a:srgbClr val="006666"/>
                </a:solidFill>
              </a:rPr>
              <a:t>obrazci vždy KŘÍŽIT.</a:t>
            </a:r>
            <a:br>
              <a:rPr lang="cs-CZ" sz="2800" dirty="0">
                <a:solidFill>
                  <a:srgbClr val="006666"/>
                </a:solidFill>
              </a:rPr>
            </a:br>
            <a:endParaRPr lang="cs-CZ" sz="2800" dirty="0"/>
          </a:p>
        </p:txBody>
      </p:sp>
      <p:pic>
        <p:nvPicPr>
          <p:cNvPr id="6146" name="Picture 2" descr="E:\FOTOPROJEKTY 2013\masky_nite_1803\IMG_175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2348880"/>
            <a:ext cx="5504160" cy="412812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94200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E:\FOTOPROJEKTY 2013\nite_maska\IMG_173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2204864"/>
            <a:ext cx="5696180" cy="42721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508000" y="1124744"/>
            <a:ext cx="859190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 smtClean="0">
                <a:solidFill>
                  <a:srgbClr val="006666"/>
                </a:solidFill>
              </a:rPr>
              <a:t>Přání – tulipán - kromě stonku se musejí nitě v daném </a:t>
            </a:r>
          </a:p>
          <a:p>
            <a:r>
              <a:rPr lang="cs-CZ" sz="2800" dirty="0">
                <a:solidFill>
                  <a:srgbClr val="006666"/>
                </a:solidFill>
              </a:rPr>
              <a:t>o</a:t>
            </a:r>
            <a:r>
              <a:rPr lang="cs-CZ" sz="2800" dirty="0" smtClean="0">
                <a:solidFill>
                  <a:srgbClr val="006666"/>
                </a:solidFill>
              </a:rPr>
              <a:t>brazci vždy KŘÍŽIT.</a:t>
            </a:r>
            <a:endParaRPr lang="cs-CZ" sz="2800" dirty="0">
              <a:solidFill>
                <a:srgbClr val="00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2681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Vždy se musejí nitě v daném obrazci KŘÍŽIT.</a:t>
            </a:r>
            <a:endParaRPr lang="cs-CZ" sz="3200" dirty="0">
              <a:solidFill>
                <a:srgbClr val="00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 descr="E:\FOTOPROJEKTY 2013\nite_maska\IMG_175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102006"/>
            <a:ext cx="6025345" cy="45190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75311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FOTOPROJEKTY 2013\nite_maska\IMG_175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2" t="-16500" r="16802" b="32750"/>
          <a:stretch/>
        </p:blipFill>
        <p:spPr bwMode="auto">
          <a:xfrm rot="5400000">
            <a:off x="481023" y="2445785"/>
            <a:ext cx="4583257" cy="34580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Nadpis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 smtClean="0">
                <a:solidFill>
                  <a:srgbClr val="006666"/>
                </a:solidFill>
              </a:rPr>
              <a:t>Přání – tulipán - kromě stonku se musejí nitě v daném </a:t>
            </a:r>
          </a:p>
          <a:p>
            <a:r>
              <a:rPr lang="cs-CZ" sz="2800" dirty="0">
                <a:solidFill>
                  <a:srgbClr val="006666"/>
                </a:solidFill>
              </a:rPr>
              <a:t>o</a:t>
            </a:r>
            <a:r>
              <a:rPr lang="cs-CZ" sz="2800" dirty="0" smtClean="0">
                <a:solidFill>
                  <a:srgbClr val="006666"/>
                </a:solidFill>
              </a:rPr>
              <a:t>brazci vždy KŘÍŽIT.</a:t>
            </a:r>
            <a:endParaRPr lang="cs-CZ" sz="2800" dirty="0">
              <a:solidFill>
                <a:srgbClr val="006666"/>
              </a:solidFill>
            </a:endParaRPr>
          </a:p>
        </p:txBody>
      </p:sp>
      <p:pic>
        <p:nvPicPr>
          <p:cNvPr id="6" name="Picture 2" descr="E:\FOTOPROJEKTY 2013\nite_maska\IMG_176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61" r="32322"/>
          <a:stretch/>
        </p:blipFill>
        <p:spPr bwMode="auto">
          <a:xfrm>
            <a:off x="5300609" y="1702406"/>
            <a:ext cx="3231173" cy="49438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24725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E:\FOTOPROJEKTY 2013\nite_maska\IMG_174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2834934"/>
            <a:ext cx="4856088" cy="36420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552610" y="1323676"/>
            <a:ext cx="8425896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 smtClean="0">
                <a:solidFill>
                  <a:srgbClr val="006666"/>
                </a:solidFill>
              </a:rPr>
              <a:t>Hvězda – Jehlu vypíchni zezadu dopředu.</a:t>
            </a:r>
          </a:p>
          <a:p>
            <a:r>
              <a:rPr lang="cs-CZ" sz="2800" dirty="0" smtClean="0">
                <a:solidFill>
                  <a:srgbClr val="006666"/>
                </a:solidFill>
              </a:rPr>
              <a:t>Vždy </a:t>
            </a:r>
            <a:r>
              <a:rPr lang="cs-CZ" sz="2800" dirty="0">
                <a:solidFill>
                  <a:srgbClr val="006666"/>
                </a:solidFill>
              </a:rPr>
              <a:t>se nit musí KŘÍŽIT. </a:t>
            </a:r>
            <a:r>
              <a:rPr lang="cs-CZ" sz="2800" dirty="0" smtClean="0">
                <a:solidFill>
                  <a:srgbClr val="006666"/>
                </a:solidFill>
              </a:rPr>
              <a:t>Nit napni na protější stranu,</a:t>
            </a:r>
          </a:p>
          <a:p>
            <a:r>
              <a:rPr lang="cs-CZ" sz="2800" dirty="0" smtClean="0">
                <a:solidFill>
                  <a:srgbClr val="006666"/>
                </a:solidFill>
              </a:rPr>
              <a:t> vpíchni. Poté jehlu zespoda vypíchni a veď zase </a:t>
            </a:r>
          </a:p>
          <a:p>
            <a:r>
              <a:rPr lang="cs-CZ" sz="2800" dirty="0">
                <a:solidFill>
                  <a:srgbClr val="006666"/>
                </a:solidFill>
              </a:rPr>
              <a:t>	</a:t>
            </a:r>
            <a:r>
              <a:rPr lang="cs-CZ" sz="2800" dirty="0" smtClean="0">
                <a:solidFill>
                  <a:srgbClr val="006666"/>
                </a:solidFill>
              </a:rPr>
              <a:t>				    na protější stranu.</a:t>
            </a:r>
            <a:endParaRPr lang="cs-CZ" sz="2800" dirty="0">
              <a:solidFill>
                <a:srgbClr val="006666"/>
              </a:solidFill>
            </a:endParaRPr>
          </a:p>
          <a:p>
            <a:endParaRPr lang="cs-CZ" sz="2800" dirty="0">
              <a:solidFill>
                <a:srgbClr val="006666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5999746" y="3731393"/>
            <a:ext cx="269298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 smtClean="0">
                <a:solidFill>
                  <a:srgbClr val="006666"/>
                </a:solidFill>
              </a:rPr>
              <a:t>5 krát zopakuješ</a:t>
            </a:r>
          </a:p>
          <a:p>
            <a:r>
              <a:rPr lang="cs-CZ" sz="2800" dirty="0" smtClean="0">
                <a:solidFill>
                  <a:srgbClr val="006666"/>
                </a:solidFill>
              </a:rPr>
              <a:t>výseč</a:t>
            </a:r>
            <a:r>
              <a:rPr lang="cs-CZ" sz="2800" dirty="0" smtClean="0">
                <a:solidFill>
                  <a:srgbClr val="006666"/>
                </a:solidFill>
                <a:sym typeface="Wingdings" panose="05000000000000000000" pitchFamily="2" charset="2"/>
              </a:rPr>
              <a:t> </a:t>
            </a:r>
          </a:p>
          <a:p>
            <a:r>
              <a:rPr lang="cs-CZ" sz="2800" dirty="0" smtClean="0">
                <a:solidFill>
                  <a:srgbClr val="006666"/>
                </a:solidFill>
                <a:sym typeface="Wingdings" panose="05000000000000000000" pitchFamily="2" charset="2"/>
              </a:rPr>
              <a:t>vznikne hvězda</a:t>
            </a:r>
            <a:endParaRPr lang="cs-CZ" sz="2800" dirty="0">
              <a:solidFill>
                <a:srgbClr val="00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83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899592" y="1124744"/>
            <a:ext cx="52119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 smtClean="0">
                <a:solidFill>
                  <a:srgbClr val="006666"/>
                </a:solidFill>
              </a:rPr>
              <a:t>Hotový výrobek žáků - HVĚZDA</a:t>
            </a:r>
            <a:endParaRPr lang="cs-CZ" sz="2800" dirty="0">
              <a:solidFill>
                <a:srgbClr val="006666"/>
              </a:solidFill>
            </a:endParaRPr>
          </a:p>
        </p:txBody>
      </p:sp>
      <p:pic>
        <p:nvPicPr>
          <p:cNvPr id="6146" name="Picture 2" descr="E:\FOTOPROJEKTY 2013\nite_maska\IMG_176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6" t="8906" r="35788" b="16952"/>
          <a:stretch/>
        </p:blipFill>
        <p:spPr bwMode="auto">
          <a:xfrm>
            <a:off x="859531" y="1772816"/>
            <a:ext cx="4835002" cy="45197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8532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>
                <a:solidFill>
                  <a:srgbClr val="006666"/>
                </a:solidFill>
              </a:rPr>
              <a:t>Hvězda – Jehlu vypíchni zezadu dopředu.</a:t>
            </a:r>
            <a:br>
              <a:rPr lang="cs-CZ" sz="2800" dirty="0">
                <a:solidFill>
                  <a:srgbClr val="006666"/>
                </a:solidFill>
              </a:rPr>
            </a:br>
            <a:r>
              <a:rPr lang="cs-CZ" sz="2800" dirty="0">
                <a:solidFill>
                  <a:srgbClr val="006666"/>
                </a:solidFill>
              </a:rPr>
              <a:t>Vždy se nit musí </a:t>
            </a:r>
            <a:r>
              <a:rPr lang="cs-CZ" sz="2800" dirty="0" smtClean="0">
                <a:solidFill>
                  <a:srgbClr val="006666"/>
                </a:solidFill>
              </a:rPr>
              <a:t>KŘÍŽIT.</a:t>
            </a:r>
            <a:endParaRPr lang="cs-CZ" sz="2800" dirty="0"/>
          </a:p>
        </p:txBody>
      </p:sp>
      <p:pic>
        <p:nvPicPr>
          <p:cNvPr id="3074" name="Picture 2" descr="E:\FOTOPROJEKTY 2013\masky_nite_1803\IMG_180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67" t="13059" r="10290" b="7677"/>
          <a:stretch/>
        </p:blipFill>
        <p:spPr bwMode="auto">
          <a:xfrm>
            <a:off x="4362994" y="1988840"/>
            <a:ext cx="4781006" cy="373277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E:\FOTOPROJEKTY 2013\masky_nite_1803\IMG_1809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91" r="13235" b="18252"/>
          <a:stretch/>
        </p:blipFill>
        <p:spPr bwMode="auto">
          <a:xfrm>
            <a:off x="395536" y="2020199"/>
            <a:ext cx="3534975" cy="466717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>
                <a:solidFill>
                  <a:srgbClr val="006666"/>
                </a:solidFill>
              </a:rPr>
              <a:t>Vždy se nit </a:t>
            </a:r>
            <a:r>
              <a:rPr lang="cs-CZ" sz="2800" dirty="0" smtClean="0">
                <a:solidFill>
                  <a:srgbClr val="006666"/>
                </a:solidFill>
              </a:rPr>
              <a:t>musí ve výseči </a:t>
            </a:r>
            <a:r>
              <a:rPr lang="cs-CZ" sz="2800" dirty="0">
                <a:solidFill>
                  <a:srgbClr val="006666"/>
                </a:solidFill>
              </a:rPr>
              <a:t>KŘÍŽIT.</a:t>
            </a:r>
            <a:endParaRPr lang="cs-CZ" sz="2800" dirty="0"/>
          </a:p>
        </p:txBody>
      </p:sp>
      <p:pic>
        <p:nvPicPr>
          <p:cNvPr id="5122" name="Picture 2" descr="E:\FOTOPROJEKTY 2013\masky_nite_1803\IMG_18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959" y="2392455"/>
            <a:ext cx="5172162" cy="387912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58962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 smtClean="0">
                <a:solidFill>
                  <a:srgbClr val="006666"/>
                </a:solidFill>
              </a:rPr>
              <a:t>Hotový výrobek žáků</a:t>
            </a:r>
            <a:endParaRPr lang="cs-CZ" sz="3200" dirty="0">
              <a:solidFill>
                <a:srgbClr val="006666"/>
              </a:solidFill>
            </a:endParaRPr>
          </a:p>
        </p:txBody>
      </p:sp>
      <p:pic>
        <p:nvPicPr>
          <p:cNvPr id="1026" name="Picture 2" descr="E:\FOTOPROJEKTY 2013\bryle_naramek\IMG_186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63" r="11107"/>
          <a:stretch/>
        </p:blipFill>
        <p:spPr bwMode="auto">
          <a:xfrm>
            <a:off x="683568" y="2168470"/>
            <a:ext cx="5609483" cy="4308529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83039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>
                <a:solidFill>
                  <a:srgbClr val="006666"/>
                </a:solidFill>
              </a:rPr>
              <a:t>Hotový výrobek žáků</a:t>
            </a:r>
            <a:endParaRPr lang="cs-CZ" sz="3200" dirty="0"/>
          </a:p>
        </p:txBody>
      </p:sp>
      <p:pic>
        <p:nvPicPr>
          <p:cNvPr id="2050" name="Picture 2" descr="E:\FOTOPROJEKTY 2013\bryle_naramek\IMG_187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348880"/>
            <a:ext cx="5360144" cy="4020108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31889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775" cy="1828800"/>
          </a:xfrm>
          <a:ln>
            <a:miter lim="800000"/>
            <a:headEnd/>
            <a:tailEnd/>
          </a:ln>
          <a:extLst/>
        </p:spPr>
        <p:txBody>
          <a:bodyPr/>
          <a:lstStyle/>
          <a:p>
            <a:pPr>
              <a:defRPr/>
            </a:pPr>
            <a:r>
              <a:rPr lang="cs-CZ" sz="3600" dirty="0" smtClean="0"/>
              <a:t>Nitěná grafika – HVĚZDA,PŘÁNÍ</a:t>
            </a:r>
            <a:endParaRPr lang="cs-CZ" sz="3600" dirty="0"/>
          </a:p>
        </p:txBody>
      </p:sp>
      <p:sp>
        <p:nvSpPr>
          <p:cNvPr id="7171" name="Podnadpis 2"/>
          <p:cNvSpPr>
            <a:spLocks noGrp="1"/>
          </p:cNvSpPr>
          <p:nvPr>
            <p:ph type="subTitle" idx="1"/>
          </p:nvPr>
        </p:nvSpPr>
        <p:spPr>
          <a:xfrm>
            <a:off x="533400" y="3228975"/>
            <a:ext cx="7854950" cy="1752600"/>
          </a:xfrm>
        </p:spPr>
        <p:txBody>
          <a:bodyPr>
            <a:normAutofit/>
          </a:bodyPr>
          <a:lstStyle/>
          <a:p>
            <a:pPr marR="0"/>
            <a:r>
              <a:rPr lang="cs-CZ" altLang="cs-CZ" sz="2800" dirty="0" err="1" smtClean="0">
                <a:solidFill>
                  <a:schemeClr val="tx1"/>
                </a:solidFill>
              </a:rPr>
              <a:t>Fotonávod</a:t>
            </a:r>
            <a:r>
              <a:rPr lang="cs-CZ" altLang="cs-CZ" sz="2800" dirty="0" smtClean="0">
                <a:solidFill>
                  <a:schemeClr val="tx1"/>
                </a:solidFill>
              </a:rPr>
              <a:t> s pracovním postupem</a:t>
            </a:r>
          </a:p>
          <a:p>
            <a:pPr marR="0"/>
            <a:r>
              <a:rPr lang="cs-CZ" altLang="cs-CZ" sz="2800" dirty="0" smtClean="0">
                <a:solidFill>
                  <a:schemeClr val="tx1"/>
                </a:solidFill>
              </a:rPr>
              <a:t>Kreativní tvorba</a:t>
            </a:r>
          </a:p>
          <a:p>
            <a:pPr marR="0"/>
            <a:r>
              <a:rPr lang="cs-CZ" altLang="cs-CZ" sz="2800" dirty="0" smtClean="0">
                <a:solidFill>
                  <a:schemeClr val="tx1"/>
                </a:solidFill>
              </a:rPr>
              <a:t>         Mgr. Věra </a:t>
            </a:r>
            <a:r>
              <a:rPr lang="cs-CZ" altLang="cs-CZ" sz="2800" dirty="0" err="1" smtClean="0">
                <a:solidFill>
                  <a:schemeClr val="tx1"/>
                </a:solidFill>
              </a:rPr>
              <a:t>Branšovská</a:t>
            </a:r>
            <a:endParaRPr lang="cs-CZ" altLang="cs-CZ" sz="28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9290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755576" y="1700808"/>
            <a:ext cx="45146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dirty="0" smtClean="0">
                <a:solidFill>
                  <a:srgbClr val="006666"/>
                </a:solidFill>
              </a:rPr>
              <a:t>Zdroje: vlastní fotografie</a:t>
            </a:r>
            <a:endParaRPr lang="cs-CZ" sz="3200" dirty="0">
              <a:solidFill>
                <a:srgbClr val="00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8727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FOTOPROJEKTY 2013\nite_graf_zacatek\IMG_171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01" b="9556"/>
          <a:stretch/>
        </p:blipFill>
        <p:spPr bwMode="auto">
          <a:xfrm>
            <a:off x="508000" y="2168434"/>
            <a:ext cx="5984213" cy="38796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1115616" y="1340768"/>
            <a:ext cx="37551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dirty="0" smtClean="0">
                <a:solidFill>
                  <a:srgbClr val="006666"/>
                </a:solidFill>
              </a:rPr>
              <a:t>Připrav si: jehly, nitě</a:t>
            </a:r>
            <a:endParaRPr lang="cs-CZ" sz="3200" dirty="0">
              <a:solidFill>
                <a:srgbClr val="00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687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FOTOPROJEKTY 2013\nite_graf_zacatek\IMG_171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9" t="8535" r="13839" b="11750"/>
          <a:stretch/>
        </p:blipFill>
        <p:spPr bwMode="auto">
          <a:xfrm>
            <a:off x="395537" y="1944436"/>
            <a:ext cx="6192688" cy="45437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413873" y="1083187"/>
            <a:ext cx="78534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dirty="0" smtClean="0">
                <a:solidFill>
                  <a:srgbClr val="006666"/>
                </a:solidFill>
              </a:rPr>
              <a:t>Připrav si: pravítko, špendlíky, nůžky, tužku</a:t>
            </a:r>
            <a:endParaRPr lang="cs-CZ" sz="3200" dirty="0">
              <a:solidFill>
                <a:srgbClr val="00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483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44825" y="1249626"/>
            <a:ext cx="79374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dirty="0" smtClean="0">
                <a:solidFill>
                  <a:srgbClr val="006666"/>
                </a:solidFill>
              </a:rPr>
              <a:t>Připrav si: bílé čtvrtky, barevné tvrdé papíry </a:t>
            </a:r>
            <a:endParaRPr lang="cs-CZ" sz="3200" dirty="0">
              <a:solidFill>
                <a:srgbClr val="006666"/>
              </a:solidFill>
            </a:endParaRPr>
          </a:p>
        </p:txBody>
      </p:sp>
      <p:pic>
        <p:nvPicPr>
          <p:cNvPr id="3074" name="Picture 2" descr="E:\FOTOPROJEKTY 2013\nite_graf_zacatek\IMG_17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022" y="2060848"/>
            <a:ext cx="5400600" cy="4050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5334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38589" y="1124744"/>
            <a:ext cx="42340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dirty="0" smtClean="0">
                <a:solidFill>
                  <a:srgbClr val="006666"/>
                </a:solidFill>
              </a:rPr>
              <a:t>Nákres šablony - přání </a:t>
            </a:r>
            <a:endParaRPr lang="cs-CZ" sz="3200" dirty="0">
              <a:solidFill>
                <a:srgbClr val="006666"/>
              </a:solidFill>
            </a:endParaRPr>
          </a:p>
        </p:txBody>
      </p:sp>
      <p:pic>
        <p:nvPicPr>
          <p:cNvPr id="5122" name="Picture 2" descr="E:\FOTOPROJEKTY 2013\nite_graf_zacatek\IMG_17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589" y="2213111"/>
            <a:ext cx="5979777" cy="4484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9674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683568" y="908720"/>
            <a:ext cx="812203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dirty="0" smtClean="0">
                <a:solidFill>
                  <a:srgbClr val="006666"/>
                </a:solidFill>
              </a:rPr>
              <a:t>Na tvrdý papír nakresli obdélník, špendlíkem</a:t>
            </a:r>
          </a:p>
          <a:p>
            <a:r>
              <a:rPr lang="cs-CZ" sz="3200" dirty="0" smtClean="0">
                <a:solidFill>
                  <a:srgbClr val="006666"/>
                </a:solidFill>
              </a:rPr>
              <a:t>vyznač po obvodu obrazce otvory (vpichy).</a:t>
            </a:r>
            <a:endParaRPr lang="cs-CZ" sz="3200" dirty="0">
              <a:solidFill>
                <a:srgbClr val="006666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6012160" y="3041377"/>
            <a:ext cx="319273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dirty="0" smtClean="0">
                <a:solidFill>
                  <a:srgbClr val="006666"/>
                </a:solidFill>
              </a:rPr>
              <a:t>Otvory budou</a:t>
            </a:r>
          </a:p>
          <a:p>
            <a:r>
              <a:rPr lang="cs-CZ" sz="3200" dirty="0" smtClean="0">
                <a:solidFill>
                  <a:srgbClr val="006666"/>
                </a:solidFill>
              </a:rPr>
              <a:t>od sebe vzdálené</a:t>
            </a:r>
          </a:p>
          <a:p>
            <a:r>
              <a:rPr lang="cs-CZ" sz="3200" dirty="0" smtClean="0">
                <a:solidFill>
                  <a:srgbClr val="006666"/>
                </a:solidFill>
              </a:rPr>
              <a:t>cca  2 milimetry</a:t>
            </a:r>
            <a:r>
              <a:rPr lang="cs-CZ" sz="2800" dirty="0" smtClean="0">
                <a:solidFill>
                  <a:srgbClr val="006666"/>
                </a:solidFill>
              </a:rPr>
              <a:t>. </a:t>
            </a:r>
            <a:endParaRPr lang="cs-CZ" sz="2800" dirty="0">
              <a:solidFill>
                <a:srgbClr val="006666"/>
              </a:solidFill>
            </a:endParaRPr>
          </a:p>
        </p:txBody>
      </p:sp>
      <p:pic>
        <p:nvPicPr>
          <p:cNvPr id="5" name="Picture 2" descr="E:\FOTOPROJEKTY 2013\nite_maska\IMG_172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492896"/>
            <a:ext cx="5298248" cy="39736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840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:\FOTOPROJEKTY 2013\nite_maska\IMG_17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1970838"/>
            <a:ext cx="6008216" cy="45061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Nadpis 4"/>
          <p:cNvSpPr txBox="1">
            <a:spLocks noGrp="1"/>
          </p:cNvSpPr>
          <p:nvPr>
            <p:ph type="title"/>
          </p:nvPr>
        </p:nvSpPr>
        <p:spPr>
          <a:xfrm>
            <a:off x="395536" y="1124744"/>
            <a:ext cx="8179547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dirty="0" smtClean="0">
                <a:solidFill>
                  <a:srgbClr val="006666"/>
                </a:solidFill>
              </a:rPr>
              <a:t>Otvory budou od sebe vzdálené cca  2 milimetry</a:t>
            </a:r>
            <a:r>
              <a:rPr lang="cs-CZ" sz="2800" dirty="0" smtClean="0">
                <a:solidFill>
                  <a:srgbClr val="006666"/>
                </a:solidFill>
              </a:rPr>
              <a:t>. </a:t>
            </a:r>
            <a:endParaRPr lang="cs-CZ" sz="2800" dirty="0">
              <a:solidFill>
                <a:srgbClr val="00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039308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ok">
  <a:themeElements>
    <a:clrScheme name="Arkýř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418</TotalTime>
  <Words>388</Words>
  <Application>Microsoft Office PowerPoint</Application>
  <PresentationFormat>Předvádění na obrazovce (4:3)</PresentationFormat>
  <Paragraphs>65</Paragraphs>
  <Slides>30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30</vt:i4>
      </vt:variant>
    </vt:vector>
  </HeadingPairs>
  <TitlesOfParts>
    <vt:vector size="36" baseType="lpstr">
      <vt:lpstr>Arial</vt:lpstr>
      <vt:lpstr>Calibri</vt:lpstr>
      <vt:lpstr>Constantia</vt:lpstr>
      <vt:lpstr>Wingdings</vt:lpstr>
      <vt:lpstr>Wingdings 2</vt:lpstr>
      <vt:lpstr>Tok</vt:lpstr>
      <vt:lpstr>Aktivní škola - podpora, zlepšení kvality vzdělávání a výuky na základní škole</vt:lpstr>
      <vt:lpstr>Prezentace aplikace PowerPoint</vt:lpstr>
      <vt:lpstr>Nitěná grafika – HVĚZDA,PŘÁNÍ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Otvory budou od sebe vzdálené cca  2 milimetry. </vt:lpstr>
      <vt:lpstr>Pomocí kružítka nakresli kružnici.</vt:lpstr>
      <vt:lpstr>Proveď podél kružnice vpichy cca 2 milimetry od sebe.</vt:lpstr>
      <vt:lpstr>Proveď podél kružnice vpichy cca 2 milimetry  od sebe.</vt:lpstr>
      <vt:lpstr>Vždy se musí nit křížit.</vt:lpstr>
      <vt:lpstr>Hotový výrobek: přání - kružnice</vt:lpstr>
      <vt:lpstr>Prezentace aplikace PowerPoint</vt:lpstr>
      <vt:lpstr>Navlékni nit najednoducho. Začni pravou polovinu přání. Jehlu propíchni zezadu bodem 1 a nit NAPNI a veď  na horní stranu tj. druhý otvor zleva.</vt:lpstr>
      <vt:lpstr>Hotový výrobek žáků: PŘÁNÍ</vt:lpstr>
      <vt:lpstr>Prezentace aplikace PowerPoint</vt:lpstr>
      <vt:lpstr>Přání – tulipán – proveď nákres a proveď vpichy celého obrazce.</vt:lpstr>
      <vt:lpstr>Přání – tulipán - kromě stonku se musejí nitě v daném  obrazci vždy KŘÍŽIT. </vt:lpstr>
      <vt:lpstr>Prezentace aplikace PowerPoint</vt:lpstr>
      <vt:lpstr>Vždy se musejí nitě v daném obrazci KŘÍŽIT.</vt:lpstr>
      <vt:lpstr>Přání – tulipán - kromě stonku se musejí nitě v daném  obrazci vždy KŘÍŽIT.</vt:lpstr>
      <vt:lpstr>Prezentace aplikace PowerPoint</vt:lpstr>
      <vt:lpstr>Prezentace aplikace PowerPoint</vt:lpstr>
      <vt:lpstr>Hvězda – Jehlu vypíchni zezadu dopředu. Vždy se nit musí KŘÍŽIT.</vt:lpstr>
      <vt:lpstr>Vždy se nit musí ve výseči KŘÍŽIT.</vt:lpstr>
      <vt:lpstr>Hotový výrobek žáků</vt:lpstr>
      <vt:lpstr>Hotový výrobek žáků</vt:lpstr>
      <vt:lpstr>Prezentace aplikace PowerPoint</vt:lpstr>
    </vt:vector>
  </TitlesOfParts>
  <Company>org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Nové modulové výukové a inovativní programy - zvýšení kvality ve vzdělávání</dc:title>
  <dc:creator>ZŠ, Týn nad Vltavou, Malá Strana</dc:creator>
  <cp:lastModifiedBy>Marcela Kubátová</cp:lastModifiedBy>
  <cp:revision>77</cp:revision>
  <cp:lastPrinted>2014-09-22T08:48:58Z</cp:lastPrinted>
  <dcterms:created xsi:type="dcterms:W3CDTF">2009-09-21T10:43:13Z</dcterms:created>
  <dcterms:modified xsi:type="dcterms:W3CDTF">2014-09-22T09:28:25Z</dcterms:modified>
</cp:coreProperties>
</file>