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9"/>
  </p:notesMasterIdLst>
  <p:sldIdLst>
    <p:sldId id="257" r:id="rId5"/>
    <p:sldId id="256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8" r:id="rId15"/>
    <p:sldId id="259" r:id="rId16"/>
    <p:sldId id="268" r:id="rId17"/>
    <p:sldId id="269" r:id="rId18"/>
  </p:sldIdLst>
  <p:sldSz cx="10693400" cy="4321175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705" autoAdjust="0"/>
  </p:normalViewPr>
  <p:slideViewPr>
    <p:cSldViewPr>
      <p:cViewPr>
        <p:scale>
          <a:sx n="100" d="100"/>
          <a:sy n="100" d="100"/>
        </p:scale>
        <p:origin x="-216" y="-624"/>
      </p:cViewPr>
      <p:guideLst>
        <p:guide orient="horz" pos="136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3ADB7-A2F9-464A-BA5B-C236F1731C9C}" type="datetimeFigureOut">
              <a:rPr lang="cs-CZ" smtClean="0"/>
              <a:pPr/>
              <a:t>25.5.2011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812800" y="685800"/>
            <a:ext cx="848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61273-C791-441D-8291-B542FAC0E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12800" y="685800"/>
            <a:ext cx="848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61273-C791-441D-8291-B542FAC0E2C6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12800" y="685800"/>
            <a:ext cx="848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61273-C791-441D-8291-B542FAC0E2C6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12800" y="685800"/>
            <a:ext cx="848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61273-C791-441D-8291-B542FAC0E2C6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12800" y="685800"/>
            <a:ext cx="848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61273-C791-441D-8291-B542FAC0E2C6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12800" y="685800"/>
            <a:ext cx="848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61273-C791-441D-8291-B542FAC0E2C6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12800" y="685800"/>
            <a:ext cx="848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61273-C791-441D-8291-B542FAC0E2C6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12800" y="685800"/>
            <a:ext cx="848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61273-C791-441D-8291-B542FAC0E2C6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12800" y="685800"/>
            <a:ext cx="848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61273-C791-441D-8291-B542FAC0E2C6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12800" y="685800"/>
            <a:ext cx="848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61273-C791-441D-8291-B542FAC0E2C6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12800" y="685800"/>
            <a:ext cx="848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61273-C791-441D-8291-B542FAC0E2C6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12800" y="685800"/>
            <a:ext cx="848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61273-C791-441D-8291-B542FAC0E2C6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12800" y="685800"/>
            <a:ext cx="848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61273-C791-441D-8291-B542FAC0E2C6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12800" y="685800"/>
            <a:ext cx="848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61273-C791-441D-8291-B542FAC0E2C6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1342365"/>
            <a:ext cx="9089390" cy="92625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2448666"/>
            <a:ext cx="7485380" cy="1104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4D7E-F728-4CA7-BAC4-097B6BDB50F2}" type="datetimeFigureOut">
              <a:rPr lang="cs-CZ" smtClean="0"/>
              <a:pPr/>
              <a:t>25.5.2011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FF9B-08A1-4370-BB0B-1F069E0A77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4D7E-F728-4CA7-BAC4-097B6BDB50F2}" type="datetimeFigureOut">
              <a:rPr lang="cs-CZ" smtClean="0"/>
              <a:pPr/>
              <a:t>25.5.2011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FF9B-08A1-4370-BB0B-1F069E0A77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173047"/>
            <a:ext cx="2406015" cy="368700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173047"/>
            <a:ext cx="7039822" cy="368700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4D7E-F728-4CA7-BAC4-097B6BDB50F2}" type="datetimeFigureOut">
              <a:rPr lang="cs-CZ" smtClean="0"/>
              <a:pPr/>
              <a:t>25.5.2011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FF9B-08A1-4370-BB0B-1F069E0A77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4D7E-F728-4CA7-BAC4-097B6BDB50F2}" type="datetimeFigureOut">
              <a:rPr lang="cs-CZ" smtClean="0"/>
              <a:pPr/>
              <a:t>25.5.2011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FF9B-08A1-4370-BB0B-1F069E0A77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2776756"/>
            <a:ext cx="9089390" cy="8582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1831499"/>
            <a:ext cx="9089390" cy="94525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4D7E-F728-4CA7-BAC4-097B6BDB50F2}" type="datetimeFigureOut">
              <a:rPr lang="cs-CZ" smtClean="0"/>
              <a:pPr/>
              <a:t>25.5.2011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FF9B-08A1-4370-BB0B-1F069E0A77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008274"/>
            <a:ext cx="4722918" cy="28517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008274"/>
            <a:ext cx="4722918" cy="28517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4D7E-F728-4CA7-BAC4-097B6BDB50F2}" type="datetimeFigureOut">
              <a:rPr lang="cs-CZ" smtClean="0"/>
              <a:pPr/>
              <a:t>25.5.2011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FF9B-08A1-4370-BB0B-1F069E0A77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967263"/>
            <a:ext cx="4724775" cy="4031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1370373"/>
            <a:ext cx="4724775" cy="24896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967263"/>
            <a:ext cx="4726631" cy="4031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1370373"/>
            <a:ext cx="4726631" cy="24896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4D7E-F728-4CA7-BAC4-097B6BDB50F2}" type="datetimeFigureOut">
              <a:rPr lang="cs-CZ" smtClean="0"/>
              <a:pPr/>
              <a:t>25.5.2011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FF9B-08A1-4370-BB0B-1F069E0A77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4D7E-F728-4CA7-BAC4-097B6BDB50F2}" type="datetimeFigureOut">
              <a:rPr lang="cs-CZ" smtClean="0"/>
              <a:pPr/>
              <a:t>25.5.2011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FF9B-08A1-4370-BB0B-1F069E0A77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4D7E-F728-4CA7-BAC4-097B6BDB50F2}" type="datetimeFigureOut">
              <a:rPr lang="cs-CZ" smtClean="0"/>
              <a:pPr/>
              <a:t>25.5.2011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FF9B-08A1-4370-BB0B-1F069E0A77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172047"/>
            <a:ext cx="3518055" cy="7321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172047"/>
            <a:ext cx="5977908" cy="36880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904246"/>
            <a:ext cx="3518055" cy="29558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4D7E-F728-4CA7-BAC4-097B6BDB50F2}" type="datetimeFigureOut">
              <a:rPr lang="cs-CZ" smtClean="0"/>
              <a:pPr/>
              <a:t>25.5.2011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FF9B-08A1-4370-BB0B-1F069E0A77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3024823"/>
            <a:ext cx="6416040" cy="35709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386105"/>
            <a:ext cx="6416040" cy="25927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3381920"/>
            <a:ext cx="6416040" cy="5071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4D7E-F728-4CA7-BAC4-097B6BDB50F2}" type="datetimeFigureOut">
              <a:rPr lang="cs-CZ" smtClean="0"/>
              <a:pPr/>
              <a:t>25.5.2011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FF9B-08A1-4370-BB0B-1F069E0A77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173047"/>
            <a:ext cx="9624060" cy="720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008274"/>
            <a:ext cx="9624060" cy="285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4005089"/>
            <a:ext cx="2495127" cy="230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04D7E-F728-4CA7-BAC4-097B6BDB50F2}" type="datetimeFigureOut">
              <a:rPr lang="cs-CZ" smtClean="0"/>
              <a:pPr/>
              <a:t>25.5.2011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4005089"/>
            <a:ext cx="3386243" cy="230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4005089"/>
            <a:ext cx="2495127" cy="230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FF9B-08A1-4370-BB0B-1F069E0A77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a/La2-demis-malaren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3/P%C3%A4ij%C3%A4nne_and_p%C3%A4ij%C3%A4tsalo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3/Inari_lake_2003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d/Lake_Topozero_NASA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0/La2-demis-ladoga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e/La2-demis-onega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1/Lake_V%C3%A4nern_details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6/Saimaa_picture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7/Lake_Peipsi_Landsat2000.jpe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f/Lake_V%C3%A4ttern.p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e/%D0%91%D0%B5%D0%BB%D0%BE%D0%B5_%D0%BE%D0%B7%D0%B5%D1%80%D0%BE_%D0%92%D0%BE%D0%BB%D0%BE%D0%B3%D0%BE%D0%B4%D1%81%D0%BA%D0%B0%D1%8F_%D0%BE%D0%B1%D0%BB%D0%B0%D1%81%D1%82%D1%8C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968535"/>
            <a:ext cx="10693400" cy="720196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Box 4"/>
          <p:cNvSpPr txBox="1"/>
          <p:nvPr/>
        </p:nvSpPr>
        <p:spPr>
          <a:xfrm>
            <a:off x="1782234" y="2880784"/>
            <a:ext cx="7128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sz="3200" dirty="0" smtClean="0">
                <a:solidFill>
                  <a:srgbClr val="00B0F0"/>
                </a:solidFill>
                <a:latin typeface="+mj-lt"/>
              </a:rPr>
              <a:t>Největší jezera na světě</a:t>
            </a:r>
            <a:endParaRPr lang="cs-CZ" sz="32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2779" y="564154"/>
            <a:ext cx="10247842" cy="1068290"/>
          </a:xfrm>
        </p:spPr>
        <p:txBody>
          <a:bodyPr lIns="0" tIns="0" rIns="0" bIns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sz="15000" b="1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2012</a:t>
            </a:r>
            <a:endParaRPr lang="cs-CZ" sz="15000" b="1" spc="1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2088568"/>
            <a:ext cx="10693400" cy="480131"/>
          </a:xfrm>
        </p:spPr>
        <p:txBody>
          <a:bodyPr lIns="0" tIns="0" rIns="0" bIns="0" anchor="ctr">
            <a:noAutofit/>
          </a:bodyPr>
          <a:lstStyle/>
          <a:p>
            <a:r>
              <a:rPr lang="cs-CZ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Měsíční kalendář</a:t>
            </a:r>
            <a:endParaRPr lang="cs-CZ" sz="6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5559" y="192052"/>
            <a:ext cx="9802283" cy="6241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itle 8"/>
          <p:cNvSpPr>
            <a:spLocks noGrp="1"/>
          </p:cNvSpPr>
          <p:nvPr>
            <p:ph type="ctrTitle"/>
          </p:nvPr>
        </p:nvSpPr>
        <p:spPr>
          <a:xfrm>
            <a:off x="579226" y="264072"/>
            <a:ext cx="9534948" cy="480131"/>
          </a:xfrm>
        </p:spPr>
        <p:txBody>
          <a:bodyPr>
            <a:normAutofit fontScale="90000"/>
          </a:bodyPr>
          <a:lstStyle/>
          <a:p>
            <a:r>
              <a:rPr lang="cs-CZ" sz="6000" dirty="0" smtClean="0">
                <a:solidFill>
                  <a:schemeClr val="bg1">
                    <a:lumMod val="95000"/>
                  </a:schemeClr>
                </a:solidFill>
              </a:rPr>
              <a:t>Září 2012</a:t>
            </a:r>
            <a:endParaRPr lang="cs-CZ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6477" y="1005204"/>
          <a:ext cx="4202149" cy="2955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307"/>
                <a:gridCol w="600307"/>
                <a:gridCol w="600307"/>
                <a:gridCol w="600307"/>
                <a:gridCol w="600307"/>
                <a:gridCol w="600307"/>
                <a:gridCol w="600307"/>
              </a:tblGrid>
              <a:tr h="272142"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Pondělí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Úterý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Středa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Čtvrtek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Pátek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Sobota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Neděle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</a:tr>
              <a:tr h="536688"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6688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3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4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5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6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7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8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9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6688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10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12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13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14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15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16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6688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17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18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19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20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22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23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6688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24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25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26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27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28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29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30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5058668" y="1584523"/>
            <a:ext cx="1924181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 smtClean="0">
                <a:solidFill>
                  <a:schemeClr val="bg1"/>
                </a:solidFill>
                <a:latin typeface="+mj-lt"/>
              </a:rPr>
              <a:t>Mälaren</a:t>
            </a:r>
            <a:endParaRPr lang="cs-CZ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cs-CZ" dirty="0" smtClean="0">
                <a:solidFill>
                  <a:srgbClr val="00B0F0"/>
                </a:solidFill>
              </a:rPr>
              <a:t>Rozloha: 1140 km²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Délka: 120 km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Hloubka: 66 m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Země: Švédsko</a:t>
            </a:r>
          </a:p>
          <a:p>
            <a:endParaRPr lang="cs-CZ" dirty="0"/>
          </a:p>
        </p:txBody>
      </p:sp>
      <p:pic>
        <p:nvPicPr>
          <p:cNvPr id="8194" name="Picture 2" descr="Soubor:La2-demis-malare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8908" y="1728539"/>
            <a:ext cx="2965484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0156" y="1008459"/>
          <a:ext cx="4130140" cy="3024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020"/>
                <a:gridCol w="590020"/>
                <a:gridCol w="590020"/>
                <a:gridCol w="590020"/>
                <a:gridCol w="590020"/>
                <a:gridCol w="590020"/>
                <a:gridCol w="590020"/>
              </a:tblGrid>
              <a:tr h="274412"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Pondělí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Úterý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Středa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Čtvrtek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Pátek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Sobota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Neděle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</a:tr>
              <a:tr h="550022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3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4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5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6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7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0022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8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9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10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12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13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14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0022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15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16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17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18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19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20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0022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22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23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24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25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26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27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28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0022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29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30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31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45559" y="192052"/>
            <a:ext cx="9802283" cy="6241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itle 8"/>
          <p:cNvSpPr>
            <a:spLocks noGrp="1"/>
          </p:cNvSpPr>
          <p:nvPr>
            <p:ph type="ctrTitle"/>
          </p:nvPr>
        </p:nvSpPr>
        <p:spPr>
          <a:xfrm>
            <a:off x="534670" y="264072"/>
            <a:ext cx="9624060" cy="480131"/>
          </a:xfrm>
        </p:spPr>
        <p:txBody>
          <a:bodyPr>
            <a:normAutofit fontScale="90000"/>
          </a:bodyPr>
          <a:lstStyle/>
          <a:p>
            <a:r>
              <a:rPr lang="cs-CZ" sz="6000" dirty="0" smtClean="0">
                <a:solidFill>
                  <a:schemeClr val="bg1">
                    <a:lumMod val="95000"/>
                  </a:schemeClr>
                </a:solidFill>
              </a:rPr>
              <a:t>Říjen 2012</a:t>
            </a:r>
            <a:endParaRPr lang="cs-CZ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986660" y="1656531"/>
            <a:ext cx="2215928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 smtClean="0">
                <a:solidFill>
                  <a:schemeClr val="bg1"/>
                </a:solidFill>
                <a:latin typeface="+mj-lt"/>
              </a:rPr>
              <a:t>Päijänne</a:t>
            </a:r>
            <a:endParaRPr lang="cs-CZ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cs-CZ" dirty="0" smtClean="0">
                <a:solidFill>
                  <a:srgbClr val="00B0F0"/>
                </a:solidFill>
              </a:rPr>
              <a:t>Rozloha: </a:t>
            </a:r>
            <a:r>
              <a:rPr lang="cs-CZ" dirty="0" smtClean="0">
                <a:solidFill>
                  <a:srgbClr val="00B0F0"/>
                </a:solidFill>
              </a:rPr>
              <a:t>1080,63 km²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Délka: </a:t>
            </a:r>
            <a:r>
              <a:rPr lang="cs-CZ" dirty="0" smtClean="0">
                <a:solidFill>
                  <a:srgbClr val="00B0F0"/>
                </a:solidFill>
              </a:rPr>
              <a:t>400 km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Hloubka: 93</a:t>
            </a:r>
            <a:r>
              <a:rPr lang="cs-CZ" dirty="0" smtClean="0">
                <a:solidFill>
                  <a:srgbClr val="00B0F0"/>
                </a:solidFill>
              </a:rPr>
              <a:t> m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Země: Finsko</a:t>
            </a:r>
          </a:p>
          <a:p>
            <a:endParaRPr lang="cs-CZ" dirty="0"/>
          </a:p>
        </p:txBody>
      </p:sp>
      <p:pic>
        <p:nvPicPr>
          <p:cNvPr id="6146" name="Picture 2" descr="Soubor:Päijänne and päijätsal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6940" y="1656531"/>
            <a:ext cx="2736304" cy="18229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0156" y="1008459"/>
          <a:ext cx="4136503" cy="2955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929"/>
                <a:gridCol w="590929"/>
                <a:gridCol w="590929"/>
                <a:gridCol w="590929"/>
                <a:gridCol w="590929"/>
                <a:gridCol w="590929"/>
                <a:gridCol w="590929"/>
              </a:tblGrid>
              <a:tr h="271012"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Pondělí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Úterý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Středa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Čtvrtek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Pátek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Sobota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Neděle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</a:tr>
              <a:tr h="536914"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3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4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6914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5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6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smtClean="0"/>
                        <a:t>7</a:t>
                      </a:r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8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9                                      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10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6914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12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13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smtClean="0"/>
                        <a:t>14</a:t>
                      </a:r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15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16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17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18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6914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19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20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22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23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24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25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6914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26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27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smtClean="0"/>
                        <a:t>28</a:t>
                      </a:r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29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30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45559" y="192052"/>
            <a:ext cx="9802283" cy="6241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itle 8"/>
          <p:cNvSpPr>
            <a:spLocks noGrp="1"/>
          </p:cNvSpPr>
          <p:nvPr>
            <p:ph type="ctrTitle"/>
          </p:nvPr>
        </p:nvSpPr>
        <p:spPr>
          <a:xfrm>
            <a:off x="534670" y="264072"/>
            <a:ext cx="9624060" cy="480131"/>
          </a:xfrm>
        </p:spPr>
        <p:txBody>
          <a:bodyPr>
            <a:normAutofit fontScale="90000"/>
          </a:bodyPr>
          <a:lstStyle/>
          <a:p>
            <a:r>
              <a:rPr lang="cs-CZ" sz="6000" dirty="0" smtClean="0">
                <a:solidFill>
                  <a:schemeClr val="bg1">
                    <a:lumMod val="95000"/>
                  </a:schemeClr>
                </a:solidFill>
              </a:rPr>
              <a:t>Listopad 2012</a:t>
            </a:r>
            <a:endParaRPr lang="cs-CZ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914652" y="1512515"/>
            <a:ext cx="23762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 smtClean="0">
                <a:solidFill>
                  <a:schemeClr val="bg1"/>
                </a:solidFill>
                <a:latin typeface="+mj-lt"/>
              </a:rPr>
              <a:t>Inari</a:t>
            </a:r>
            <a:endParaRPr lang="cs-CZ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cs-CZ" dirty="0" smtClean="0">
                <a:solidFill>
                  <a:srgbClr val="00B0F0"/>
                </a:solidFill>
              </a:rPr>
              <a:t>Rozloha: </a:t>
            </a:r>
            <a:r>
              <a:rPr lang="cs-CZ" dirty="0" smtClean="0">
                <a:solidFill>
                  <a:srgbClr val="00B0F0"/>
                </a:solidFill>
              </a:rPr>
              <a:t>1040,28 km²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Délka: </a:t>
            </a:r>
            <a:r>
              <a:rPr lang="cs-CZ" dirty="0" smtClean="0">
                <a:solidFill>
                  <a:srgbClr val="00B0F0"/>
                </a:solidFill>
              </a:rPr>
              <a:t>80 km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Šířka: </a:t>
            </a:r>
            <a:r>
              <a:rPr lang="cs-CZ" dirty="0" smtClean="0">
                <a:solidFill>
                  <a:srgbClr val="00B0F0"/>
                </a:solidFill>
              </a:rPr>
              <a:t>40 km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Hloubka: </a:t>
            </a:r>
            <a:r>
              <a:rPr lang="cs-CZ" dirty="0" smtClean="0">
                <a:solidFill>
                  <a:srgbClr val="00B0F0"/>
                </a:solidFill>
              </a:rPr>
              <a:t>94 m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Země: Finsko</a:t>
            </a:r>
          </a:p>
        </p:txBody>
      </p:sp>
      <p:pic>
        <p:nvPicPr>
          <p:cNvPr id="4098" name="Picture 2" descr="Soubor:Inari lake 200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6940" y="1440507"/>
            <a:ext cx="2784308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0156" y="1080467"/>
          <a:ext cx="4136503" cy="2883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929"/>
                <a:gridCol w="590929"/>
                <a:gridCol w="590929"/>
                <a:gridCol w="590929"/>
                <a:gridCol w="590929"/>
                <a:gridCol w="590929"/>
                <a:gridCol w="590929"/>
              </a:tblGrid>
              <a:tr h="222858"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Pondělí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Úterý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Středa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Čtvrtek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Pátek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Sobota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Neděle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</a:tr>
              <a:tr h="443453"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 smtClean="0"/>
                    </a:p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 smtClean="0"/>
                    </a:p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</a:t>
                      </a:r>
                    </a:p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</a:t>
                      </a:r>
                    </a:p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3453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3</a:t>
                      </a:r>
                    </a:p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4</a:t>
                      </a:r>
                    </a:p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5</a:t>
                      </a:r>
                    </a:p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6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7</a:t>
                      </a:r>
                    </a:p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8</a:t>
                      </a:r>
                    </a:p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9</a:t>
                      </a:r>
                    </a:p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3453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10</a:t>
                      </a:r>
                    </a:p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11</a:t>
                      </a:r>
                    </a:p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12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13</a:t>
                      </a:r>
                    </a:p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14</a:t>
                      </a:r>
                    </a:p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15</a:t>
                      </a:r>
                    </a:p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16</a:t>
                      </a:r>
                    </a:p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3453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17</a:t>
                      </a:r>
                    </a:p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18</a:t>
                      </a:r>
                    </a:p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19</a:t>
                      </a:r>
                    </a:p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20</a:t>
                      </a:r>
                    </a:p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21</a:t>
                      </a:r>
                    </a:p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22</a:t>
                      </a:r>
                    </a:p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23</a:t>
                      </a:r>
                    </a:p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3453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24</a:t>
                      </a:r>
                    </a:p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25</a:t>
                      </a:r>
                    </a:p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26</a:t>
                      </a:r>
                    </a:p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27</a:t>
                      </a:r>
                    </a:p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28</a:t>
                      </a:r>
                    </a:p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29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30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3453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31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45559" y="192052"/>
            <a:ext cx="9802283" cy="6241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itle 8"/>
          <p:cNvSpPr>
            <a:spLocks noGrp="1"/>
          </p:cNvSpPr>
          <p:nvPr>
            <p:ph type="ctrTitle"/>
          </p:nvPr>
        </p:nvSpPr>
        <p:spPr>
          <a:xfrm>
            <a:off x="579226" y="264072"/>
            <a:ext cx="9534948" cy="480131"/>
          </a:xfrm>
        </p:spPr>
        <p:txBody>
          <a:bodyPr>
            <a:normAutofit fontScale="90000"/>
          </a:bodyPr>
          <a:lstStyle/>
          <a:p>
            <a:r>
              <a:rPr lang="cs-CZ" sz="6000" dirty="0" smtClean="0">
                <a:solidFill>
                  <a:schemeClr val="bg1">
                    <a:lumMod val="95000"/>
                  </a:schemeClr>
                </a:solidFill>
              </a:rPr>
              <a:t>Prosinec 2012</a:t>
            </a:r>
            <a:endParaRPr lang="cs-CZ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914652" y="1512515"/>
            <a:ext cx="20162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 smtClean="0">
                <a:solidFill>
                  <a:schemeClr val="bg1"/>
                </a:solidFill>
                <a:latin typeface="+mj-lt"/>
              </a:rPr>
              <a:t>Topozero</a:t>
            </a:r>
            <a:endParaRPr lang="cs-CZ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cs-CZ" dirty="0" smtClean="0">
                <a:solidFill>
                  <a:srgbClr val="00B0F0"/>
                </a:solidFill>
              </a:rPr>
              <a:t>Rozloha: 986 km²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Délka:75,3 km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Šířka: 30,3 km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Hloubka: 56 m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Země: Rusko</a:t>
            </a:r>
          </a:p>
        </p:txBody>
      </p:sp>
      <p:pic>
        <p:nvPicPr>
          <p:cNvPr id="2050" name="Picture 2" descr="Soubor:Lake Topozero NAS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4892" y="1368499"/>
            <a:ext cx="3153863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http://cs.wikipedia.org/wiki/Nejv%C4%9Bt%C5%A1%C3%AD_jezera_sv%C4%9Bta_podle_rozlohy</a:t>
            </a:r>
            <a:endParaRPr lang="cs-CZ" sz="1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22164" y="1008274"/>
          <a:ext cx="4320477" cy="302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11"/>
                <a:gridCol w="617211"/>
                <a:gridCol w="617211"/>
                <a:gridCol w="617211"/>
                <a:gridCol w="617211"/>
                <a:gridCol w="617211"/>
                <a:gridCol w="617211"/>
              </a:tblGrid>
              <a:tr h="235948"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Pondělí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Úterý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Středa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Čtvrtek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Pátek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Sobota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Neděle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</a:tr>
              <a:tr h="464762"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4762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3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4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5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6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7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8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4762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9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10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12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13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14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15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4762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16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17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18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19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20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22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4762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23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24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25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26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27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28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29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4762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30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31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45559" y="192052"/>
            <a:ext cx="9802283" cy="6241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4670" y="264072"/>
            <a:ext cx="9624060" cy="480131"/>
          </a:xfrm>
        </p:spPr>
        <p:txBody>
          <a:bodyPr>
            <a:normAutofit fontScale="90000"/>
          </a:bodyPr>
          <a:lstStyle/>
          <a:p>
            <a:r>
              <a:rPr lang="cs-CZ" sz="6000" dirty="0" smtClean="0">
                <a:solidFill>
                  <a:schemeClr val="bg1">
                    <a:lumMod val="95000"/>
                  </a:schemeClr>
                </a:solidFill>
              </a:rPr>
              <a:t>Leden 2012</a:t>
            </a:r>
            <a:endParaRPr lang="cs-CZ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426820" y="936451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 </a:t>
            </a:r>
            <a:r>
              <a:rPr lang="cs-CZ" sz="4800" dirty="0" smtClean="0"/>
              <a:t>   </a:t>
            </a:r>
            <a:r>
              <a:rPr lang="cs-CZ" sz="3200" dirty="0" smtClean="0">
                <a:solidFill>
                  <a:srgbClr val="00B0F0"/>
                </a:solidFill>
              </a:rPr>
              <a:t>Největší              </a:t>
            </a:r>
            <a:r>
              <a:rPr lang="cs-CZ" sz="3200" dirty="0" smtClean="0">
                <a:solidFill>
                  <a:srgbClr val="00B0F0"/>
                </a:solidFill>
              </a:rPr>
              <a:t>   jezera </a:t>
            </a:r>
            <a:r>
              <a:rPr lang="cs-CZ" sz="3200" dirty="0" smtClean="0">
                <a:solidFill>
                  <a:srgbClr val="00B0F0"/>
                </a:solidFill>
              </a:rPr>
              <a:t>na světě</a:t>
            </a:r>
            <a:endParaRPr lang="cs-CZ" sz="3200" dirty="0">
              <a:solidFill>
                <a:srgbClr val="00B0F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418708" y="2592635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Ladožské, Oněžské, </a:t>
            </a:r>
            <a:r>
              <a:rPr lang="cs-CZ" dirty="0" err="1" smtClean="0">
                <a:solidFill>
                  <a:schemeClr val="accent4">
                    <a:lumMod val="75000"/>
                  </a:schemeClr>
                </a:solidFill>
              </a:rPr>
              <a:t>Vänern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accent4">
                    <a:lumMod val="75000"/>
                  </a:schemeClr>
                </a:solidFill>
              </a:rPr>
              <a:t>Saimaa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, Čudsko – </a:t>
            </a:r>
            <a:r>
              <a:rPr lang="cs-CZ" dirty="0" err="1" smtClean="0">
                <a:solidFill>
                  <a:schemeClr val="accent4">
                    <a:lumMod val="75000"/>
                  </a:schemeClr>
                </a:solidFill>
              </a:rPr>
              <a:t>poskovské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accent4">
                    <a:lumMod val="75000"/>
                  </a:schemeClr>
                </a:solidFill>
              </a:rPr>
              <a:t>Vättern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, Bílé, </a:t>
            </a:r>
            <a:r>
              <a:rPr lang="cs-CZ" dirty="0" err="1" smtClean="0">
                <a:solidFill>
                  <a:schemeClr val="accent4">
                    <a:lumMod val="75000"/>
                  </a:schemeClr>
                </a:solidFill>
              </a:rPr>
              <a:t>Mälaren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accent4">
                    <a:lumMod val="75000"/>
                  </a:schemeClr>
                </a:solidFill>
              </a:rPr>
              <a:t>Päijänne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accent4">
                    <a:lumMod val="75000"/>
                  </a:schemeClr>
                </a:solidFill>
              </a:rPr>
              <a:t>Inari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</a:p>
          <a:p>
            <a:r>
              <a:rPr lang="cs-CZ" dirty="0" err="1" smtClean="0">
                <a:solidFill>
                  <a:schemeClr val="accent4">
                    <a:lumMod val="75000"/>
                  </a:schemeClr>
                </a:solidFill>
              </a:rPr>
              <a:t>Topozero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cs-CZ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smtClean="0"/>
              <a:t>  </a:t>
            </a:r>
            <a:endParaRPr lang="cs-CZ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45559" y="192052"/>
            <a:ext cx="9802283" cy="6241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0156" y="1008457"/>
          <a:ext cx="4464495" cy="3024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785"/>
                <a:gridCol w="637785"/>
                <a:gridCol w="637785"/>
                <a:gridCol w="637785"/>
                <a:gridCol w="637785"/>
                <a:gridCol w="637785"/>
                <a:gridCol w="637785"/>
              </a:tblGrid>
              <a:tr h="227272"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Pondělí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Úterý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Středa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Čtvrtek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Pátek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Sobota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Neděle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</a:tr>
              <a:tr h="559413"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3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4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5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9413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6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7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8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9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10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12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9413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13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14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5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16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17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18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19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9413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20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22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23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24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25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26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9413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27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28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29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itle 8"/>
          <p:cNvSpPr>
            <a:spLocks noGrp="1"/>
          </p:cNvSpPr>
          <p:nvPr>
            <p:ph type="ctrTitle"/>
          </p:nvPr>
        </p:nvSpPr>
        <p:spPr>
          <a:xfrm>
            <a:off x="623782" y="264072"/>
            <a:ext cx="9445837" cy="480131"/>
          </a:xfrm>
        </p:spPr>
        <p:txBody>
          <a:bodyPr>
            <a:normAutofit fontScale="90000"/>
          </a:bodyPr>
          <a:lstStyle/>
          <a:p>
            <a:r>
              <a:rPr lang="cs-CZ" sz="6000" dirty="0" smtClean="0">
                <a:solidFill>
                  <a:schemeClr val="bg1">
                    <a:lumMod val="95000"/>
                  </a:schemeClr>
                </a:solidFill>
              </a:rPr>
              <a:t>Únor 2012</a:t>
            </a:r>
            <a:endParaRPr lang="cs-CZ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562724" y="1368499"/>
            <a:ext cx="23042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+mj-lt"/>
              </a:rPr>
              <a:t>Ladožské jezero 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Rozloha: 17 703 km² 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Délka: 219 km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Šířka: 138 km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Hloubka: 230 m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Země</a:t>
            </a:r>
            <a:r>
              <a:rPr lang="cs-CZ" dirty="0" smtClean="0">
                <a:solidFill>
                  <a:srgbClr val="00B0F0"/>
                </a:solidFill>
              </a:rPr>
              <a:t>: Rusko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22530" name="Picture 2" descr="Soubor:La2-demis-ladog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3004" y="1296491"/>
            <a:ext cx="2108600" cy="25926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0156" y="1008459"/>
          <a:ext cx="4320477" cy="302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873"/>
                <a:gridCol w="620434"/>
                <a:gridCol w="620434"/>
                <a:gridCol w="620434"/>
                <a:gridCol w="620434"/>
                <a:gridCol w="620434"/>
                <a:gridCol w="620434"/>
              </a:tblGrid>
              <a:tr h="280699"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Pondělí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Úterý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Středa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Čtvrtek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Pátek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Sobota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Neděle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</a:tr>
              <a:tr h="563508"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3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4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5032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5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6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7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8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9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10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5032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12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13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14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15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16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17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18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5032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19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20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22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23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24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25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5032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26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27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28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29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30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31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45559" y="192052"/>
            <a:ext cx="9802283" cy="6241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itle 8"/>
          <p:cNvSpPr>
            <a:spLocks noGrp="1"/>
          </p:cNvSpPr>
          <p:nvPr>
            <p:ph type="ctrTitle"/>
          </p:nvPr>
        </p:nvSpPr>
        <p:spPr>
          <a:xfrm>
            <a:off x="534670" y="264072"/>
            <a:ext cx="9624060" cy="480131"/>
          </a:xfrm>
        </p:spPr>
        <p:txBody>
          <a:bodyPr>
            <a:normAutofit fontScale="90000"/>
          </a:bodyPr>
          <a:lstStyle/>
          <a:p>
            <a:r>
              <a:rPr lang="cs-CZ" sz="6000" dirty="0" smtClean="0">
                <a:solidFill>
                  <a:schemeClr val="bg1">
                    <a:lumMod val="95000"/>
                  </a:schemeClr>
                </a:solidFill>
              </a:rPr>
              <a:t>Březen 2012</a:t>
            </a:r>
            <a:endParaRPr lang="cs-CZ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706740" y="1512515"/>
            <a:ext cx="19558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 smtClean="0">
                <a:solidFill>
                  <a:schemeClr val="bg1"/>
                </a:solidFill>
                <a:latin typeface="+mj-lt"/>
              </a:rPr>
              <a:t>Oněžské jezero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Rozloha: 9700 km²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Délka: 250 km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Šířka: 91,6 km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Hloubka: 127 m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Země: Rusko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20482" name="Picture 2" descr="Soubor:La2-demis-oneg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3044" y="1224483"/>
            <a:ext cx="1775827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0156" y="1008459"/>
          <a:ext cx="4142873" cy="2951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839"/>
                <a:gridCol w="591839"/>
                <a:gridCol w="591839"/>
                <a:gridCol w="591839"/>
                <a:gridCol w="591839"/>
                <a:gridCol w="591839"/>
                <a:gridCol w="591839"/>
              </a:tblGrid>
              <a:tr h="229566"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Pondělí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Úterý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Středa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Čtvrtek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Pátek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Sobota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Neděle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</a:tr>
              <a:tr h="453725"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3725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3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4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5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6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7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8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3725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9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10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12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13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14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15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3725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16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17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18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19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20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22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3725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23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24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25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26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27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28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29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3725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30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45559" y="192052"/>
            <a:ext cx="9802283" cy="6241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itle 8"/>
          <p:cNvSpPr>
            <a:spLocks noGrp="1"/>
          </p:cNvSpPr>
          <p:nvPr>
            <p:ph type="ctrTitle"/>
          </p:nvPr>
        </p:nvSpPr>
        <p:spPr>
          <a:xfrm>
            <a:off x="579226" y="264072"/>
            <a:ext cx="9534948" cy="480131"/>
          </a:xfrm>
        </p:spPr>
        <p:txBody>
          <a:bodyPr>
            <a:normAutofit fontScale="90000"/>
          </a:bodyPr>
          <a:lstStyle/>
          <a:p>
            <a:r>
              <a:rPr lang="cs-CZ" sz="6000" dirty="0" smtClean="0">
                <a:solidFill>
                  <a:schemeClr val="bg1">
                    <a:lumMod val="95000"/>
                  </a:schemeClr>
                </a:solidFill>
              </a:rPr>
              <a:t>Duben 2012</a:t>
            </a:r>
            <a:endParaRPr lang="cs-CZ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130676" y="1584523"/>
            <a:ext cx="1977080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 smtClean="0">
                <a:solidFill>
                  <a:schemeClr val="bg1"/>
                </a:solidFill>
                <a:latin typeface="+mj-lt"/>
              </a:rPr>
              <a:t>Vänern</a:t>
            </a:r>
            <a:endParaRPr lang="cs-CZ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cs-CZ" dirty="0" smtClean="0">
                <a:solidFill>
                  <a:srgbClr val="00B0F0"/>
                </a:solidFill>
              </a:rPr>
              <a:t>Rozloha: </a:t>
            </a:r>
            <a:r>
              <a:rPr lang="cs-CZ" dirty="0" smtClean="0">
                <a:solidFill>
                  <a:srgbClr val="00B0F0"/>
                </a:solidFill>
              </a:rPr>
              <a:t>5650 km² 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Délka: 140 km 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Šířka: 80 km 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Hloubka: 106 m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Země: Švédsko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18434" name="Picture 2" descr="Soubor:Lake Vänern detail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2924" y="1008459"/>
            <a:ext cx="3103563" cy="29956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0156" y="1008459"/>
          <a:ext cx="4214875" cy="3028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125"/>
                <a:gridCol w="602125"/>
                <a:gridCol w="602125"/>
                <a:gridCol w="602125"/>
                <a:gridCol w="602125"/>
                <a:gridCol w="602125"/>
                <a:gridCol w="602125"/>
              </a:tblGrid>
              <a:tr h="280868"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Pondělí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Úterý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Středa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Čtvrtek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Pátek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Sobota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Neděle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</a:tr>
              <a:tr h="457916"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3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4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5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6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916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7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8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9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10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12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13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916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14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15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16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17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18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19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20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916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22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23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24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25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26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27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916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28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29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30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31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916"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45559" y="192052"/>
            <a:ext cx="9802283" cy="6241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itle 8"/>
          <p:cNvSpPr>
            <a:spLocks noGrp="1"/>
          </p:cNvSpPr>
          <p:nvPr>
            <p:ph type="ctrTitle"/>
          </p:nvPr>
        </p:nvSpPr>
        <p:spPr>
          <a:xfrm>
            <a:off x="579226" y="264072"/>
            <a:ext cx="9534948" cy="480131"/>
          </a:xfrm>
        </p:spPr>
        <p:txBody>
          <a:bodyPr>
            <a:normAutofit fontScale="90000"/>
          </a:bodyPr>
          <a:lstStyle/>
          <a:p>
            <a:r>
              <a:rPr lang="cs-CZ" sz="6000" dirty="0" smtClean="0">
                <a:solidFill>
                  <a:schemeClr val="bg1">
                    <a:lumMod val="95000"/>
                  </a:schemeClr>
                </a:solidFill>
              </a:rPr>
              <a:t>Květen 2012</a:t>
            </a:r>
            <a:endParaRPr lang="cs-CZ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202684" y="1656531"/>
            <a:ext cx="1924181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 smtClean="0">
                <a:solidFill>
                  <a:schemeClr val="bg1"/>
                </a:solidFill>
                <a:latin typeface="+mj-lt"/>
              </a:rPr>
              <a:t>Saimaa</a:t>
            </a:r>
            <a:r>
              <a:rPr lang="cs-CZ" sz="2400" b="1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Rozloha: 4377 km²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Hloubka: 82 m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Země: Finsko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16386" name="Picture 2" descr="Soubor:Saimaa pictur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2924" y="1368499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5559" y="192052"/>
            <a:ext cx="9802283" cy="6241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itle 8"/>
          <p:cNvSpPr>
            <a:spLocks noGrp="1"/>
          </p:cNvSpPr>
          <p:nvPr>
            <p:ph type="ctrTitle"/>
          </p:nvPr>
        </p:nvSpPr>
        <p:spPr>
          <a:xfrm>
            <a:off x="623782" y="264072"/>
            <a:ext cx="9445837" cy="480131"/>
          </a:xfrm>
        </p:spPr>
        <p:txBody>
          <a:bodyPr>
            <a:normAutofit fontScale="90000"/>
          </a:bodyPr>
          <a:lstStyle/>
          <a:p>
            <a:r>
              <a:rPr lang="cs-CZ" sz="6000" dirty="0" smtClean="0">
                <a:solidFill>
                  <a:schemeClr val="bg1">
                    <a:lumMod val="95000"/>
                  </a:schemeClr>
                </a:solidFill>
              </a:rPr>
              <a:t>Červen 2012</a:t>
            </a:r>
            <a:endParaRPr lang="cs-CZ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0156" y="1008459"/>
          <a:ext cx="4214883" cy="3099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126"/>
                <a:gridCol w="602126"/>
                <a:gridCol w="602126"/>
                <a:gridCol w="602126"/>
                <a:gridCol w="602126"/>
                <a:gridCol w="602126"/>
                <a:gridCol w="602127"/>
              </a:tblGrid>
              <a:tr h="284824"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Pondělí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Úterý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Středa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Čtvrtek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Pátek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Sobota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Neděle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</a:tr>
              <a:tr h="562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052" marR="95052" marT="25607" marB="25607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2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2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2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2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052" marR="95052" marT="25607" marB="25607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052" marR="95052" marT="25607" marB="25607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052" marR="95052" marT="25607" marB="25607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052" marR="95052" marT="25607" marB="25607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6282804" y="3240707"/>
          <a:ext cx="216024" cy="1850232"/>
        </p:xfrm>
        <a:graphic>
          <a:graphicData uri="http://schemas.openxmlformats.org/drawingml/2006/table">
            <a:tbl>
              <a:tblPr/>
              <a:tblGrid>
                <a:gridCol w="108012"/>
                <a:gridCol w="108012"/>
              </a:tblGrid>
              <a:tr h="120014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7026" marR="17026" marT="17026" marB="17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7026" marR="17026" marT="17026" marB="17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014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7026" marR="17026" marT="17026" marB="17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7026" marR="17026" marT="17026" marB="17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014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7026" marR="17026" marT="17026" marB="17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7026" marR="17026" marT="17026" marB="17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014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7026" marR="17026" marT="17026" marB="17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7026" marR="17026" marT="17026" marB="17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014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7026" marR="17026" marT="17026" marB="17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7026" marR="17026" marT="17026" marB="17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014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7026" marR="17026" marT="17026" marB="17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17026" marR="17026" marT="17026" marB="17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5274692" y="1584523"/>
            <a:ext cx="2728632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  <a:latin typeface="+mj-lt"/>
              </a:rPr>
              <a:t>Čudsko-pskovské jezero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Rozloha: 3555 km²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Délka: 143 km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Šířka: 50 km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Hloubka: 15,3 m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Země: Estonsko,Rusko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14338" name="Picture 2" descr="Soubor:Lake Peipsi Landsat2000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1036" y="1008459"/>
            <a:ext cx="1872208" cy="30551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0117" y="1001415"/>
          <a:ext cx="4208512" cy="2959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216"/>
                <a:gridCol w="601216"/>
                <a:gridCol w="601216"/>
                <a:gridCol w="601216"/>
                <a:gridCol w="601216"/>
                <a:gridCol w="601216"/>
                <a:gridCol w="601216"/>
              </a:tblGrid>
              <a:tr h="232853"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Pondělí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dirty="0" smtClean="0">
                          <a:solidFill>
                            <a:schemeClr val="tx1"/>
                          </a:solidFill>
                        </a:rPr>
                        <a:t>Úterý</a:t>
                      </a:r>
                      <a:endParaRPr lang="cs-CZ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Středa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Čtvrtek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Pátek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Sobota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Neděle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</a:tr>
              <a:tr h="454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052" marR="95052" marT="25607" marB="25607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052" marR="95052" marT="25607" marB="25607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052" marR="95052" marT="25607" marB="25607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4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4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4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4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052" marR="95052" marT="25607" marB="25607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052" marR="95052" marT="25607" marB="25607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052" marR="95052" marT="25607" marB="25607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45559" y="192052"/>
            <a:ext cx="9802283" cy="6241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itle 8"/>
          <p:cNvSpPr>
            <a:spLocks noGrp="1"/>
          </p:cNvSpPr>
          <p:nvPr>
            <p:ph type="ctrTitle"/>
          </p:nvPr>
        </p:nvSpPr>
        <p:spPr>
          <a:xfrm>
            <a:off x="579226" y="264072"/>
            <a:ext cx="9534948" cy="480131"/>
          </a:xfrm>
        </p:spPr>
        <p:txBody>
          <a:bodyPr>
            <a:normAutofit fontScale="90000"/>
          </a:bodyPr>
          <a:lstStyle/>
          <a:p>
            <a:r>
              <a:rPr lang="cs-CZ" sz="6000" dirty="0" smtClean="0">
                <a:solidFill>
                  <a:schemeClr val="bg1">
                    <a:lumMod val="95000"/>
                  </a:schemeClr>
                </a:solidFill>
              </a:rPr>
              <a:t>Červenec 2012</a:t>
            </a:r>
            <a:endParaRPr lang="cs-CZ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634732" y="1728539"/>
            <a:ext cx="1924181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 smtClean="0">
                <a:solidFill>
                  <a:schemeClr val="bg1"/>
                </a:solidFill>
                <a:latin typeface="+mj-lt"/>
              </a:rPr>
              <a:t>Vättern</a:t>
            </a:r>
            <a:endParaRPr lang="cs-CZ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cs-CZ" dirty="0" smtClean="0">
                <a:solidFill>
                  <a:srgbClr val="00B0F0"/>
                </a:solidFill>
              </a:rPr>
              <a:t>Rozloha: 1912 km²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Délka: 129 km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Šířka: 28 km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Hloubka: 119 </a:t>
            </a:r>
            <a:r>
              <a:rPr lang="cs-CZ" dirty="0" smtClean="0">
                <a:solidFill>
                  <a:srgbClr val="00B0F0"/>
                </a:solidFill>
              </a:rPr>
              <a:t>m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Země: Švédsko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12290" name="Picture 2" descr="Soubor:Lake Vätter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15052" y="1008459"/>
            <a:ext cx="1679969" cy="30246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78148" y="1008459"/>
          <a:ext cx="4136503" cy="3096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929"/>
                <a:gridCol w="590929"/>
                <a:gridCol w="590929"/>
                <a:gridCol w="590929"/>
                <a:gridCol w="590929"/>
                <a:gridCol w="590929"/>
                <a:gridCol w="590929"/>
              </a:tblGrid>
              <a:tr h="283813"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Pondělí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Úterý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Středa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Čtvrtek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Pátek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Sobota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tx1"/>
                          </a:solidFill>
                        </a:rPr>
                        <a:t>Neděle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28808" marB="28808" anchor="ctr">
                    <a:solidFill>
                      <a:schemeClr val="accent1">
                        <a:alpha val="51000"/>
                      </a:schemeClr>
                    </a:solidFill>
                  </a:tcPr>
                </a:tc>
              </a:tr>
              <a:tr h="468786"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3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4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5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8786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6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7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8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9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10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12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8786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13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14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15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16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17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18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19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8786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20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22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23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24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25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26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8786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27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28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29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30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31</a:t>
                      </a:r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8786"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106934" marR="106934" marT="28808" marB="2880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45559" y="192052"/>
            <a:ext cx="9802283" cy="6241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itle 8"/>
          <p:cNvSpPr>
            <a:spLocks noGrp="1"/>
          </p:cNvSpPr>
          <p:nvPr>
            <p:ph type="ctrTitle"/>
          </p:nvPr>
        </p:nvSpPr>
        <p:spPr>
          <a:xfrm>
            <a:off x="579226" y="264072"/>
            <a:ext cx="9534948" cy="480131"/>
          </a:xfrm>
        </p:spPr>
        <p:txBody>
          <a:bodyPr>
            <a:normAutofit fontScale="90000"/>
          </a:bodyPr>
          <a:lstStyle/>
          <a:p>
            <a:r>
              <a:rPr lang="cs-CZ" sz="6000" dirty="0" smtClean="0">
                <a:solidFill>
                  <a:schemeClr val="bg1">
                    <a:lumMod val="95000"/>
                  </a:schemeClr>
                </a:solidFill>
              </a:rPr>
              <a:t>Srpen 2012</a:t>
            </a:r>
            <a:endParaRPr lang="cs-CZ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770636" y="1512515"/>
            <a:ext cx="19442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+mj-lt"/>
              </a:rPr>
              <a:t>Bílé jezero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Rozloha: 1290 km²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Délka: 46 km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Šířka: 33 km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Hloubka: 20 m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Země: Rusko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10242" name="Picture 2" descr="Soubor:Белое озеро Вологодская область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0876" y="1440507"/>
            <a:ext cx="3324546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0Calendar_MonSu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itle_Planner">
      <a:majorFont>
        <a:latin typeface="Impac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AC6DD24B17643A43B5911557F59D23340400899CD97D2199F748BA22A48D93649A64" ma:contentTypeVersion="31" ma:contentTypeDescription="Create a new document." ma:contentTypeScope="" ma:versionID="9e1ac57e4c2658fe23858d96be6d3be6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C018843-5DFD-411F-A0E0-2EFEBD479A58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9F1747CF-A090-49FC-8D05-D121EFA81DD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BE4EA79-6146-4FB3-933B-388AAF0F0A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2010Calendar_MonSun</Template>
  <TotalTime>0</TotalTime>
  <Words>698</Words>
  <Application>Microsoft Office PowerPoint</Application>
  <PresentationFormat>Vlastní</PresentationFormat>
  <Paragraphs>548</Paragraphs>
  <Slides>14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2010Calendar_MonSun</vt:lpstr>
      <vt:lpstr>2012</vt:lpstr>
      <vt:lpstr>Leden 2012</vt:lpstr>
      <vt:lpstr>Únor 2012</vt:lpstr>
      <vt:lpstr>Březen 2012</vt:lpstr>
      <vt:lpstr>Duben 2012</vt:lpstr>
      <vt:lpstr>Květen 2012</vt:lpstr>
      <vt:lpstr>Červen 2012</vt:lpstr>
      <vt:lpstr>Červenec 2012</vt:lpstr>
      <vt:lpstr>Srpen 2012</vt:lpstr>
      <vt:lpstr>Září 2012</vt:lpstr>
      <vt:lpstr>Říjen 2012</vt:lpstr>
      <vt:lpstr>Listopad 2012</vt:lpstr>
      <vt:lpstr>Prosinec 2012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2011-05-18T07:03:03Z</dcterms:created>
  <dcterms:modified xsi:type="dcterms:W3CDTF">2011-05-25T08:39:00Z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TC103606329990</vt:lpwstr>
  </property>
</Properties>
</file>