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61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8" autoAdjust="0"/>
    <p:restoredTop sz="94660"/>
  </p:normalViewPr>
  <p:slideViewPr>
    <p:cSldViewPr>
      <p:cViewPr varScale="1">
        <p:scale>
          <a:sx n="85" d="100"/>
          <a:sy n="8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819E-614A-46FB-9A83-317FEADBB857}" type="datetimeFigureOut">
              <a:rPr lang="cs-CZ" smtClean="0"/>
              <a:pPr/>
              <a:t>23.2.2011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C66C-077E-4670-B59D-9E59FCD20A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5/5b/7_15_BroadPeak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6/6f/HiddenPeak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8/82/AnnapurnaSouthMountain.jos.500pix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9.xml"/><Relationship Id="rId3" Type="http://schemas.openxmlformats.org/officeDocument/2006/relationships/slide" Target="slide39.xml"/><Relationship Id="rId7" Type="http://schemas.openxmlformats.org/officeDocument/2006/relationships/slide" Target="slide27.xml"/><Relationship Id="rId12" Type="http://schemas.openxmlformats.org/officeDocument/2006/relationships/slide" Target="slide1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15.xml"/><Relationship Id="rId5" Type="http://schemas.openxmlformats.org/officeDocument/2006/relationships/slide" Target="slide33.xml"/><Relationship Id="rId15" Type="http://schemas.openxmlformats.org/officeDocument/2006/relationships/slide" Target="slide3.xml"/><Relationship Id="rId10" Type="http://schemas.openxmlformats.org/officeDocument/2006/relationships/slide" Target="slide18.xml"/><Relationship Id="rId4" Type="http://schemas.openxmlformats.org/officeDocument/2006/relationships/slide" Target="slide36.xml"/><Relationship Id="rId9" Type="http://schemas.openxmlformats.org/officeDocument/2006/relationships/slide" Target="slide21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0/0d/Nanga_parbat,_Pakistan_by_gul791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e/e0/Sunrise,_Manaslu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1/1c/ChoOyu-fromGokyo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1/19/Makalu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4/4e/LhotseMountain.jos.500pix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3/33/Kangchenjunga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1/18/Karakorum_k2.jp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4/4b/Everest_kalapatthar_crop.jp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e/e9/Shishapangma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3/37/Gasherbrum2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Osmitisícovky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Kalianko</a:t>
            </a:r>
          </a:p>
          <a:p>
            <a:r>
              <a:rPr lang="cs-CZ" dirty="0" smtClean="0"/>
              <a:t>David</a:t>
            </a:r>
          </a:p>
          <a:p>
            <a:r>
              <a:rPr lang="cs-CZ" dirty="0" err="1" smtClean="0"/>
              <a:t>hahahaha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Broak</a:t>
            </a:r>
            <a:r>
              <a:rPr lang="cs-CZ" dirty="0" smtClean="0"/>
              <a:t> </a:t>
            </a:r>
            <a:r>
              <a:rPr lang="cs-CZ" dirty="0" err="1" smtClean="0"/>
              <a:t>Peak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b="1" dirty="0" err="1" smtClean="0"/>
              <a:t>Broad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Peak</a:t>
            </a:r>
            <a:r>
              <a:rPr lang="cs-CZ" sz="2500" dirty="0" smtClean="0"/>
              <a:t> je dvanáctou nejvyšší horou světa a čtvrtou nejvyšší horou Pákistánu. </a:t>
            </a:r>
            <a:r>
              <a:rPr lang="cs-CZ" sz="2500" dirty="0" err="1" smtClean="0"/>
              <a:t>Broad</a:t>
            </a:r>
            <a:r>
              <a:rPr lang="cs-CZ" sz="2500" dirty="0" smtClean="0"/>
              <a:t> </a:t>
            </a:r>
            <a:r>
              <a:rPr lang="cs-CZ" sz="2500" dirty="0" err="1" smtClean="0"/>
              <a:t>Peak</a:t>
            </a:r>
            <a:r>
              <a:rPr lang="cs-CZ" sz="2500" dirty="0" smtClean="0"/>
              <a:t> je součástí masívu </a:t>
            </a:r>
            <a:r>
              <a:rPr lang="cs-CZ" sz="2500" dirty="0" err="1" smtClean="0"/>
              <a:t>Gasherbrum</a:t>
            </a:r>
            <a:r>
              <a:rPr lang="cs-CZ" sz="2500" dirty="0" smtClean="0"/>
              <a:t>, který se nachází na hranici mezi Pákistánem a Čínou v pohoří </a:t>
            </a:r>
            <a:r>
              <a:rPr lang="cs-CZ" sz="2500" dirty="0" err="1" smtClean="0"/>
              <a:t>Karákoram</a:t>
            </a:r>
            <a:r>
              <a:rPr lang="cs-CZ" sz="2500" dirty="0" smtClean="0"/>
              <a:t>. Vrchol je vzdálen asi 8 km od druhé nejvyšší hory světa K2.</a:t>
            </a:r>
          </a:p>
          <a:p>
            <a:r>
              <a:rPr lang="cs-CZ" sz="2500" dirty="0" smtClean="0"/>
              <a:t>1. český horolezec: 2003 – Martin Minařík, Radek Jaroš, Petr Mašek</a:t>
            </a:r>
          </a:p>
          <a:p>
            <a:r>
              <a:rPr lang="cs-CZ" sz="2500" dirty="0" smtClean="0"/>
              <a:t>1. horolezec: </a:t>
            </a:r>
            <a:r>
              <a:rPr lang="de-DE" sz="2500" dirty="0" smtClean="0"/>
              <a:t>Hermann Buhl, Kurt </a:t>
            </a:r>
            <a:r>
              <a:rPr lang="de-DE" sz="2500" dirty="0" err="1" smtClean="0"/>
              <a:t>Diemberger</a:t>
            </a:r>
            <a:r>
              <a:rPr lang="de-DE" sz="2500" dirty="0" smtClean="0"/>
              <a:t>, Marcus Schmuck, Fritz Wintersteller</a:t>
            </a:r>
            <a:endParaRPr lang="cs-CZ" sz="2500" dirty="0" smtClean="0"/>
          </a:p>
          <a:p>
            <a:r>
              <a:rPr lang="cs-CZ" sz="2500" dirty="0" smtClean="0"/>
              <a:t>359 výstupů z toho 19 mrtvých</a:t>
            </a:r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7380312" y="5805264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ubor:7 15 BroadPe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29741" cy="5877272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-252536" y="6453336"/>
            <a:ext cx="8568952" cy="720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Číslo 11</a:t>
            </a:r>
            <a:endParaRPr kumimoji="0" lang="cs-CZ" sz="6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Gasherbrum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>
            <a:normAutofit/>
          </a:bodyPr>
          <a:lstStyle/>
          <a:p>
            <a:r>
              <a:rPr lang="cs-CZ" sz="2500" b="1" dirty="0" err="1" smtClean="0"/>
              <a:t>Gasherbrum</a:t>
            </a:r>
            <a:r>
              <a:rPr lang="cs-CZ" sz="2500" b="1" dirty="0" smtClean="0"/>
              <a:t> I</a:t>
            </a:r>
            <a:r>
              <a:rPr lang="cs-CZ" sz="2500" dirty="0" smtClean="0"/>
              <a:t> je jedenáctou nejvyšší horou světa a třetí nejvyšší horou Pákistánu. Název pochází z místního jazyka </a:t>
            </a:r>
            <a:r>
              <a:rPr lang="cs-CZ" sz="2500" dirty="0" err="1" smtClean="0"/>
              <a:t>Baltí</a:t>
            </a:r>
            <a:r>
              <a:rPr lang="cs-CZ" sz="2500" dirty="0" smtClean="0"/>
              <a:t>, kde </a:t>
            </a:r>
            <a:r>
              <a:rPr lang="cs-CZ" sz="2500" i="1" dirty="0" err="1" smtClean="0"/>
              <a:t>rgasha</a:t>
            </a:r>
            <a:r>
              <a:rPr lang="cs-CZ" sz="2500" dirty="0" smtClean="0"/>
              <a:t> znamená </a:t>
            </a:r>
            <a:r>
              <a:rPr lang="cs-CZ" sz="2500" i="1" dirty="0" smtClean="0"/>
              <a:t>krásný</a:t>
            </a:r>
            <a:r>
              <a:rPr lang="cs-CZ" sz="2500" dirty="0" smtClean="0"/>
              <a:t> a </a:t>
            </a:r>
            <a:r>
              <a:rPr lang="cs-CZ" sz="2500" i="1" dirty="0" err="1" smtClean="0"/>
              <a:t>brum</a:t>
            </a:r>
            <a:r>
              <a:rPr lang="cs-CZ" sz="2500" dirty="0" smtClean="0"/>
              <a:t> znamená </a:t>
            </a:r>
            <a:r>
              <a:rPr lang="cs-CZ" sz="2500" i="1" dirty="0" smtClean="0"/>
              <a:t>hora,</a:t>
            </a:r>
            <a:r>
              <a:rPr lang="cs-CZ" sz="2500" dirty="0" smtClean="0"/>
              <a:t> dohromady tedy </a:t>
            </a:r>
            <a:r>
              <a:rPr lang="cs-CZ" sz="2500" i="1" dirty="0" smtClean="0"/>
              <a:t>Krásná hora.</a:t>
            </a:r>
            <a:r>
              <a:rPr lang="cs-CZ" sz="2500" dirty="0" smtClean="0"/>
              <a:t> Anglicky bývá také nazýván </a:t>
            </a:r>
            <a:r>
              <a:rPr lang="cs-CZ" sz="2500" b="1" dirty="0" err="1" smtClean="0"/>
              <a:t>Hidden</a:t>
            </a:r>
            <a:r>
              <a:rPr lang="cs-CZ" sz="2500" b="1" dirty="0" smtClean="0"/>
              <a:t> </a:t>
            </a:r>
            <a:r>
              <a:rPr lang="cs-CZ" sz="2500" b="1" dirty="0" err="1" smtClean="0"/>
              <a:t>Peak</a:t>
            </a:r>
            <a:r>
              <a:rPr lang="cs-CZ" sz="2500" dirty="0" smtClean="0"/>
              <a:t>, tedy </a:t>
            </a:r>
            <a:r>
              <a:rPr lang="cs-CZ" sz="2500" i="1" dirty="0" smtClean="0"/>
              <a:t>Skrytý štít</a:t>
            </a:r>
            <a:r>
              <a:rPr lang="cs-CZ" sz="2500" dirty="0" smtClean="0"/>
              <a:t>.</a:t>
            </a:r>
          </a:p>
          <a:p>
            <a:r>
              <a:rPr lang="cs-CZ" sz="2500" dirty="0" smtClean="0"/>
              <a:t>1. český horolezec: 1997 - Zdeněk Hrubý, Stanislav Šilhán, Vladimír </a:t>
            </a:r>
            <a:r>
              <a:rPr lang="cs-CZ" sz="2500" dirty="0" err="1" smtClean="0"/>
              <a:t>Myšík</a:t>
            </a:r>
            <a:r>
              <a:rPr lang="cs-CZ" sz="2500" dirty="0" smtClean="0"/>
              <a:t> - Japonským kuloárem</a:t>
            </a:r>
          </a:p>
          <a:p>
            <a:r>
              <a:rPr lang="cs-CZ" sz="2500" dirty="0" smtClean="0"/>
              <a:t>1. horolezec: </a:t>
            </a:r>
            <a:r>
              <a:rPr lang="cs-CZ" sz="2500" dirty="0" err="1" smtClean="0"/>
              <a:t>Andrew</a:t>
            </a:r>
            <a:r>
              <a:rPr lang="cs-CZ" sz="2500" dirty="0" smtClean="0"/>
              <a:t> </a:t>
            </a:r>
            <a:r>
              <a:rPr lang="cs-CZ" sz="2500" dirty="0" err="1" smtClean="0"/>
              <a:t>Kauffman</a:t>
            </a:r>
            <a:r>
              <a:rPr lang="cs-CZ" sz="2500" dirty="0" smtClean="0"/>
              <a:t>, Peter </a:t>
            </a:r>
            <a:r>
              <a:rPr lang="cs-CZ" sz="2500" dirty="0" err="1" smtClean="0"/>
              <a:t>Schoening</a:t>
            </a:r>
            <a:endParaRPr lang="cs-CZ" sz="2500" dirty="0" smtClean="0"/>
          </a:p>
          <a:p>
            <a:r>
              <a:rPr lang="cs-CZ" sz="2500" dirty="0" smtClean="0"/>
              <a:t>265 výstupů z toho 25 mrtvých</a:t>
            </a:r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316416" y="6093296"/>
            <a:ext cx="827584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oubor:HiddenPea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81824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9900" dirty="0" smtClean="0"/>
              <a:t>Číslo 10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Annapurna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661248"/>
          </a:xfrm>
        </p:spPr>
        <p:txBody>
          <a:bodyPr>
            <a:noAutofit/>
          </a:bodyPr>
          <a:lstStyle/>
          <a:p>
            <a:r>
              <a:rPr lang="cs-CZ" sz="2500" b="1" dirty="0" err="1" smtClean="0"/>
              <a:t>Annapurna</a:t>
            </a:r>
            <a:r>
              <a:rPr lang="cs-CZ" sz="2500" dirty="0" smtClean="0"/>
              <a:t> je 55 km dlouhý masiv ve středním Nepálu v Himálaji v severní části </a:t>
            </a:r>
            <a:r>
              <a:rPr lang="cs-CZ" sz="2500" dirty="0" err="1" smtClean="0"/>
              <a:t>Pokharského</a:t>
            </a:r>
            <a:r>
              <a:rPr lang="cs-CZ" sz="2500" dirty="0" smtClean="0"/>
              <a:t> údolí. Nejvyšší vrchol, </a:t>
            </a:r>
            <a:r>
              <a:rPr lang="cs-CZ" sz="2500" b="1" dirty="0" err="1" smtClean="0"/>
              <a:t>Annapurna</a:t>
            </a:r>
            <a:r>
              <a:rPr lang="cs-CZ" sz="2500" b="1" dirty="0" smtClean="0"/>
              <a:t> I</a:t>
            </a:r>
            <a:r>
              <a:rPr lang="cs-CZ" sz="2500" dirty="0" smtClean="0"/>
              <a:t>, měří 8 091 m, což z něj dělá desátou nejvyšší horu světa a jednu ze 14 osmitisícovek. Nalézá se na východní straně velké rokle, kterou protéká řeka </a:t>
            </a:r>
            <a:r>
              <a:rPr lang="cs-CZ" sz="2500" dirty="0" err="1" smtClean="0"/>
              <a:t>Kali</a:t>
            </a:r>
            <a:r>
              <a:rPr lang="cs-CZ" sz="2500" dirty="0" smtClean="0"/>
              <a:t> </a:t>
            </a:r>
            <a:r>
              <a:rPr lang="cs-CZ" sz="2500" dirty="0" err="1" smtClean="0"/>
              <a:t>Gandaki</a:t>
            </a:r>
            <a:r>
              <a:rPr lang="cs-CZ" sz="2500" dirty="0" smtClean="0"/>
              <a:t> a která ji odděluje od masivu </a:t>
            </a:r>
            <a:r>
              <a:rPr lang="cs-CZ" sz="2500" dirty="0" err="1" smtClean="0"/>
              <a:t>Dhaulagiri</a:t>
            </a:r>
            <a:r>
              <a:rPr lang="cs-CZ" sz="2500" dirty="0" smtClean="0"/>
              <a:t>. </a:t>
            </a:r>
            <a:r>
              <a:rPr lang="cs-CZ" sz="2500" dirty="0" err="1" smtClean="0"/>
              <a:t>Annapurna</a:t>
            </a:r>
            <a:r>
              <a:rPr lang="cs-CZ" sz="2500" dirty="0" smtClean="0"/>
              <a:t> v překladu ze sanskrtu znamená „</a:t>
            </a:r>
            <a:r>
              <a:rPr lang="cs-CZ" sz="2500" i="1" dirty="0" smtClean="0"/>
              <a:t>Bohyně sklizně</a:t>
            </a:r>
            <a:r>
              <a:rPr lang="cs-CZ" sz="2500" dirty="0" smtClean="0"/>
              <a:t>“.</a:t>
            </a:r>
          </a:p>
          <a:p>
            <a:r>
              <a:rPr lang="cs-CZ" sz="2500" dirty="0" smtClean="0"/>
              <a:t>1. český horolezec: 2009 – Martin Minařík, </a:t>
            </a:r>
            <a:r>
              <a:rPr lang="cs-CZ" sz="2500" dirty="0" err="1" smtClean="0"/>
              <a:t>Elli</a:t>
            </a:r>
            <a:r>
              <a:rPr lang="cs-CZ" sz="2500" dirty="0" smtClean="0"/>
              <a:t> </a:t>
            </a:r>
            <a:r>
              <a:rPr lang="cs-CZ" sz="2500" dirty="0" err="1" smtClean="0"/>
              <a:t>Revol</a:t>
            </a:r>
            <a:r>
              <a:rPr lang="cs-CZ" sz="2500" dirty="0" smtClean="0"/>
              <a:t> - Východní předvrchol 8016 m, na sestupu se Martin Minařík ztratil.</a:t>
            </a:r>
          </a:p>
          <a:p>
            <a:r>
              <a:rPr lang="cs-CZ" sz="2500" dirty="0" smtClean="0"/>
              <a:t>1. horolezce: </a:t>
            </a:r>
            <a:r>
              <a:rPr lang="cs-CZ" sz="2500" dirty="0" err="1" smtClean="0"/>
              <a:t>Maurice</a:t>
            </a:r>
            <a:r>
              <a:rPr lang="cs-CZ" sz="2500" dirty="0" smtClean="0"/>
              <a:t> </a:t>
            </a:r>
            <a:r>
              <a:rPr lang="cs-CZ" sz="2500" dirty="0" err="1" smtClean="0"/>
              <a:t>Herzog</a:t>
            </a:r>
            <a:r>
              <a:rPr lang="cs-CZ" sz="2500" dirty="0" smtClean="0"/>
              <a:t>, Louis </a:t>
            </a:r>
            <a:r>
              <a:rPr lang="cs-CZ" sz="2500" dirty="0" err="1" smtClean="0"/>
              <a:t>Lachenal</a:t>
            </a:r>
            <a:endParaRPr lang="cs-CZ" sz="2500" dirty="0" smtClean="0"/>
          </a:p>
          <a:p>
            <a:r>
              <a:rPr lang="cs-CZ" sz="2500" dirty="0" smtClean="0"/>
              <a:t>153 výstupů z toho 58 mrtvých</a:t>
            </a:r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oubor:AnnapurnaSouthMountain.jos.500p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8575" cy="6381328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8893672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9900" dirty="0" smtClean="0"/>
              <a:t>Číslo 9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Nanga</a:t>
            </a:r>
            <a:r>
              <a:rPr lang="cs-CZ" dirty="0" smtClean="0"/>
              <a:t> </a:t>
            </a:r>
            <a:r>
              <a:rPr lang="cs-CZ" dirty="0" err="1" smtClean="0"/>
              <a:t>Parbat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Nanga</a:t>
            </a:r>
            <a:r>
              <a:rPr lang="cs-CZ" b="1" dirty="0" smtClean="0"/>
              <a:t> </a:t>
            </a:r>
            <a:r>
              <a:rPr lang="cs-CZ" b="1" dirty="0" err="1" smtClean="0"/>
              <a:t>Parbat</a:t>
            </a:r>
            <a:r>
              <a:rPr lang="cs-CZ" dirty="0" smtClean="0"/>
              <a:t> někdy nazývaný také </a:t>
            </a:r>
            <a:r>
              <a:rPr lang="cs-CZ" dirty="0" err="1" smtClean="0"/>
              <a:t>urdsko</a:t>
            </a:r>
            <a:r>
              <a:rPr lang="cs-CZ" dirty="0" smtClean="0"/>
              <a:t>-anglicky </a:t>
            </a:r>
            <a:r>
              <a:rPr lang="cs-CZ" b="1" dirty="0" err="1" smtClean="0"/>
              <a:t>Nangaparbat</a:t>
            </a:r>
            <a:r>
              <a:rPr lang="cs-CZ" b="1" dirty="0" smtClean="0"/>
              <a:t> </a:t>
            </a:r>
            <a:r>
              <a:rPr lang="cs-CZ" b="1" dirty="0" err="1" smtClean="0"/>
              <a:t>Peak</a:t>
            </a:r>
            <a:r>
              <a:rPr lang="cs-CZ" dirty="0" smtClean="0"/>
              <a:t> </a:t>
            </a:r>
            <a:r>
              <a:rPr lang="cs-CZ" i="1" dirty="0" smtClean="0"/>
              <a:t>(Štít </a:t>
            </a:r>
            <a:r>
              <a:rPr lang="cs-CZ" i="1" dirty="0" err="1" smtClean="0"/>
              <a:t>Nangaparbat</a:t>
            </a:r>
            <a:r>
              <a:rPr lang="cs-CZ" i="1" dirty="0" smtClean="0"/>
              <a:t>)</a:t>
            </a:r>
            <a:r>
              <a:rPr lang="cs-CZ" dirty="0" smtClean="0"/>
              <a:t> nebo </a:t>
            </a:r>
            <a:r>
              <a:rPr lang="cs-CZ" b="1" dirty="0" err="1" smtClean="0"/>
              <a:t>Diamir</a:t>
            </a:r>
            <a:r>
              <a:rPr lang="cs-CZ" dirty="0" smtClean="0"/>
              <a:t>) je devátá nejvyšší hora světa a druhá nejvyšší hora Pákistánu. Název pochází z urdštiny/hindštiny a lze jej přeložit jako </a:t>
            </a:r>
            <a:r>
              <a:rPr lang="cs-CZ" i="1" dirty="0" smtClean="0"/>
              <a:t>„Nahá hora“.</a:t>
            </a:r>
            <a:endParaRPr lang="cs-CZ" dirty="0" smtClean="0"/>
          </a:p>
          <a:p>
            <a:r>
              <a:rPr lang="cs-CZ" dirty="0" smtClean="0"/>
              <a:t>Hora leží v Pákistánem spravované (a Indií nárokované) části Kašmíru, v tzv. Severních oblastech.</a:t>
            </a:r>
            <a:endParaRPr lang="ar-AE" dirty="0" smtClean="0"/>
          </a:p>
          <a:p>
            <a:r>
              <a:rPr lang="cs-CZ" dirty="0" smtClean="0"/>
              <a:t>Z </a:t>
            </a:r>
            <a:r>
              <a:rPr lang="cs-CZ" dirty="0" err="1" smtClean="0"/>
              <a:t>Nanga</a:t>
            </a:r>
            <a:r>
              <a:rPr lang="cs-CZ" dirty="0" smtClean="0"/>
              <a:t> </a:t>
            </a:r>
            <a:r>
              <a:rPr lang="cs-CZ" dirty="0" err="1" smtClean="0"/>
              <a:t>Parbatu</a:t>
            </a:r>
            <a:r>
              <a:rPr lang="cs-CZ" dirty="0" smtClean="0"/>
              <a:t> sbíhají tři hřebeny - východní, severozápadní a jihozápadní - oddělující tři stěny (severní - </a:t>
            </a:r>
            <a:r>
              <a:rPr lang="cs-CZ" dirty="0" err="1" smtClean="0"/>
              <a:t>Rakhiot</a:t>
            </a:r>
            <a:r>
              <a:rPr lang="cs-CZ" dirty="0" smtClean="0"/>
              <a:t>, západní - </a:t>
            </a:r>
            <a:r>
              <a:rPr lang="cs-CZ" dirty="0" err="1" smtClean="0"/>
              <a:t>Diamir</a:t>
            </a:r>
            <a:r>
              <a:rPr lang="cs-CZ" dirty="0" smtClean="0"/>
              <a:t> a jižní - Rupal. Jižní stěna je s převýšením 4600m nejvyšší na světě. Údolí řeky Indus </a:t>
            </a:r>
            <a:r>
              <a:rPr lang="cs-CZ" dirty="0" err="1" smtClean="0"/>
              <a:t>Nanga</a:t>
            </a:r>
            <a:r>
              <a:rPr lang="cs-CZ" dirty="0" smtClean="0"/>
              <a:t> </a:t>
            </a:r>
            <a:r>
              <a:rPr lang="cs-CZ" dirty="0" err="1" smtClean="0"/>
              <a:t>Parbat</a:t>
            </a:r>
            <a:r>
              <a:rPr lang="cs-CZ" dirty="0" smtClean="0"/>
              <a:t> převyšuje o 7000m na 27km vzdálenosti.</a:t>
            </a:r>
          </a:p>
          <a:p>
            <a:r>
              <a:rPr lang="cs-CZ" dirty="0" smtClean="0"/>
              <a:t>1. český horolezce: 2005 - Radek Jaroš - </a:t>
            </a:r>
            <a:r>
              <a:rPr lang="cs-CZ" dirty="0" err="1" smtClean="0"/>
              <a:t>Kinshoferovou</a:t>
            </a:r>
            <a:r>
              <a:rPr lang="cs-CZ" dirty="0" smtClean="0"/>
              <a:t> cestou v Z stěně</a:t>
            </a:r>
          </a:p>
          <a:p>
            <a:r>
              <a:rPr lang="cs-CZ" dirty="0" smtClean="0"/>
              <a:t>1. horolezce: Hermann </a:t>
            </a:r>
            <a:r>
              <a:rPr lang="cs-CZ" dirty="0" err="1" smtClean="0"/>
              <a:t>Buhl</a:t>
            </a:r>
            <a:endParaRPr lang="cs-CZ" dirty="0" smtClean="0"/>
          </a:p>
          <a:p>
            <a:r>
              <a:rPr lang="cs-CZ" dirty="0" smtClean="0"/>
              <a:t>287 výstupů z toho 64 mrtvých</a:t>
            </a:r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 action="ppaction://hlinksldjump"/>
              </a:rPr>
              <a:t>Mount Everest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8848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 </a:t>
            </a:r>
            <a:r>
              <a:rPr lang="cs-CZ" dirty="0" smtClean="0">
                <a:hlinkClick r:id="rId3" action="ppaction://hlinksldjump"/>
              </a:rPr>
              <a:t>K2</a:t>
            </a:r>
            <a:r>
              <a:rPr lang="cs-CZ" dirty="0" smtClean="0"/>
              <a:t> – 8611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Kančendženga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– 8586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Lhotse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– 8516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hlinkClick r:id="rId6" action="ppaction://hlinksldjump"/>
              </a:rPr>
              <a:t>Makalu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8463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  <a:hlinkClick r:id="rId7" action="ppaction://hlinksldjump"/>
              </a:rPr>
              <a:t>Čo</a:t>
            </a:r>
            <a:r>
              <a:rPr lang="cs-CZ" dirty="0" smtClean="0">
                <a:solidFill>
                  <a:srgbClr val="FF0000"/>
                </a:solidFill>
                <a:hlinkClick r:id="rId7" action="ppaction://hlinksldjump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hlinkClick r:id="rId7" action="ppaction://hlinksldjump"/>
              </a:rPr>
              <a:t>Oju</a:t>
            </a:r>
            <a:r>
              <a:rPr lang="cs-CZ" dirty="0" smtClean="0">
                <a:solidFill>
                  <a:srgbClr val="FF0000"/>
                </a:solidFill>
              </a:rPr>
              <a:t> – 8201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hlinkClick r:id="rId8" action="ppaction://hlinksldjump"/>
              </a:rPr>
              <a:t>Dhaulagiri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– 8167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hlinkClick r:id="rId9" action="ppaction://hlinksldjump"/>
              </a:rPr>
              <a:t>Manaslu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– 8163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hlinkClick r:id="rId10" action="ppaction://hlinksldjump"/>
              </a:rPr>
              <a:t>Nanga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hlinkClick r:id="rId10" action="ppaction://hlinksldjump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hlinkClick r:id="rId10" action="ppaction://hlinksldjump"/>
              </a:rPr>
              <a:t>Parbat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– 8125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1" action="ppaction://hlinksldjump"/>
              </a:rPr>
              <a:t>Annapurna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8091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2" action="ppaction://hlinksldjump"/>
              </a:rPr>
              <a:t>Gasherbrum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2" action="ppaction://hlinksldjump"/>
              </a:rPr>
              <a:t> I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8068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3" action="ppaction://hlinksldjump"/>
              </a:rPr>
              <a:t>Broak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3" action="ppaction://hlinksldjump"/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3" action="ppaction://hlinksldjump"/>
              </a:rPr>
              <a:t>Peak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8047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4" action="ppaction://hlinksldjump"/>
              </a:rPr>
              <a:t>Gasherbrum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4" action="ppaction://hlinksldjump"/>
              </a:rPr>
              <a:t> II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8035 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5" action="ppaction://hlinksldjump"/>
              </a:rPr>
              <a:t>Šiša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5" action="ppaction://hlinksldjump"/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15" action="ppaction://hlinksldjump"/>
              </a:rPr>
              <a:t>Pangma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8027 m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 rot="5400000" flipH="1" flipV="1">
            <a:off x="5250661" y="3750471"/>
            <a:ext cx="47863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10800000">
            <a:off x="4139952" y="5733256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>
            <a:off x="4067944" y="5373216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0800000">
            <a:off x="4139952" y="5013176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>
            <a:off x="4139952" y="4725144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10800000">
            <a:off x="3995936" y="450912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0800000">
            <a:off x="3923928" y="414908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>
            <a:off x="3923928" y="386104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0800000">
            <a:off x="3851920" y="3573016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10800000">
            <a:off x="3851920" y="3284984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3779912" y="2996952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0800000">
            <a:off x="3707904" y="2636912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10800000">
            <a:off x="3779912" y="234888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10800000">
            <a:off x="3779912" y="198884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0800000">
            <a:off x="3779912" y="170080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Zpět nebo Předchozí 1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 descr="Soubor:Nanga parbat, Pakistan by gul79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9900" dirty="0" smtClean="0"/>
              <a:t>Číslo 8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Manaslu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Manaslu</a:t>
            </a:r>
            <a:r>
              <a:rPr lang="cs-CZ" dirty="0" smtClean="0"/>
              <a:t> je s 8163 metry (podle jiných pramenů 8156 m) osmou nejvyšší horou světa. Nachází se v pohoří </a:t>
            </a:r>
            <a:r>
              <a:rPr lang="cs-CZ" dirty="0" err="1" smtClean="0"/>
              <a:t>Mansiri</a:t>
            </a:r>
            <a:r>
              <a:rPr lang="cs-CZ" dirty="0" smtClean="0"/>
              <a:t> </a:t>
            </a:r>
            <a:r>
              <a:rPr lang="cs-CZ" dirty="0" err="1" smtClean="0"/>
              <a:t>Himal</a:t>
            </a:r>
            <a:r>
              <a:rPr lang="cs-CZ" dirty="0" smtClean="0"/>
              <a:t> v oblasti nepálského Himálaje. Název pochází ze sanskrtu a lze jej přeložit jako </a:t>
            </a:r>
            <a:r>
              <a:rPr lang="cs-CZ" i="1" dirty="0" smtClean="0"/>
              <a:t>„Hora ducha“</a:t>
            </a:r>
            <a:r>
              <a:rPr lang="cs-CZ" dirty="0" smtClean="0"/>
              <a:t>. </a:t>
            </a:r>
            <a:r>
              <a:rPr lang="cs-CZ" dirty="0" err="1" smtClean="0"/>
              <a:t>Manaslu</a:t>
            </a:r>
            <a:r>
              <a:rPr lang="cs-CZ" dirty="0" smtClean="0"/>
              <a:t> je nejvyšším vrcholem masívu </a:t>
            </a:r>
            <a:r>
              <a:rPr lang="cs-CZ" dirty="0" err="1" smtClean="0"/>
              <a:t>Gurkha</a:t>
            </a:r>
            <a:r>
              <a:rPr lang="cs-CZ" dirty="0" smtClean="0"/>
              <a:t> a leží asi 70 km východně od osmitisícové </a:t>
            </a:r>
            <a:r>
              <a:rPr lang="cs-CZ" dirty="0" err="1" smtClean="0"/>
              <a:t>Annapurny</a:t>
            </a:r>
            <a:r>
              <a:rPr lang="cs-CZ" dirty="0" smtClean="0"/>
              <a:t>. Ze svahu hory stékají do údolí ledovce </a:t>
            </a:r>
            <a:r>
              <a:rPr lang="cs-CZ" dirty="0" err="1" smtClean="0"/>
              <a:t>Manaslu</a:t>
            </a:r>
            <a:r>
              <a:rPr lang="cs-CZ" dirty="0" smtClean="0"/>
              <a:t>, </a:t>
            </a:r>
            <a:r>
              <a:rPr lang="cs-CZ" dirty="0" err="1" smtClean="0"/>
              <a:t>Pungen</a:t>
            </a:r>
            <a:r>
              <a:rPr lang="cs-CZ" dirty="0" smtClean="0"/>
              <a:t> a </a:t>
            </a:r>
            <a:r>
              <a:rPr lang="cs-CZ" dirty="0" err="1" smtClean="0"/>
              <a:t>Thulagi</a:t>
            </a:r>
            <a:r>
              <a:rPr lang="cs-CZ" dirty="0" smtClean="0"/>
              <a:t>. </a:t>
            </a:r>
            <a:r>
              <a:rPr lang="cs-CZ" dirty="0" err="1" smtClean="0"/>
              <a:t>Manaslu</a:t>
            </a:r>
            <a:r>
              <a:rPr lang="cs-CZ" dirty="0" smtClean="0"/>
              <a:t> je také nejvyšší horou Nepálu.</a:t>
            </a:r>
          </a:p>
          <a:p>
            <a:r>
              <a:rPr lang="cs-CZ" dirty="0" smtClean="0"/>
              <a:t>1. český horolezec: </a:t>
            </a:r>
            <a:r>
              <a:rPr lang="sv-SE" dirty="0" smtClean="0"/>
              <a:t>1999 - Martin Minařík - klasická cesta SV úbočím</a:t>
            </a:r>
            <a:endParaRPr lang="cs-CZ" dirty="0" smtClean="0"/>
          </a:p>
          <a:p>
            <a:r>
              <a:rPr lang="cs-CZ" dirty="0" smtClean="0"/>
              <a:t>1. horolezec: </a:t>
            </a:r>
            <a:r>
              <a:rPr lang="cs-CZ" dirty="0" err="1" smtClean="0"/>
              <a:t>Toshia</a:t>
            </a:r>
            <a:r>
              <a:rPr lang="cs-CZ" dirty="0" smtClean="0"/>
              <a:t> </a:t>
            </a:r>
            <a:r>
              <a:rPr lang="cs-CZ" dirty="0" err="1" smtClean="0"/>
              <a:t>Imanishi</a:t>
            </a:r>
            <a:r>
              <a:rPr lang="cs-CZ" dirty="0" smtClean="0"/>
              <a:t>, </a:t>
            </a:r>
            <a:r>
              <a:rPr lang="cs-CZ" dirty="0" err="1" smtClean="0"/>
              <a:t>Gyalzen</a:t>
            </a:r>
            <a:r>
              <a:rPr lang="cs-CZ" dirty="0" smtClean="0"/>
              <a:t> </a:t>
            </a:r>
            <a:r>
              <a:rPr lang="cs-CZ" dirty="0" err="1" smtClean="0"/>
              <a:t>Norbu</a:t>
            </a:r>
            <a:endParaRPr lang="sv-SE" dirty="0" smtClean="0"/>
          </a:p>
          <a:p>
            <a:r>
              <a:rPr lang="cs-CZ" dirty="0" smtClean="0"/>
              <a:t>297 výstupů z toho 53 mrtvých</a:t>
            </a:r>
          </a:p>
          <a:p>
            <a:endParaRPr lang="cs-CZ" dirty="0"/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Zpět nebo Předchozí 1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4" name="Picture 2" descr="Soubor:Sunrise, Manasl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80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9900" dirty="0" smtClean="0"/>
              <a:t>Číslo 7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dirty="0" err="1" smtClean="0"/>
              <a:t>Dhaulagiri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500" b="1" dirty="0" err="1" smtClean="0"/>
              <a:t>Dhaulagiri</a:t>
            </a:r>
            <a:r>
              <a:rPr lang="cs-CZ" sz="2500" dirty="0" smtClean="0"/>
              <a:t> (v sanskrtu: „</a:t>
            </a:r>
            <a:r>
              <a:rPr lang="cs-CZ" sz="2500" i="1" dirty="0" smtClean="0"/>
              <a:t>Bílá hora</a:t>
            </a:r>
            <a:r>
              <a:rPr lang="cs-CZ" sz="2500" dirty="0" smtClean="0"/>
              <a:t>“) je sedmá nejvyšší hora světa. Leží v Himalájích, přesněji v Nepálu severozápadně od </a:t>
            </a:r>
            <a:r>
              <a:rPr lang="cs-CZ" sz="2500" dirty="0" err="1" smtClean="0"/>
              <a:t>Pokhary</a:t>
            </a:r>
            <a:r>
              <a:rPr lang="cs-CZ" sz="2500" dirty="0" smtClean="0"/>
              <a:t>, důležitého regionálního a turistického centra. Na druhé straně hluboké rokle řeky </a:t>
            </a:r>
            <a:r>
              <a:rPr lang="cs-CZ" sz="2500" dirty="0" err="1" smtClean="0"/>
              <a:t>Kali</a:t>
            </a:r>
            <a:r>
              <a:rPr lang="cs-CZ" sz="2500" dirty="0" smtClean="0"/>
              <a:t> </a:t>
            </a:r>
            <a:r>
              <a:rPr lang="cs-CZ" sz="2500" dirty="0" err="1" smtClean="0"/>
              <a:t>Gandaki</a:t>
            </a:r>
            <a:r>
              <a:rPr lang="cs-CZ" sz="2500" dirty="0" smtClean="0"/>
              <a:t> leží </a:t>
            </a:r>
            <a:r>
              <a:rPr lang="cs-CZ" sz="2500" dirty="0" err="1" smtClean="0"/>
              <a:t>Annapurna</a:t>
            </a:r>
            <a:r>
              <a:rPr lang="cs-CZ" sz="2500" dirty="0" smtClean="0"/>
              <a:t>, další z osmitisícovek. Většina výstupů na vrchol kopíruje klasickou cestu (tzv. </a:t>
            </a:r>
            <a:r>
              <a:rPr lang="cs-CZ" sz="2500" i="1" dirty="0" err="1" smtClean="0"/>
              <a:t>Normal</a:t>
            </a:r>
            <a:r>
              <a:rPr lang="cs-CZ" sz="2500" i="1" dirty="0" smtClean="0"/>
              <a:t> </a:t>
            </a:r>
            <a:r>
              <a:rPr lang="cs-CZ" sz="2500" i="1" dirty="0" err="1" smtClean="0"/>
              <a:t>route</a:t>
            </a:r>
            <a:r>
              <a:rPr lang="cs-CZ" sz="2500" dirty="0" smtClean="0"/>
              <a:t>) i když hora již byla vylezena ze všech světových stran.</a:t>
            </a:r>
          </a:p>
          <a:p>
            <a:r>
              <a:rPr lang="cs-CZ" sz="2500" dirty="0" smtClean="0"/>
              <a:t>1. český horolezec: Martin Minařík; Radek Jaroš, Zdeněk Hrubý</a:t>
            </a:r>
          </a:p>
          <a:p>
            <a:r>
              <a:rPr lang="cs-CZ" sz="2500" dirty="0" smtClean="0"/>
              <a:t>1. horolezec: </a:t>
            </a:r>
            <a:r>
              <a:rPr lang="de-DE" sz="2500" dirty="0" smtClean="0"/>
              <a:t>Kurt </a:t>
            </a:r>
            <a:r>
              <a:rPr lang="de-DE" sz="2500" dirty="0" err="1" smtClean="0"/>
              <a:t>Diemberger</a:t>
            </a:r>
            <a:r>
              <a:rPr lang="de-DE" sz="2500" dirty="0" smtClean="0"/>
              <a:t>, Peter Diener, </a:t>
            </a:r>
            <a:r>
              <a:rPr lang="de-DE" sz="2500" dirty="0" err="1" smtClean="0"/>
              <a:t>Nawang</a:t>
            </a:r>
            <a:r>
              <a:rPr lang="de-DE" sz="2500" dirty="0" smtClean="0"/>
              <a:t> </a:t>
            </a:r>
            <a:r>
              <a:rPr lang="de-DE" sz="2500" dirty="0" err="1" smtClean="0"/>
              <a:t>Dorje</a:t>
            </a:r>
            <a:r>
              <a:rPr lang="de-DE" sz="2500" dirty="0" smtClean="0"/>
              <a:t>, Nima </a:t>
            </a:r>
            <a:r>
              <a:rPr lang="de-DE" sz="2500" dirty="0" err="1" smtClean="0"/>
              <a:t>Dorje</a:t>
            </a:r>
            <a:r>
              <a:rPr lang="de-DE" sz="2500" dirty="0" smtClean="0"/>
              <a:t>, Ernst </a:t>
            </a:r>
            <a:r>
              <a:rPr lang="de-DE" sz="2500" dirty="0" err="1" smtClean="0"/>
              <a:t>Forrer</a:t>
            </a:r>
            <a:r>
              <a:rPr lang="de-DE" sz="2500" dirty="0" smtClean="0"/>
              <a:t>, Albin </a:t>
            </a:r>
            <a:r>
              <a:rPr lang="de-DE" sz="2500" dirty="0" err="1" smtClean="0"/>
              <a:t>Schelbert</a:t>
            </a:r>
            <a:endParaRPr lang="cs-CZ" sz="2500" dirty="0" smtClean="0"/>
          </a:p>
          <a:p>
            <a:r>
              <a:rPr lang="cs-CZ" sz="2500" dirty="0" smtClean="0"/>
              <a:t>358 výstupů z toho 58 mrtvých</a:t>
            </a:r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Zpět nebo Předchozí 1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2" name="Picture 2" descr="http://upload.wikimedia.org/wikipedia/commons/9/92/DhaulagiriMountain.jos.50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6298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9900" dirty="0" smtClean="0"/>
              <a:t>Číslo 6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</a:t>
            </a:r>
            <a:r>
              <a:rPr lang="cs-CZ" dirty="0" err="1" smtClean="0"/>
              <a:t>Čo</a:t>
            </a:r>
            <a:r>
              <a:rPr lang="cs-CZ" dirty="0" smtClean="0"/>
              <a:t> </a:t>
            </a:r>
            <a:r>
              <a:rPr lang="cs-CZ" dirty="0" err="1" smtClean="0"/>
              <a:t>Oju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Čo</a:t>
            </a:r>
            <a:r>
              <a:rPr lang="cs-CZ" b="1" dirty="0" smtClean="0"/>
              <a:t> </a:t>
            </a:r>
            <a:r>
              <a:rPr lang="cs-CZ" b="1" dirty="0" err="1" smtClean="0"/>
              <a:t>Oju</a:t>
            </a:r>
            <a:r>
              <a:rPr lang="cs-CZ" dirty="0" smtClean="0"/>
              <a:t> je šestá nejvyšší hora světa. Leží v Himálajích na hranicích Číny (Tibetu) a Nepálu 20 km na západ od Mount Everestu. V tibetštině </a:t>
            </a:r>
            <a:r>
              <a:rPr lang="cs-CZ" dirty="0" err="1" smtClean="0"/>
              <a:t>Čo</a:t>
            </a:r>
            <a:r>
              <a:rPr lang="cs-CZ" dirty="0" smtClean="0"/>
              <a:t> </a:t>
            </a:r>
            <a:r>
              <a:rPr lang="cs-CZ" dirty="0" err="1" smtClean="0"/>
              <a:t>Oju</a:t>
            </a:r>
            <a:r>
              <a:rPr lang="cs-CZ" dirty="0" smtClean="0"/>
              <a:t> znamená „</a:t>
            </a:r>
            <a:r>
              <a:rPr lang="cs-CZ" i="1" dirty="0" smtClean="0"/>
              <a:t>Tyrkysová bohyně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Jen několik kilometrů západně od </a:t>
            </a:r>
            <a:r>
              <a:rPr lang="cs-CZ" dirty="0" err="1" smtClean="0"/>
              <a:t>Čo</a:t>
            </a:r>
            <a:r>
              <a:rPr lang="cs-CZ" dirty="0" smtClean="0"/>
              <a:t> </a:t>
            </a:r>
            <a:r>
              <a:rPr lang="cs-CZ" dirty="0" err="1" smtClean="0"/>
              <a:t>Oju</a:t>
            </a:r>
            <a:r>
              <a:rPr lang="cs-CZ" dirty="0" smtClean="0"/>
              <a:t> je ledovcem pokryté sedlo </a:t>
            </a:r>
            <a:r>
              <a:rPr lang="cs-CZ" dirty="0" err="1" smtClean="0"/>
              <a:t>Nangpa</a:t>
            </a:r>
            <a:r>
              <a:rPr lang="cs-CZ" dirty="0" smtClean="0"/>
              <a:t> La (5716 m), které slouží jako hlavní obchodní cesta mezi šerpy z Tibetu a z regionu </a:t>
            </a:r>
            <a:r>
              <a:rPr lang="cs-CZ" dirty="0" err="1" smtClean="0"/>
              <a:t>Khumbu</a:t>
            </a:r>
            <a:r>
              <a:rPr lang="cs-CZ" dirty="0" smtClean="0"/>
              <a:t>. Také díky tomuto vysoko položenému průsmyku a mírným sklonům výstupových hřebenů je </a:t>
            </a:r>
            <a:r>
              <a:rPr lang="cs-CZ" dirty="0" err="1" smtClean="0"/>
              <a:t>Čo</a:t>
            </a:r>
            <a:r>
              <a:rPr lang="cs-CZ" dirty="0" smtClean="0"/>
              <a:t> </a:t>
            </a:r>
            <a:r>
              <a:rPr lang="cs-CZ" dirty="0" err="1" smtClean="0"/>
              <a:t>Oju</a:t>
            </a:r>
            <a:r>
              <a:rPr lang="cs-CZ" dirty="0" smtClean="0"/>
              <a:t> považována za nejsnadněji dostupnou osmitisícovku na světě. Současně je první z takzvaných "malých osmitisícovek". Jejich vrcholy jsou ve výškách, ve kterých se na pěti "velkých osmitisícovkách" teprve budují poslední postupové tábory. Z hlediska výstupu ve velké nadmořské výšce je proto výstup na prvních pět nejvyšších hor Země výrazně náročnější.</a:t>
            </a:r>
          </a:p>
          <a:p>
            <a:r>
              <a:rPr lang="cs-CZ" dirty="0" smtClean="0"/>
              <a:t>1. český horolezce: 1994 - Zdeněk Hrubý, Ladislav Kamarád, Stanislav Šilhán</a:t>
            </a:r>
          </a:p>
          <a:p>
            <a:r>
              <a:rPr lang="cs-CZ" dirty="0" smtClean="0"/>
              <a:t>1. horolezce: </a:t>
            </a:r>
            <a:r>
              <a:rPr lang="cs-CZ" dirty="0" err="1" smtClean="0"/>
              <a:t>Joseph</a:t>
            </a:r>
            <a:r>
              <a:rPr lang="cs-CZ" dirty="0" smtClean="0"/>
              <a:t> </a:t>
            </a:r>
            <a:r>
              <a:rPr lang="cs-CZ" dirty="0" err="1" smtClean="0"/>
              <a:t>Joechler</a:t>
            </a:r>
            <a:r>
              <a:rPr lang="cs-CZ" dirty="0" smtClean="0"/>
              <a:t>, </a:t>
            </a:r>
            <a:r>
              <a:rPr lang="cs-CZ" dirty="0" err="1" smtClean="0"/>
              <a:t>Pasang</a:t>
            </a:r>
            <a:r>
              <a:rPr lang="cs-CZ" dirty="0" smtClean="0"/>
              <a:t> </a:t>
            </a:r>
            <a:r>
              <a:rPr lang="cs-CZ" dirty="0" err="1" smtClean="0"/>
              <a:t>Dawa</a:t>
            </a:r>
            <a:r>
              <a:rPr lang="cs-CZ" dirty="0" smtClean="0"/>
              <a:t> Lama, Herbert Tichy</a:t>
            </a:r>
          </a:p>
          <a:p>
            <a:r>
              <a:rPr lang="cs-CZ" dirty="0" smtClean="0"/>
              <a:t>2668 výstupů z toho 39 mrtvých</a:t>
            </a:r>
            <a:endParaRPr lang="cs-CZ" dirty="0"/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Zpět nebo Předchozí 1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4" name="Picture 2" descr="Soubor:ChoOyu-fromGoky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469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9900" dirty="0" smtClean="0"/>
              <a:t>Číslo 14</a:t>
            </a:r>
            <a:endParaRPr lang="cs-CZ" sz="199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9900" dirty="0" smtClean="0"/>
              <a:t>Číslo 5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Makalu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Makalu</a:t>
            </a:r>
            <a:r>
              <a:rPr lang="cs-CZ" dirty="0" smtClean="0"/>
              <a:t> je pátá nejvyšší hora světa, která se nachází 22 km východně od Mount Everestu na hranicích Číny a Nepálu. Hlavní vrchol měří 8 462 metrů. </a:t>
            </a:r>
            <a:r>
              <a:rPr lang="cs-CZ" dirty="0" err="1" smtClean="0"/>
              <a:t>Makalu</a:t>
            </a:r>
            <a:r>
              <a:rPr lang="cs-CZ" dirty="0" smtClean="0"/>
              <a:t> je považována za jednu z nejobtížněji dosažitelných osmitisícovek na světě. Hora je známá svými strmými stěnami a ostrými hřebeny. Finální výstup na vrcholovou pyramidu v sobě kombinuje technické skalní lezení a velkou výšku.</a:t>
            </a:r>
          </a:p>
          <a:p>
            <a:r>
              <a:rPr lang="cs-CZ" dirty="0" smtClean="0"/>
              <a:t>1. český horolezec: 1993 - Leopold </a:t>
            </a:r>
            <a:r>
              <a:rPr lang="cs-CZ" dirty="0" err="1" smtClean="0"/>
              <a:t>Sulovský</a:t>
            </a:r>
            <a:r>
              <a:rPr lang="cs-CZ" dirty="0" smtClean="0"/>
              <a:t> - </a:t>
            </a:r>
            <a:r>
              <a:rPr lang="cs-CZ" dirty="0" err="1" smtClean="0"/>
              <a:t>Kukuczkova</a:t>
            </a:r>
            <a:r>
              <a:rPr lang="cs-CZ" dirty="0" smtClean="0"/>
              <a:t> cesta alpským stylem</a:t>
            </a:r>
          </a:p>
          <a:p>
            <a:r>
              <a:rPr lang="cs-CZ" dirty="0" smtClean="0"/>
              <a:t>1. horolezec: Jean </a:t>
            </a:r>
            <a:r>
              <a:rPr lang="cs-CZ" dirty="0" err="1" smtClean="0"/>
              <a:t>Couzy</a:t>
            </a:r>
            <a:r>
              <a:rPr lang="cs-CZ" dirty="0" smtClean="0"/>
              <a:t>, </a:t>
            </a:r>
            <a:r>
              <a:rPr lang="cs-CZ" dirty="0" err="1" smtClean="0"/>
              <a:t>Lionel</a:t>
            </a:r>
            <a:r>
              <a:rPr lang="cs-CZ" dirty="0" smtClean="0"/>
              <a:t> </a:t>
            </a:r>
            <a:r>
              <a:rPr lang="cs-CZ" dirty="0" err="1" smtClean="0"/>
              <a:t>Terray</a:t>
            </a:r>
            <a:endParaRPr lang="cs-CZ" dirty="0" smtClean="0"/>
          </a:p>
          <a:p>
            <a:r>
              <a:rPr lang="cs-CZ" dirty="0" smtClean="0"/>
              <a:t>234 výstupů z toho 26 mrtvých</a:t>
            </a:r>
            <a:endParaRPr lang="cs-CZ" dirty="0"/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Zpět nebo Předchozí 1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362" name="Picture 2" descr="Soubor:Makal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2849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9900" dirty="0" smtClean="0"/>
              <a:t>Číslo 4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Lhotse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/>
              <a:t>Lhotse</a:t>
            </a:r>
            <a:r>
              <a:rPr lang="cs-CZ" dirty="0" smtClean="0"/>
              <a:t> je čtvrtá nejvyšší hora světa, leží v Himálajích na hranicích Nepálu a Číny (Tibetu), a je spojená s Mount Everestem. Měření ukázalo, že hlavní vrchol má 8 516 metrů nad mořem, </a:t>
            </a:r>
            <a:r>
              <a:rPr lang="cs-CZ" dirty="0" err="1" smtClean="0"/>
              <a:t>Lhotse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8 414 metrů a </a:t>
            </a:r>
            <a:r>
              <a:rPr lang="cs-CZ" dirty="0" err="1" smtClean="0"/>
              <a:t>Lhotse</a:t>
            </a:r>
            <a:r>
              <a:rPr lang="cs-CZ" dirty="0" smtClean="0"/>
              <a:t> </a:t>
            </a:r>
            <a:r>
              <a:rPr lang="cs-CZ" dirty="0" err="1" smtClean="0"/>
              <a:t>Shar</a:t>
            </a:r>
            <a:r>
              <a:rPr lang="cs-CZ" dirty="0" smtClean="0"/>
              <a:t> 8 383 metrů.</a:t>
            </a:r>
          </a:p>
          <a:p>
            <a:r>
              <a:rPr lang="cs-CZ" dirty="0" smtClean="0"/>
              <a:t>1. český horolezce: 1999 — Josef Šimůnek, Soňa </a:t>
            </a:r>
            <a:r>
              <a:rPr lang="cs-CZ" dirty="0" err="1" smtClean="0"/>
              <a:t>Boštíková</a:t>
            </a:r>
            <a:r>
              <a:rPr lang="cs-CZ" dirty="0" smtClean="0"/>
              <a:t>, Zdeněk Hrubý, Josef Morávek klasickou cestou</a:t>
            </a:r>
          </a:p>
          <a:p>
            <a:r>
              <a:rPr lang="cs-CZ" dirty="0" smtClean="0"/>
              <a:t>1. horolezce: </a:t>
            </a:r>
            <a:r>
              <a:rPr lang="cs-CZ" dirty="0" err="1" smtClean="0"/>
              <a:t>Fritz</a:t>
            </a:r>
            <a:r>
              <a:rPr lang="cs-CZ" dirty="0" smtClean="0"/>
              <a:t> </a:t>
            </a:r>
            <a:r>
              <a:rPr lang="cs-CZ" dirty="0" err="1" smtClean="0"/>
              <a:t>Luchsinger</a:t>
            </a:r>
            <a:r>
              <a:rPr lang="cs-CZ" dirty="0" smtClean="0"/>
              <a:t>, Ernst </a:t>
            </a:r>
            <a:r>
              <a:rPr lang="cs-CZ" dirty="0" err="1" smtClean="0"/>
              <a:t>Reiss</a:t>
            </a:r>
            <a:endParaRPr lang="cs-CZ" dirty="0" smtClean="0"/>
          </a:p>
          <a:p>
            <a:r>
              <a:rPr lang="cs-CZ" dirty="0" smtClean="0"/>
              <a:t>321 výstupů z toho</a:t>
            </a:r>
            <a:endParaRPr lang="cs-CZ" dirty="0"/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40173 0 " pathEditMode="relative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uiExpand="1" build="p"/>
      <p:bldP spid="3" grpId="1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Zpět nebo Předchozí 1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0" name="Picture 2" descr="Soubor:LhotseMountain.jos.500p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64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209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Číslo 3</a:t>
            </a:r>
            <a:endParaRPr lang="cs-CZ" sz="209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Kančendženga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err="1" smtClean="0"/>
              <a:t>Kančendženga</a:t>
            </a:r>
            <a:r>
              <a:rPr lang="cs-CZ" dirty="0" smtClean="0"/>
              <a:t> česky též </a:t>
            </a:r>
            <a:r>
              <a:rPr lang="cs-CZ" b="1" dirty="0" err="1" smtClean="0"/>
              <a:t>Káčaňdžunga</a:t>
            </a:r>
            <a:r>
              <a:rPr lang="cs-CZ" dirty="0" smtClean="0"/>
              <a:t>, je třetí nejvyšší hora světa, druhá nejvyšší hora Nepálu a nejvyšší hora Indie. (Pokud bychom do Indie počítali i Indií nárokovanou, ale Pákistánem spravovanou část Kašmíru, pak by nejvyšší horou Indie nebyla </a:t>
            </a:r>
            <a:r>
              <a:rPr lang="cs-CZ" dirty="0" err="1" smtClean="0"/>
              <a:t>Kančendženga</a:t>
            </a:r>
            <a:r>
              <a:rPr lang="cs-CZ" dirty="0" smtClean="0"/>
              <a:t>, ale </a:t>
            </a:r>
            <a:r>
              <a:rPr lang="cs-CZ" dirty="0" err="1" smtClean="0"/>
              <a:t>Čhokori</a:t>
            </a:r>
            <a:r>
              <a:rPr lang="cs-CZ" dirty="0" smtClean="0"/>
              <a:t>.)</a:t>
            </a:r>
          </a:p>
          <a:p>
            <a:r>
              <a:rPr lang="cs-CZ" dirty="0" smtClean="0"/>
              <a:t>Až do roku 1852 se předpokládalo, že </a:t>
            </a:r>
            <a:r>
              <a:rPr lang="cs-CZ" dirty="0" err="1" smtClean="0"/>
              <a:t>Kančendženga</a:t>
            </a:r>
            <a:r>
              <a:rPr lang="cs-CZ" dirty="0" smtClean="0"/>
              <a:t> je nejvyšší horou světa, ale britské výpočty provedené v roce 1849 ji posunuly na třetí místo za Mount Everest a K2 (</a:t>
            </a:r>
            <a:r>
              <a:rPr lang="cs-CZ" dirty="0" err="1" smtClean="0"/>
              <a:t>Čhokori</a:t>
            </a:r>
            <a:r>
              <a:rPr lang="cs-CZ" dirty="0" smtClean="0"/>
              <a:t>).</a:t>
            </a:r>
          </a:p>
          <a:p>
            <a:r>
              <a:rPr lang="cs-CZ" dirty="0" smtClean="0"/>
              <a:t>1. český horolezec: 2002 Radek Jaroš, Martin Minařík klasickou cestou JZ stěnou.</a:t>
            </a:r>
          </a:p>
          <a:p>
            <a:r>
              <a:rPr lang="cs-CZ" dirty="0" smtClean="0"/>
              <a:t>1. horolezce: </a:t>
            </a:r>
            <a:r>
              <a:rPr lang="cs-CZ" dirty="0" err="1" smtClean="0"/>
              <a:t>George</a:t>
            </a:r>
            <a:r>
              <a:rPr lang="cs-CZ" dirty="0" smtClean="0"/>
              <a:t> Band, </a:t>
            </a:r>
            <a:r>
              <a:rPr lang="cs-CZ" dirty="0" err="1" smtClean="0"/>
              <a:t>Joe</a:t>
            </a:r>
            <a:r>
              <a:rPr lang="cs-CZ" dirty="0" smtClean="0"/>
              <a:t> Brown</a:t>
            </a:r>
          </a:p>
          <a:p>
            <a:r>
              <a:rPr lang="cs-CZ" dirty="0" smtClean="0"/>
              <a:t>209 výstupů z toho 40 mrtvých</a:t>
            </a:r>
            <a:endParaRPr lang="cs-CZ" dirty="0"/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Zpět nebo Předchozí 1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8" name="Picture 2" descr="Soubor:Kangchenjung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4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cs-CZ" sz="219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Číslo 2</a:t>
            </a:r>
            <a:endParaRPr lang="cs-CZ" sz="21900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Šiša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Pangma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3484984"/>
          </a:xfrm>
        </p:spPr>
        <p:txBody>
          <a:bodyPr>
            <a:normAutofit lnSpcReduction="10000"/>
          </a:bodyPr>
          <a:lstStyle/>
          <a:p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Šiša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Pangma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je čtrnáctou nejvyšší horou světa a zároveň nejnižší osmitisícovkou (8027 m, uvádí se též 8013 m). Nachází se v jižní části středního Tibetu asi 120 km západně od masívu Mount Everestu a 11 km od hranic Nepálu.</a:t>
            </a:r>
          </a:p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1. český horolezec: 1995 - Oldřich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Rypl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Stanislav Šilhán (česko-italská expedice)</a:t>
            </a:r>
          </a:p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1. horolezci: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Hsu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Ching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274 výstupů z toho 23 zemřeli</a:t>
            </a:r>
          </a:p>
        </p:txBody>
      </p:sp>
      <p:sp>
        <p:nvSpPr>
          <p:cNvPr id="5" name="Tlačítko akce: Domů 4">
            <a:hlinkClick r:id="rId2" action="ppaction://hlinksldjump" highlightClick="1"/>
          </p:cNvPr>
          <p:cNvSpPr/>
          <p:nvPr/>
        </p:nvSpPr>
        <p:spPr>
          <a:xfrm>
            <a:off x="7380312" y="5805264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K2</a:t>
            </a:r>
            <a:r>
              <a:rPr lang="cs-CZ" dirty="0" smtClean="0"/>
              <a:t>, známá též pod anglickým názvem </a:t>
            </a:r>
            <a:r>
              <a:rPr lang="cs-CZ" i="1" dirty="0" smtClean="0"/>
              <a:t>Mount </a:t>
            </a:r>
            <a:r>
              <a:rPr lang="cs-CZ" i="1" dirty="0" err="1" smtClean="0"/>
              <a:t>Godwin</a:t>
            </a:r>
            <a:r>
              <a:rPr lang="cs-CZ" i="1" dirty="0" smtClean="0"/>
              <a:t>-</a:t>
            </a:r>
            <a:r>
              <a:rPr lang="cs-CZ" i="1" dirty="0" err="1" smtClean="0"/>
              <a:t>Austen</a:t>
            </a:r>
            <a:r>
              <a:rPr lang="cs-CZ" dirty="0" smtClean="0"/>
              <a:t>, je hora v pohoří </a:t>
            </a:r>
            <a:r>
              <a:rPr lang="cs-CZ" dirty="0" err="1" smtClean="0"/>
              <a:t>Karákoram</a:t>
            </a:r>
            <a:r>
              <a:rPr lang="cs-CZ" dirty="0" smtClean="0"/>
              <a:t> v Asii, nejvyšší hora Pákistánu a druhá nejvyšší hora světa. Nachází se na hranici mezi pákistánskou částí Kašmíru a čínskou autonomní oblastí Sin-</a:t>
            </a:r>
            <a:r>
              <a:rPr lang="cs-CZ" dirty="0" err="1" smtClean="0"/>
              <a:t>ťiang</a:t>
            </a:r>
            <a:r>
              <a:rPr lang="cs-CZ" dirty="0" smtClean="0"/>
              <a:t>. Dosahuje výšky 8611 m nad mořem.</a:t>
            </a:r>
          </a:p>
          <a:p>
            <a:r>
              <a:rPr lang="cs-CZ" dirty="0" smtClean="0"/>
              <a:t>1. český horolezce: 20. července 2007 Libor Uher – </a:t>
            </a:r>
            <a:r>
              <a:rPr lang="cs-CZ" dirty="0" err="1" smtClean="0"/>
              <a:t>Česenův</a:t>
            </a:r>
            <a:r>
              <a:rPr lang="cs-CZ" dirty="0" smtClean="0"/>
              <a:t> pilíř (Baskická cesta, JJV pilíř)</a:t>
            </a:r>
          </a:p>
          <a:p>
            <a:r>
              <a:rPr lang="cs-CZ" dirty="0" smtClean="0"/>
              <a:t>1. horolezce: Achille </a:t>
            </a:r>
            <a:r>
              <a:rPr lang="cs-CZ" dirty="0" err="1" smtClean="0"/>
              <a:t>Compagnoni</a:t>
            </a:r>
            <a:r>
              <a:rPr lang="cs-CZ" dirty="0" smtClean="0"/>
              <a:t>, Lino </a:t>
            </a:r>
            <a:r>
              <a:rPr lang="cs-CZ" dirty="0" err="1" smtClean="0"/>
              <a:t>Lacedelli</a:t>
            </a:r>
            <a:endParaRPr lang="cs-CZ" dirty="0" smtClean="0"/>
          </a:p>
          <a:p>
            <a:r>
              <a:rPr lang="cs-CZ" dirty="0" smtClean="0"/>
              <a:t>284 výstupů z toho 66 mrtvých</a:t>
            </a:r>
            <a:endParaRPr lang="cs-CZ" dirty="0"/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Zpět nebo Předchozí 1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Soubor:Karakorum k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29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Číslo 1</a:t>
            </a:r>
            <a:endParaRPr lang="cs-CZ" sz="229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Mount Everest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Mount Everest</a:t>
            </a:r>
            <a:r>
              <a:rPr lang="cs-CZ" dirty="0" smtClean="0"/>
              <a:t> (nepálsky </a:t>
            </a:r>
            <a:r>
              <a:rPr lang="cs-CZ" i="1" dirty="0" err="1" smtClean="0"/>
              <a:t>Sagarmatha</a:t>
            </a:r>
            <a:r>
              <a:rPr lang="cs-CZ" dirty="0" smtClean="0"/>
              <a:t>, </a:t>
            </a:r>
            <a:r>
              <a:rPr lang="cs-CZ" dirty="0" err="1" smtClean="0"/>
              <a:t>tibetsky</a:t>
            </a:r>
            <a:r>
              <a:rPr lang="cs-CZ" dirty="0" smtClean="0"/>
              <a:t> </a:t>
            </a:r>
            <a:r>
              <a:rPr lang="cs-CZ" i="1" dirty="0" err="1" smtClean="0"/>
              <a:t>Chomolungma</a:t>
            </a:r>
            <a:r>
              <a:rPr lang="cs-CZ" dirty="0" smtClean="0"/>
              <a:t>), je s nadmořskou výškou 8850 m n. m. nejvyšší hora na Zemi. Jde o jednu ze 14 osmitisícovek a jako nejvyšší hora Asie je jedním ze </a:t>
            </a:r>
            <a:r>
              <a:rPr lang="cs-CZ" dirty="0" err="1" smtClean="0"/>
              <a:t>Seven</a:t>
            </a:r>
            <a:r>
              <a:rPr lang="cs-CZ" dirty="0" smtClean="0"/>
              <a:t> </a:t>
            </a:r>
            <a:r>
              <a:rPr lang="cs-CZ" dirty="0" err="1" smtClean="0"/>
              <a:t>Summits</a:t>
            </a:r>
            <a:r>
              <a:rPr lang="cs-CZ" dirty="0" smtClean="0"/>
              <a:t>. Mount Everest vznikl spolu se zbytkem Himalájí kolizí indické a euroasijské kontinentální desky. Hora je pojmenována po britském geodetovi </a:t>
            </a:r>
            <a:r>
              <a:rPr lang="cs-CZ" dirty="0" err="1" smtClean="0"/>
              <a:t>George</a:t>
            </a:r>
            <a:r>
              <a:rPr lang="cs-CZ" dirty="0" smtClean="0"/>
              <a:t> </a:t>
            </a:r>
            <a:r>
              <a:rPr lang="cs-CZ" dirty="0" err="1" smtClean="0"/>
              <a:t>Everestovi</a:t>
            </a:r>
            <a:r>
              <a:rPr lang="cs-CZ" dirty="0" smtClean="0"/>
              <a:t>. Mount Everest se nachází v </a:t>
            </a:r>
            <a:r>
              <a:rPr lang="cs-CZ" dirty="0" err="1" smtClean="0"/>
              <a:t>Mahalangur</a:t>
            </a:r>
            <a:r>
              <a:rPr lang="cs-CZ" dirty="0" smtClean="0"/>
              <a:t> </a:t>
            </a:r>
            <a:r>
              <a:rPr lang="cs-CZ" dirty="0" err="1" smtClean="0"/>
              <a:t>Himal</a:t>
            </a:r>
            <a:r>
              <a:rPr lang="cs-CZ" dirty="0" smtClean="0"/>
              <a:t> v nepálském regionu </a:t>
            </a:r>
            <a:r>
              <a:rPr lang="cs-CZ" dirty="0" err="1" smtClean="0"/>
              <a:t>Khumbu</a:t>
            </a:r>
            <a:r>
              <a:rPr lang="cs-CZ" dirty="0" smtClean="0"/>
              <a:t> na hranici s Čínou (s Tibetskou autonomní oblastí; západní a jihovýchodní vrchol tvoří hranici). Na nepálské straně je součástí národního parku </a:t>
            </a:r>
            <a:r>
              <a:rPr lang="cs-CZ" dirty="0" err="1" smtClean="0"/>
              <a:t>Sagarmatha</a:t>
            </a:r>
            <a:r>
              <a:rPr lang="cs-CZ" dirty="0" smtClean="0"/>
              <a:t>, který je součástí světového dědictví UNESCO. Na severní straně se nachází „</a:t>
            </a:r>
            <a:r>
              <a:rPr lang="cs-CZ" dirty="0" err="1" smtClean="0"/>
              <a:t>Qomolangma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Reserve</a:t>
            </a:r>
            <a:r>
              <a:rPr lang="cs-CZ" dirty="0" smtClean="0"/>
              <a:t>“. Edmund </a:t>
            </a:r>
            <a:r>
              <a:rPr lang="cs-CZ" dirty="0" err="1" smtClean="0"/>
              <a:t>Hillary</a:t>
            </a:r>
            <a:r>
              <a:rPr lang="cs-CZ" dirty="0" smtClean="0"/>
              <a:t> a </a:t>
            </a:r>
            <a:r>
              <a:rPr lang="cs-CZ" dirty="0" err="1" smtClean="0"/>
              <a:t>Tenzing</a:t>
            </a:r>
            <a:r>
              <a:rPr lang="cs-CZ" dirty="0" smtClean="0"/>
              <a:t> </a:t>
            </a:r>
            <a:r>
              <a:rPr lang="cs-CZ" dirty="0" err="1" smtClean="0"/>
              <a:t>Norgay</a:t>
            </a:r>
            <a:r>
              <a:rPr lang="cs-CZ" dirty="0" smtClean="0"/>
              <a:t> uskutečnili 29. května 1953 prvovýstup na horu. Dne 5. května 1978 vystoupil </a:t>
            </a:r>
            <a:r>
              <a:rPr lang="cs-CZ" dirty="0" err="1" smtClean="0"/>
              <a:t>Reinhold</a:t>
            </a:r>
            <a:r>
              <a:rPr lang="cs-CZ" dirty="0" smtClean="0"/>
              <a:t> </a:t>
            </a:r>
            <a:r>
              <a:rPr lang="cs-CZ" dirty="0" err="1" smtClean="0"/>
              <a:t>Messner</a:t>
            </a:r>
            <a:r>
              <a:rPr lang="cs-CZ" dirty="0" smtClean="0"/>
              <a:t> a Peter </a:t>
            </a:r>
            <a:r>
              <a:rPr lang="cs-CZ" dirty="0" err="1" smtClean="0"/>
              <a:t>Habeler</a:t>
            </a:r>
            <a:r>
              <a:rPr lang="cs-CZ" dirty="0" smtClean="0"/>
              <a:t> na vrchol hory poprvé bez kyslíkových přístrojů.</a:t>
            </a:r>
          </a:p>
          <a:p>
            <a:r>
              <a:rPr lang="cs-CZ" dirty="0" smtClean="0"/>
              <a:t>1. český horolezce: 1996 Josef </a:t>
            </a:r>
            <a:r>
              <a:rPr lang="cs-CZ" dirty="0" err="1" smtClean="0"/>
              <a:t>Nežerka</a:t>
            </a:r>
            <a:r>
              <a:rPr lang="cs-CZ" dirty="0" smtClean="0"/>
              <a:t> normální cesta ze severu </a:t>
            </a:r>
            <a:r>
              <a:rPr lang="cs-CZ" dirty="0" err="1" smtClean="0"/>
              <a:t>norsko</a:t>
            </a:r>
            <a:r>
              <a:rPr lang="cs-CZ" dirty="0" smtClean="0"/>
              <a:t>-italsko-česká expedice</a:t>
            </a:r>
          </a:p>
          <a:p>
            <a:r>
              <a:rPr lang="cs-CZ" dirty="0" smtClean="0"/>
              <a:t>1. horolezce: Edmund </a:t>
            </a:r>
            <a:r>
              <a:rPr lang="cs-CZ" dirty="0" err="1" smtClean="0"/>
              <a:t>Hillary</a:t>
            </a:r>
            <a:r>
              <a:rPr lang="cs-CZ" dirty="0" smtClean="0"/>
              <a:t>, </a:t>
            </a:r>
            <a:r>
              <a:rPr lang="cs-CZ" dirty="0" err="1" smtClean="0"/>
              <a:t>Tenzing</a:t>
            </a:r>
            <a:r>
              <a:rPr lang="cs-CZ" dirty="0" smtClean="0"/>
              <a:t> </a:t>
            </a:r>
            <a:r>
              <a:rPr lang="cs-CZ" dirty="0" err="1" smtClean="0"/>
              <a:t>Norgay</a:t>
            </a:r>
            <a:endParaRPr lang="cs-CZ" dirty="0" smtClean="0"/>
          </a:p>
          <a:p>
            <a:r>
              <a:rPr lang="cs-CZ" dirty="0" smtClean="0"/>
              <a:t>3684 výstupů z toho 210 mrtvých</a:t>
            </a:r>
            <a:endParaRPr lang="cs-CZ" dirty="0"/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135888" y="5921896"/>
            <a:ext cx="1008112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Zpět nebo Předchozí 1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Soubor:Everest kalapatthar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7737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Wikipedia.cz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Shishapang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10902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cs-CZ" sz="19900" dirty="0" smtClean="0"/>
              <a:t>Číslo 13</a:t>
            </a:r>
            <a:endParaRPr lang="cs-CZ" sz="6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Gasherbrum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II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3917032"/>
          </a:xfrm>
        </p:spPr>
        <p:txBody>
          <a:bodyPr>
            <a:normAutofit/>
          </a:bodyPr>
          <a:lstStyle/>
          <a:p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Gasherbrum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je třináctou nejvyšší horou světa a pátou nejvyšší horou Pákistánu. Název pochází z místního jazyka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balti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kde </a:t>
            </a:r>
            <a:r>
              <a:rPr lang="cs-CZ" sz="2500" i="1" dirty="0" err="1" smtClean="0">
                <a:latin typeface="Times New Roman" pitchFamily="18" charset="0"/>
                <a:cs typeface="Times New Roman" pitchFamily="18" charset="0"/>
              </a:rPr>
              <a:t>rgasha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znamená </a:t>
            </a:r>
            <a:r>
              <a:rPr lang="cs-CZ" sz="2500" i="1" dirty="0" smtClean="0">
                <a:latin typeface="Times New Roman" pitchFamily="18" charset="0"/>
                <a:cs typeface="Times New Roman" pitchFamily="18" charset="0"/>
              </a:rPr>
              <a:t>krásný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500" i="1" dirty="0" err="1" smtClean="0">
                <a:latin typeface="Times New Roman" pitchFamily="18" charset="0"/>
                <a:cs typeface="Times New Roman" pitchFamily="18" charset="0"/>
              </a:rPr>
              <a:t>brum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znamená </a:t>
            </a:r>
            <a:r>
              <a:rPr lang="cs-CZ" sz="2500" i="1" dirty="0" smtClean="0">
                <a:latin typeface="Times New Roman" pitchFamily="18" charset="0"/>
                <a:cs typeface="Times New Roman" pitchFamily="18" charset="0"/>
              </a:rPr>
              <a:t>hora,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dohromady tedy </a:t>
            </a:r>
            <a:r>
              <a:rPr lang="cs-CZ" sz="2500" i="1" dirty="0" smtClean="0">
                <a:latin typeface="Times New Roman" pitchFamily="18" charset="0"/>
                <a:cs typeface="Times New Roman" pitchFamily="18" charset="0"/>
              </a:rPr>
              <a:t>Krásná hora.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Někdy bývá také nazýván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K4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1. český horolezec: 1995 - Oldřich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Rypl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Stanislav Šilhán, Petr Skřivánek, Josef Šimůnek</a:t>
            </a:r>
          </a:p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1. horolezec: Josef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Larch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Fritz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Moravec, Hans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Willenpart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836 výstupů z toho 19 mrtvých</a:t>
            </a:r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7380312" y="5805264"/>
            <a:ext cx="1008112" cy="93610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ubor:Gasherbrum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21701" cy="60932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7956376" y="6607672"/>
            <a:ext cx="250328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9900" dirty="0" smtClean="0"/>
              <a:t>Číslo 12</a:t>
            </a:r>
            <a:endParaRPr lang="cs-CZ" sz="6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874</Words>
  <Application>Microsoft Office PowerPoint</Application>
  <PresentationFormat>Předvádění na obrazovce (4:3)</PresentationFormat>
  <Paragraphs>109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sady Office</vt:lpstr>
      <vt:lpstr>Osmitisícovky</vt:lpstr>
      <vt:lpstr>Obsah:</vt:lpstr>
      <vt:lpstr>Číslo 14</vt:lpstr>
      <vt:lpstr>Šiša Pangma</vt:lpstr>
      <vt:lpstr>Snímek 5</vt:lpstr>
      <vt:lpstr>Číslo 13</vt:lpstr>
      <vt:lpstr>Gasherbrum II</vt:lpstr>
      <vt:lpstr>Snímek 8</vt:lpstr>
      <vt:lpstr>Číslo 12</vt:lpstr>
      <vt:lpstr>Broak Peak</vt:lpstr>
      <vt:lpstr>Snímek 11</vt:lpstr>
      <vt:lpstr>Snímek 12</vt:lpstr>
      <vt:lpstr>Gasherbrum I</vt:lpstr>
      <vt:lpstr>Snímek 14</vt:lpstr>
      <vt:lpstr>Číslo 10</vt:lpstr>
      <vt:lpstr>Annapurna</vt:lpstr>
      <vt:lpstr>Snímek 17</vt:lpstr>
      <vt:lpstr>Číslo 9</vt:lpstr>
      <vt:lpstr>Nanga Parbat</vt:lpstr>
      <vt:lpstr>Snímek 20</vt:lpstr>
      <vt:lpstr>Číslo 8</vt:lpstr>
      <vt:lpstr>Manaslu</vt:lpstr>
      <vt:lpstr>Snímek 23</vt:lpstr>
      <vt:lpstr>Číslo 7</vt:lpstr>
      <vt:lpstr>Dhaulagiri</vt:lpstr>
      <vt:lpstr>Snímek 26</vt:lpstr>
      <vt:lpstr>Číslo 6</vt:lpstr>
      <vt:lpstr> Čo Oju</vt:lpstr>
      <vt:lpstr>Snímek 29</vt:lpstr>
      <vt:lpstr>Číslo 5</vt:lpstr>
      <vt:lpstr>Makalu</vt:lpstr>
      <vt:lpstr>Snímek 32</vt:lpstr>
      <vt:lpstr>Číslo 4</vt:lpstr>
      <vt:lpstr>Lhotse</vt:lpstr>
      <vt:lpstr>Snímek 35</vt:lpstr>
      <vt:lpstr>Číslo 3</vt:lpstr>
      <vt:lpstr>Kančendženga</vt:lpstr>
      <vt:lpstr>Snímek 38</vt:lpstr>
      <vt:lpstr>Číslo 2</vt:lpstr>
      <vt:lpstr>K2</vt:lpstr>
      <vt:lpstr>Snímek 41</vt:lpstr>
      <vt:lpstr>Číslo 1</vt:lpstr>
      <vt:lpstr>Mount Everest</vt:lpstr>
      <vt:lpstr>Snímek 44</vt:lpstr>
      <vt:lpstr>Odkazy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Osmitisícovky</dc:title>
  <dc:creator>kalida00</dc:creator>
  <cp:lastModifiedBy>kalida00</cp:lastModifiedBy>
  <cp:revision>54</cp:revision>
  <dcterms:created xsi:type="dcterms:W3CDTF">2011-02-09T08:17:45Z</dcterms:created>
  <dcterms:modified xsi:type="dcterms:W3CDTF">2011-02-23T09:08:44Z</dcterms:modified>
</cp:coreProperties>
</file>