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6" r:id="rId5"/>
    <p:sldId id="267" r:id="rId6"/>
    <p:sldId id="268" r:id="rId7"/>
    <p:sldId id="270" r:id="rId8"/>
    <p:sldId id="271" r:id="rId9"/>
    <p:sldId id="272" r:id="rId10"/>
    <p:sldId id="273" r:id="rId11"/>
    <p:sldId id="274" r:id="rId12"/>
    <p:sldId id="269" r:id="rId13"/>
    <p:sldId id="275" r:id="rId14"/>
    <p:sldId id="276" r:id="rId15"/>
    <p:sldId id="265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A438-4892-4AEC-B009-7E8DF0925654}" type="datetimeFigureOut">
              <a:rPr lang="cs-CZ" smtClean="0"/>
              <a:t>7.11.2014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00CB-91E1-4B61-963C-0374C562E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525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A438-4892-4AEC-B009-7E8DF0925654}" type="datetimeFigureOut">
              <a:rPr lang="cs-CZ" smtClean="0"/>
              <a:t>7.11.2014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00CB-91E1-4B61-963C-0374C562E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625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A438-4892-4AEC-B009-7E8DF0925654}" type="datetimeFigureOut">
              <a:rPr lang="cs-CZ" smtClean="0"/>
              <a:t>7.11.2014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00CB-91E1-4B61-963C-0374C562E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4710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A438-4892-4AEC-B009-7E8DF0925654}" type="datetimeFigureOut">
              <a:rPr lang="cs-CZ" smtClean="0"/>
              <a:t>7.11.2014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00CB-91E1-4B61-963C-0374C562E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789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A438-4892-4AEC-B009-7E8DF0925654}" type="datetimeFigureOut">
              <a:rPr lang="cs-CZ" smtClean="0"/>
              <a:t>7.11.2014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00CB-91E1-4B61-963C-0374C562E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0941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A438-4892-4AEC-B009-7E8DF0925654}" type="datetimeFigureOut">
              <a:rPr lang="cs-CZ" smtClean="0"/>
              <a:t>7.11.2014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00CB-91E1-4B61-963C-0374C562E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3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A438-4892-4AEC-B009-7E8DF0925654}" type="datetimeFigureOut">
              <a:rPr lang="cs-CZ" smtClean="0"/>
              <a:t>7.11.2014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00CB-91E1-4B61-963C-0374C562E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6908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A438-4892-4AEC-B009-7E8DF0925654}" type="datetimeFigureOut">
              <a:rPr lang="cs-CZ" smtClean="0"/>
              <a:t>7.11.2014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00CB-91E1-4B61-963C-0374C562E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635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A438-4892-4AEC-B009-7E8DF0925654}" type="datetimeFigureOut">
              <a:rPr lang="cs-CZ" smtClean="0"/>
              <a:t>7.11.2014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00CB-91E1-4B61-963C-0374C562E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096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A438-4892-4AEC-B009-7E8DF0925654}" type="datetimeFigureOut">
              <a:rPr lang="cs-CZ" smtClean="0"/>
              <a:t>7.11.2014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00CB-91E1-4B61-963C-0374C562E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3246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A438-4892-4AEC-B009-7E8DF0925654}" type="datetimeFigureOut">
              <a:rPr lang="cs-CZ" smtClean="0"/>
              <a:t>7.11.2014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00CB-91E1-4B61-963C-0374C562E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470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FA438-4892-4AEC-B009-7E8DF0925654}" type="datetimeFigureOut">
              <a:rPr lang="cs-CZ" smtClean="0"/>
              <a:t>7.11.2014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800CB-91E1-4B61-963C-0374C562E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6395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800" y="1786652"/>
            <a:ext cx="7772400" cy="1941517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Aktivní škola - podpora, zlepšení kvality vzdělávání a výuky na základní škole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999656" y="4365104"/>
            <a:ext cx="6400800" cy="97156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Tento projekt je spolufinancován Evropským sociálním fondem a státním rozpočtem České republiky.</a:t>
            </a:r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ZŠ Týn nad Vltavou, Malá Strana</a:t>
            </a:r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672" y="620689"/>
            <a:ext cx="6192688" cy="1105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4727848" y="3789040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CZ.1.07/1.1.14/02.0049</a:t>
            </a:r>
          </a:p>
        </p:txBody>
      </p:sp>
    </p:spTree>
    <p:extLst>
      <p:ext uri="{BB962C8B-B14F-4D97-AF65-F5344CB8AC3E}">
        <p14:creationId xmlns:p14="http://schemas.microsoft.com/office/powerpoint/2010/main" val="29201414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74179"/>
            <a:ext cx="10515600" cy="1070409"/>
          </a:xfrm>
        </p:spPr>
        <p:txBody>
          <a:bodyPr/>
          <a:lstStyle/>
          <a:p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  <a:t>Vybereme příjemce</a:t>
            </a:r>
            <a:endParaRPr lang="cs-CZ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4910" y="1617807"/>
            <a:ext cx="1832264" cy="4351338"/>
          </a:xfrm>
        </p:spPr>
        <p:txBody>
          <a:bodyPr/>
          <a:lstStyle/>
          <a:p>
            <a:r>
              <a:rPr lang="cs-CZ" dirty="0"/>
              <a:t>n</a:t>
            </a:r>
            <a:r>
              <a:rPr lang="cs-CZ" dirty="0" smtClean="0"/>
              <a:t>ajdeme uložený adresář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8017" y="1144588"/>
            <a:ext cx="9134475" cy="5581650"/>
          </a:xfrm>
          <a:prstGeom prst="rect">
            <a:avLst/>
          </a:prstGeom>
        </p:spPr>
      </p:pic>
      <p:sp>
        <p:nvSpPr>
          <p:cNvPr id="5" name="Ovál 4"/>
          <p:cNvSpPr/>
          <p:nvPr/>
        </p:nvSpPr>
        <p:spPr>
          <a:xfrm>
            <a:off x="9299864" y="3034145"/>
            <a:ext cx="1340427" cy="3429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20685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7937" y="1214437"/>
            <a:ext cx="7096125" cy="442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898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1017"/>
            <a:ext cx="10515600" cy="1185501"/>
          </a:xfrm>
        </p:spPr>
        <p:txBody>
          <a:bodyPr/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Slučovací pole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36518"/>
            <a:ext cx="10515600" cy="4351338"/>
          </a:xfrm>
        </p:spPr>
        <p:txBody>
          <a:bodyPr/>
          <a:lstStyle/>
          <a:p>
            <a:r>
              <a:rPr lang="cs-CZ" dirty="0"/>
              <a:t>d</a:t>
            </a:r>
            <a:r>
              <a:rPr lang="cs-CZ" dirty="0" smtClean="0"/>
              <a:t>o vzoru obálky je nutné vložit slučovací pole (označíme Oslovení a na kartě 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Korespondence</a:t>
            </a:r>
            <a:r>
              <a:rPr lang="cs-CZ" dirty="0" smtClean="0"/>
              <a:t> ve skupině 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Zapsat a vložit pole </a:t>
            </a:r>
            <a:r>
              <a:rPr lang="cs-CZ" dirty="0" smtClean="0"/>
              <a:t>vybereme 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Vložit slučovací pole</a:t>
            </a:r>
            <a:r>
              <a:rPr lang="cs-CZ" dirty="0" smtClean="0"/>
              <a:t>)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0940" y="2260455"/>
            <a:ext cx="6134100" cy="435292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688" y="3247592"/>
            <a:ext cx="2800350" cy="3209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1675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240" y="379700"/>
            <a:ext cx="4610100" cy="36195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3077" y="2673493"/>
            <a:ext cx="4686300" cy="338137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87108" y="703550"/>
            <a:ext cx="4029075" cy="329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757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  <a:t>A můžeme tisknout všechny obálky společně</a:t>
            </a:r>
            <a:endParaRPr lang="cs-CZ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6139" y="1390650"/>
            <a:ext cx="8524443" cy="5301225"/>
          </a:xfrm>
          <a:prstGeom prst="rect">
            <a:avLst/>
          </a:prstGeom>
        </p:spPr>
      </p:pic>
      <p:sp>
        <p:nvSpPr>
          <p:cNvPr id="4" name="Ovál 3"/>
          <p:cNvSpPr/>
          <p:nvPr/>
        </p:nvSpPr>
        <p:spPr>
          <a:xfrm>
            <a:off x="7481455" y="3086100"/>
            <a:ext cx="1132609" cy="2701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10104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991544" y="4077073"/>
            <a:ext cx="82089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>
                <a:solidFill>
                  <a:prstClr val="black"/>
                </a:solidFill>
              </a:rPr>
              <a:t>Prohlašuji, že při tvorbě výukového materiálu jsem respektoval(a) všeobecně užívané právní a morální zvyklosti, autorská a jiná práva třetích osob, zejména práva duševního vlastnictví (např. práva k obchodní firmě, autorská práva k software, k filmovým, hudebním a fotografickým dílům nebo práva k ochranným známkám) dle zákona 121/2000 Sb. (autorský zákon). Nesu veškerou právní odpovědnost za obsah a původ svého díla.</a:t>
            </a:r>
            <a:endParaRPr lang="cs-CZ" dirty="0">
              <a:solidFill>
                <a:prstClr val="black"/>
              </a:solidFill>
            </a:endParaRPr>
          </a:p>
          <a:p>
            <a:pPr algn="just"/>
            <a:r>
              <a:rPr lang="cs-CZ" b="1" dirty="0">
                <a:solidFill>
                  <a:prstClr val="black"/>
                </a:solidFill>
              </a:rPr>
              <a:t>Dávám souhlas, aby moje dílo bylo dáno k dispozici veřejnosti k účelům volného užití (§ 30 odst. 1 zákona 121/2000 Sb.), tj. že k uvedeným účelům může být kýmkoliv zveřejňováno, používáno, upravováno a uchováváno.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lastní práce, obrázky pořízeny pomocí výstřižků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924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ZŠ Týn nad Vltavou, Malá Strana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279576" y="908721"/>
            <a:ext cx="763284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Název materiálu: IKT9_Word </a:t>
            </a:r>
            <a:r>
              <a:rPr lang="cs-CZ" dirty="0" smtClean="0"/>
              <a:t>2013_hromadná korespondence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Vzdělávací oblast: Informační a komunikační technologie</a:t>
            </a:r>
          </a:p>
          <a:p>
            <a:endParaRPr lang="cs-CZ" dirty="0"/>
          </a:p>
          <a:p>
            <a:r>
              <a:rPr lang="cs-CZ" dirty="0"/>
              <a:t>Vzdělávací obor: IKT</a:t>
            </a:r>
          </a:p>
          <a:p>
            <a:endParaRPr lang="cs-CZ" dirty="0"/>
          </a:p>
          <a:p>
            <a:r>
              <a:rPr lang="cs-CZ" dirty="0"/>
              <a:t>Název sady: Sada pro technické, přírodovědné a jazykově zaměřené předměty</a:t>
            </a:r>
          </a:p>
          <a:p>
            <a:endParaRPr lang="cs-CZ" dirty="0"/>
          </a:p>
          <a:p>
            <a:r>
              <a:rPr lang="cs-CZ" dirty="0"/>
              <a:t>Ročník: 9.</a:t>
            </a:r>
          </a:p>
          <a:p>
            <a:endParaRPr lang="cs-CZ" dirty="0"/>
          </a:p>
          <a:p>
            <a:r>
              <a:rPr lang="cs-CZ" dirty="0"/>
              <a:t>Autor: Mgr. Marcela Kubátová</a:t>
            </a:r>
          </a:p>
          <a:p>
            <a:endParaRPr lang="cs-CZ" dirty="0"/>
          </a:p>
          <a:p>
            <a:r>
              <a:rPr lang="cs-CZ" dirty="0"/>
              <a:t>Datum ověření: listopad </a:t>
            </a:r>
            <a:r>
              <a:rPr lang="cs-CZ" dirty="0" smtClean="0"/>
              <a:t>2014</a:t>
            </a:r>
          </a:p>
          <a:p>
            <a:endParaRPr lang="cs-CZ" dirty="0"/>
          </a:p>
          <a:p>
            <a:r>
              <a:rPr lang="cs-CZ" dirty="0"/>
              <a:t>Anotace: výukový materiál slouží ke zvládnutí základních postupů při ovládání MS Word 2013, je určen pro e-</a:t>
            </a:r>
            <a:r>
              <a:rPr lang="cs-CZ" dirty="0" err="1"/>
              <a:t>learning</a:t>
            </a:r>
            <a:r>
              <a:rPr lang="cs-CZ" dirty="0"/>
              <a:t> na webové stránce školy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4782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  <a:t>Word 2013 – hromadná korespondence</a:t>
            </a:r>
            <a:endParaRPr lang="cs-CZ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IKT9</a:t>
            </a:r>
          </a:p>
          <a:p>
            <a:r>
              <a:rPr lang="cs-CZ" dirty="0" smtClean="0"/>
              <a:t>Mgr. Marcela Kubátová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ZŠ Týn nad Vltavou, Malá Strana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783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  <a:t>Hromadná korespondence</a:t>
            </a:r>
            <a:endParaRPr lang="cs-CZ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ro hromadné rozesílání stejného dokumentu různým adresátům (dopisy se stejným textem, ale jinou adresou)</a:t>
            </a:r>
          </a:p>
          <a:p>
            <a:r>
              <a:rPr lang="cs-CZ" dirty="0"/>
              <a:t>h</a:t>
            </a:r>
            <a:r>
              <a:rPr lang="cs-CZ" dirty="0" smtClean="0"/>
              <a:t>romadný tisk diplomů či certifikátů (část textu stejná, jména se mění)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 rot="19112561">
            <a:off x="3522518" y="3948545"/>
            <a:ext cx="1911927" cy="1477328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Pan</a:t>
            </a:r>
          </a:p>
          <a:p>
            <a:r>
              <a:rPr lang="cs-CZ" dirty="0" smtClean="0"/>
              <a:t>Vítězslav Rychlý</a:t>
            </a:r>
          </a:p>
          <a:p>
            <a:r>
              <a:rPr lang="cs-CZ" dirty="0" smtClean="0"/>
              <a:t>Ohnivzdorná 15</a:t>
            </a:r>
          </a:p>
          <a:p>
            <a:r>
              <a:rPr lang="cs-CZ" dirty="0" smtClean="0"/>
              <a:t>Ostrava</a:t>
            </a:r>
          </a:p>
          <a:p>
            <a:r>
              <a:rPr lang="cs-CZ" dirty="0" smtClean="0"/>
              <a:t>702 00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 rot="1474553">
            <a:off x="7162799" y="3948544"/>
            <a:ext cx="1911927" cy="1477328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Paní</a:t>
            </a:r>
          </a:p>
          <a:p>
            <a:r>
              <a:rPr lang="cs-CZ" dirty="0" smtClean="0"/>
              <a:t>Hortenzie Pomalá</a:t>
            </a:r>
          </a:p>
          <a:p>
            <a:r>
              <a:rPr lang="cs-CZ" dirty="0" smtClean="0"/>
              <a:t>Višňová 163</a:t>
            </a:r>
          </a:p>
          <a:p>
            <a:r>
              <a:rPr lang="cs-CZ" dirty="0" smtClean="0"/>
              <a:t>Týn nad Blankou</a:t>
            </a:r>
          </a:p>
          <a:p>
            <a:r>
              <a:rPr lang="cs-CZ" dirty="0" smtClean="0"/>
              <a:t>315 21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886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  <a:t>Zdroj dat pro hromadnou korespondenci</a:t>
            </a:r>
            <a:endParaRPr lang="cs-CZ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drojem dat bude nejčastěji tabulka vytvořená v Excelu</a:t>
            </a:r>
          </a:p>
          <a:p>
            <a:r>
              <a:rPr lang="cs-CZ" dirty="0"/>
              <a:t>n</a:t>
            </a:r>
            <a:r>
              <a:rPr lang="cs-CZ" dirty="0" smtClean="0"/>
              <a:t>apř. adresář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5250" y="3204296"/>
            <a:ext cx="5381625" cy="202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280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  <a:t>Vzor obálky</a:t>
            </a:r>
            <a:endParaRPr lang="cs-CZ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9375" y="1690688"/>
            <a:ext cx="6953250" cy="346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331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Průvodce hromadnou korespondencí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</a:t>
            </a:r>
            <a:r>
              <a:rPr lang="cs-CZ" dirty="0" smtClean="0"/>
              <a:t>pustíme si z karty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Korespondence</a:t>
            </a:r>
            <a:r>
              <a:rPr lang="cs-CZ" dirty="0" smtClean="0"/>
              <a:t> podrobného průvodce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2485" y="2639219"/>
            <a:ext cx="5972175" cy="2724150"/>
          </a:xfrm>
          <a:prstGeom prst="rect">
            <a:avLst/>
          </a:prstGeom>
        </p:spPr>
      </p:pic>
      <p:sp>
        <p:nvSpPr>
          <p:cNvPr id="5" name="Ovál 4"/>
          <p:cNvSpPr/>
          <p:nvPr/>
        </p:nvSpPr>
        <p:spPr>
          <a:xfrm>
            <a:off x="3460173" y="5018809"/>
            <a:ext cx="4083627" cy="34456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7678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9225" y="209550"/>
            <a:ext cx="9353550" cy="6438900"/>
          </a:xfrm>
          <a:prstGeom prst="rect">
            <a:avLst/>
          </a:prstGeom>
        </p:spPr>
      </p:pic>
      <p:sp>
        <p:nvSpPr>
          <p:cNvPr id="3" name="Ovál 2"/>
          <p:cNvSpPr/>
          <p:nvPr/>
        </p:nvSpPr>
        <p:spPr>
          <a:xfrm>
            <a:off x="7533409" y="6213764"/>
            <a:ext cx="2493818" cy="4987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520545" y="5663046"/>
            <a:ext cx="34601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Procházíme krok za krokem.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897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8895"/>
            <a:ext cx="10515600" cy="989012"/>
          </a:xfrm>
        </p:spPr>
        <p:txBody>
          <a:bodyPr/>
          <a:lstStyle/>
          <a:p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  <a:t>Vybereme počáteční dokument</a:t>
            </a:r>
            <a:endParaRPr lang="cs-CZ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745" y="1358034"/>
            <a:ext cx="2538845" cy="4351338"/>
          </a:xfrm>
        </p:spPr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okud máme otevřený </a:t>
            </a:r>
            <a:r>
              <a:rPr lang="cs-CZ" b="1" dirty="0" err="1" smtClean="0">
                <a:solidFill>
                  <a:schemeClr val="accent4">
                    <a:lumMod val="50000"/>
                  </a:schemeClr>
                </a:solidFill>
              </a:rPr>
              <a:t>obalky_vzor</a:t>
            </a:r>
            <a:r>
              <a:rPr lang="cs-CZ" dirty="0" smtClean="0"/>
              <a:t> zatrhneme Použít aktuální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0446" y="892824"/>
            <a:ext cx="9153525" cy="5610225"/>
          </a:xfrm>
          <a:prstGeom prst="rect">
            <a:avLst/>
          </a:prstGeom>
        </p:spPr>
      </p:pic>
      <p:sp>
        <p:nvSpPr>
          <p:cNvPr id="5" name="Ovál 4"/>
          <p:cNvSpPr/>
          <p:nvPr/>
        </p:nvSpPr>
        <p:spPr>
          <a:xfrm>
            <a:off x="9175173" y="1797627"/>
            <a:ext cx="1880754" cy="33250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756313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382</Words>
  <Application>Microsoft Office PowerPoint</Application>
  <PresentationFormat>Širokoúhlá obrazovka</PresentationFormat>
  <Paragraphs>56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Motiv Office</vt:lpstr>
      <vt:lpstr>Aktivní škola - podpora, zlepšení kvality vzdělávání a výuky na základní škole</vt:lpstr>
      <vt:lpstr>Prezentace aplikace PowerPoint</vt:lpstr>
      <vt:lpstr>Word 2013 – hromadná korespondence</vt:lpstr>
      <vt:lpstr>Hromadná korespondence</vt:lpstr>
      <vt:lpstr>Zdroj dat pro hromadnou korespondenci</vt:lpstr>
      <vt:lpstr>Vzor obálky</vt:lpstr>
      <vt:lpstr>Průvodce hromadnou korespondencí</vt:lpstr>
      <vt:lpstr>Prezentace aplikace PowerPoint</vt:lpstr>
      <vt:lpstr>Vybereme počáteční dokument</vt:lpstr>
      <vt:lpstr>Vybereme příjemce</vt:lpstr>
      <vt:lpstr>Prezentace aplikace PowerPoint</vt:lpstr>
      <vt:lpstr>Slučovací pole</vt:lpstr>
      <vt:lpstr>Prezentace aplikace PowerPoint</vt:lpstr>
      <vt:lpstr>A můžeme tisknout všechny obálky společně</vt:lpstr>
      <vt:lpstr>Zdroje: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Aktivní škola - podpora, zlepšení kvality vzdělávání a výuky na základní škole</dc:title>
  <dc:creator>Marcela Kubátová</dc:creator>
  <cp:lastModifiedBy>Marcela Kubátová</cp:lastModifiedBy>
  <cp:revision>18</cp:revision>
  <dcterms:created xsi:type="dcterms:W3CDTF">2014-10-23T06:00:24Z</dcterms:created>
  <dcterms:modified xsi:type="dcterms:W3CDTF">2014-11-07T11:32:56Z</dcterms:modified>
</cp:coreProperties>
</file>