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60" r:id="rId5"/>
    <p:sldId id="262" r:id="rId6"/>
    <p:sldId id="263" r:id="rId7"/>
    <p:sldId id="264" r:id="rId8"/>
    <p:sldId id="261" r:id="rId9"/>
    <p:sldId id="265" r:id="rId10"/>
    <p:sldId id="266" r:id="rId11"/>
    <p:sldId id="267" r:id="rId12"/>
    <p:sldId id="268" r:id="rId13"/>
    <p:sldId id="25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75DE1-9DF8-4282-9029-5912C4B755DB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FE1E8-BF37-4D83-B3D8-501BE81471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75DE1-9DF8-4282-9029-5912C4B755DB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FE1E8-BF37-4D83-B3D8-501BE81471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75DE1-9DF8-4282-9029-5912C4B755DB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FE1E8-BF37-4D83-B3D8-501BE81471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75DE1-9DF8-4282-9029-5912C4B755DB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FE1E8-BF37-4D83-B3D8-501BE81471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75DE1-9DF8-4282-9029-5912C4B755DB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FE1E8-BF37-4D83-B3D8-501BE81471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75DE1-9DF8-4282-9029-5912C4B755DB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FE1E8-BF37-4D83-B3D8-501BE81471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75DE1-9DF8-4282-9029-5912C4B755DB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FE1E8-BF37-4D83-B3D8-501BE81471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75DE1-9DF8-4282-9029-5912C4B755DB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FE1E8-BF37-4D83-B3D8-501BE81471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75DE1-9DF8-4282-9029-5912C4B755DB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FE1E8-BF37-4D83-B3D8-501BE81471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75DE1-9DF8-4282-9029-5912C4B755DB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FE1E8-BF37-4D83-B3D8-501BE81471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75DE1-9DF8-4282-9029-5912C4B755DB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FE1E8-BF37-4D83-B3D8-501BE81471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775DE1-9DF8-4282-9029-5912C4B755DB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FE1E8-BF37-4D83-B3D8-501BE814719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685800" y="2130425"/>
            <a:ext cx="7772400" cy="1941513"/>
          </a:xfrm>
          <a:prstGeom prst="rect">
            <a:avLst/>
          </a:prstGeom>
        </p:spPr>
        <p:txBody>
          <a:bodyPr>
            <a:normAutofit fontScale="900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sz="4000" b="1" i="1">
                <a:solidFill>
                  <a:prstClr val="black"/>
                </a:solidFill>
                <a:latin typeface="+mn-lt"/>
              </a:rPr>
              <a:t>Nové modulové výukové a inovativní programy - zvýšení kvality ve vzdělávání </a:t>
            </a:r>
            <a:r>
              <a:rPr lang="cs-CZ" sz="4400">
                <a:solidFill>
                  <a:prstClr val="black"/>
                </a:solidFill>
                <a:latin typeface="+mn-lt"/>
              </a:rPr>
              <a:t/>
            </a:r>
            <a:br>
              <a:rPr lang="cs-CZ" sz="4400">
                <a:solidFill>
                  <a:prstClr val="black"/>
                </a:solidFill>
                <a:latin typeface="+mn-lt"/>
              </a:rPr>
            </a:br>
            <a:endParaRPr lang="cs-CZ" sz="4400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2051" name="Podnadpis 2"/>
          <p:cNvSpPr txBox="1">
            <a:spLocks/>
          </p:cNvSpPr>
          <p:nvPr/>
        </p:nvSpPr>
        <p:spPr bwMode="auto">
          <a:xfrm>
            <a:off x="1428750" y="3929063"/>
            <a:ext cx="640080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cs-CZ" sz="2400">
                <a:solidFill>
                  <a:srgbClr val="000000"/>
                </a:solidFill>
              </a:rPr>
              <a:t>Tento projekt je spolufinancován Evropským sociálním fondem a státním rozpočtem ČR</a:t>
            </a: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857375" y="500063"/>
            <a:ext cx="5653088" cy="785812"/>
            <a:chOff x="1410" y="1686"/>
            <a:chExt cx="8902" cy="1238"/>
          </a:xfrm>
        </p:grpSpPr>
        <p:pic>
          <p:nvPicPr>
            <p:cNvPr id="2055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10" y="1831"/>
              <a:ext cx="1217" cy="10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6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700" y="1758"/>
              <a:ext cx="1438" cy="1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7" name="Picture 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235" y="1686"/>
              <a:ext cx="1401" cy="10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8" name="Picture 6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581" y="1795"/>
              <a:ext cx="2138" cy="10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9" name="Picture 7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9095" y="1758"/>
              <a:ext cx="1217" cy="9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53" name="TextovéPole 11"/>
          <p:cNvSpPr txBox="1">
            <a:spLocks noChangeArrowheads="1"/>
          </p:cNvSpPr>
          <p:nvPr/>
        </p:nvSpPr>
        <p:spPr bwMode="auto">
          <a:xfrm>
            <a:off x="2286000" y="1285875"/>
            <a:ext cx="507206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>
                <a:solidFill>
                  <a:srgbClr val="000000"/>
                </a:solidFill>
              </a:rPr>
              <a:t>INVESTICE DO ROZVOJE VZDĚLÁVÁNÍ</a:t>
            </a:r>
          </a:p>
        </p:txBody>
      </p:sp>
      <p:sp>
        <p:nvSpPr>
          <p:cNvPr id="2054" name="Zástupný symbol pro zápatí 10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>
                <a:solidFill>
                  <a:srgbClr val="898989"/>
                </a:solidFill>
              </a:rPr>
              <a:t>ZŠ, Týn nad Vltavou, Malá Strana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3720896" y="3494563"/>
            <a:ext cx="22022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cs-CZ" sz="1400" dirty="0" smtClean="0">
                <a:latin typeface="+mj-lt"/>
              </a:rPr>
              <a:t>CZ.1.07/1.1.10/01.0063</a:t>
            </a:r>
            <a:endParaRPr lang="cs-CZ" sz="1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19288" y="909638"/>
            <a:ext cx="5305425" cy="503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5375" y="757238"/>
            <a:ext cx="6953250" cy="534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Elipsa 2"/>
          <p:cNvSpPr/>
          <p:nvPr/>
        </p:nvSpPr>
        <p:spPr>
          <a:xfrm>
            <a:off x="2411760" y="2924944"/>
            <a:ext cx="2088232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Elipsa 3"/>
          <p:cNvSpPr/>
          <p:nvPr/>
        </p:nvSpPr>
        <p:spPr>
          <a:xfrm>
            <a:off x="4572000" y="2924944"/>
            <a:ext cx="2016224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179512" y="188640"/>
            <a:ext cx="3456384" cy="369332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horizontální zarovnání tabulky</a:t>
            </a:r>
            <a:endParaRPr lang="cs-CZ" dirty="0"/>
          </a:p>
        </p:txBody>
      </p:sp>
      <p:cxnSp>
        <p:nvCxnSpPr>
          <p:cNvPr id="7" name="Přímá spojovací šipka 6"/>
          <p:cNvCxnSpPr>
            <a:stCxn id="5" idx="2"/>
            <a:endCxn id="3" idx="0"/>
          </p:cNvCxnSpPr>
          <p:nvPr/>
        </p:nvCxnSpPr>
        <p:spPr>
          <a:xfrm rot="16200000" flipH="1">
            <a:off x="1498304" y="967372"/>
            <a:ext cx="2366972" cy="1548172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ovéPole 7"/>
          <p:cNvSpPr txBox="1"/>
          <p:nvPr/>
        </p:nvSpPr>
        <p:spPr>
          <a:xfrm>
            <a:off x="4860032" y="188640"/>
            <a:ext cx="3096344" cy="369332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vertikální zarovnání tabulky</a:t>
            </a:r>
            <a:endParaRPr lang="cs-CZ" dirty="0"/>
          </a:p>
        </p:txBody>
      </p:sp>
      <p:cxnSp>
        <p:nvCxnSpPr>
          <p:cNvPr id="10" name="Přímá spojovací šipka 9"/>
          <p:cNvCxnSpPr>
            <a:stCxn id="8" idx="2"/>
            <a:endCxn id="4" idx="0"/>
          </p:cNvCxnSpPr>
          <p:nvPr/>
        </p:nvCxnSpPr>
        <p:spPr>
          <a:xfrm rot="5400000">
            <a:off x="4810672" y="1327412"/>
            <a:ext cx="2366972" cy="828092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19288" y="909638"/>
            <a:ext cx="5305425" cy="503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Zdroje: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043246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Pavel Navrátil</a:t>
            </a:r>
            <a:br>
              <a:rPr lang="cs-CZ" dirty="0" smtClean="0"/>
            </a:br>
            <a:r>
              <a:rPr lang="cs-CZ" dirty="0" smtClean="0"/>
              <a:t>Informatika a výpočetní technika 3</a:t>
            </a:r>
            <a:br>
              <a:rPr lang="cs-CZ" dirty="0" smtClean="0"/>
            </a:br>
            <a:r>
              <a:rPr lang="cs-CZ" dirty="0" smtClean="0"/>
              <a:t>kompendium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Jazyk HTML</a:t>
            </a:r>
            <a:b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tabulka</a:t>
            </a:r>
            <a:endParaRPr lang="cs-CZ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Informatika 9. ročník</a:t>
            </a:r>
          </a:p>
          <a:p>
            <a:r>
              <a:rPr lang="cs-CZ" sz="2800" dirty="0" smtClean="0"/>
              <a:t>Marcela Kubátová</a:t>
            </a:r>
            <a:endParaRPr lang="cs-CZ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Tabulky 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Tabulky jsou velmi silným nástrojem jazyka HTML.</a:t>
            </a:r>
          </a:p>
          <a:p>
            <a:r>
              <a:rPr lang="cs-CZ" dirty="0" smtClean="0"/>
              <a:t>Pomocí tabulek je možné dosáhnout zajímavých efektů.</a:t>
            </a:r>
          </a:p>
          <a:p>
            <a:r>
              <a:rPr lang="cs-CZ" dirty="0" smtClean="0"/>
              <a:t>Tabulky jako takové nabízejí spoustu možností.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accent6">
                    <a:lumMod val="50000"/>
                  </a:schemeClr>
                </a:solidFill>
              </a:rPr>
              <a:t>Tagy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 tabulky: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1571612"/>
            <a:ext cx="7248525" cy="422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Zásady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každá buňka musí mít obal</a:t>
            </a:r>
          </a:p>
          <a:p>
            <a:r>
              <a:rPr lang="cs-CZ" dirty="0" smtClean="0"/>
              <a:t>do prázdných buněk dosazujeme alespoň tvrdou mezeru </a:t>
            </a:r>
            <a:r>
              <a:rPr lang="en-US" dirty="0" smtClean="0"/>
              <a:t>&amp;</a:t>
            </a:r>
            <a:r>
              <a:rPr lang="cs-CZ" dirty="0" err="1" smtClean="0"/>
              <a:t>nbsp</a:t>
            </a:r>
            <a:endParaRPr lang="en-US" dirty="0" smtClean="0"/>
          </a:p>
          <a:p>
            <a:r>
              <a:rPr lang="cs-CZ" dirty="0" smtClean="0"/>
              <a:t>tabulka se vždy vykresluje zleva doprava, ze shora dolů 1, 2, 3, 4</a:t>
            </a:r>
          </a:p>
          <a:p>
            <a:r>
              <a:rPr lang="cs-CZ" dirty="0" smtClean="0"/>
              <a:t>ve všech řádcích musí být stejně buněk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66788" y="790575"/>
            <a:ext cx="7210425" cy="527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19288" y="919163"/>
            <a:ext cx="5305425" cy="501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Atributy </a:t>
            </a:r>
            <a:r>
              <a:rPr lang="cs-CZ" dirty="0" err="1" smtClean="0">
                <a:solidFill>
                  <a:schemeClr val="accent6">
                    <a:lumMod val="50000"/>
                  </a:schemeClr>
                </a:solidFill>
              </a:rPr>
              <a:t>tagu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 &lt;TABLE&gt;: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r>
              <a:rPr lang="cs-CZ" dirty="0" smtClean="0"/>
              <a:t>rám tabulky </a:t>
            </a:r>
            <a:r>
              <a:rPr lang="cs-CZ" b="1" dirty="0" err="1" smtClean="0">
                <a:solidFill>
                  <a:schemeClr val="accent6">
                    <a:lumMod val="75000"/>
                  </a:schemeClr>
                </a:solidFill>
              </a:rPr>
              <a:t>border</a:t>
            </a:r>
            <a:r>
              <a:rPr lang="cs-CZ" dirty="0" smtClean="0"/>
              <a:t> = „10“</a:t>
            </a:r>
          </a:p>
          <a:p>
            <a:r>
              <a:rPr lang="cs-CZ" dirty="0" smtClean="0"/>
              <a:t>šířka tabulky </a:t>
            </a:r>
            <a:r>
              <a:rPr lang="cs-CZ" b="1" dirty="0" err="1" smtClean="0">
                <a:solidFill>
                  <a:schemeClr val="accent6">
                    <a:lumMod val="75000"/>
                  </a:schemeClr>
                </a:solidFill>
              </a:rPr>
              <a:t>width</a:t>
            </a:r>
            <a:r>
              <a:rPr lang="cs-CZ" dirty="0" smtClean="0"/>
              <a:t> = „45%“</a:t>
            </a:r>
          </a:p>
          <a:p>
            <a:r>
              <a:rPr lang="cs-CZ" dirty="0" smtClean="0"/>
              <a:t>výška řádků </a:t>
            </a:r>
            <a:r>
              <a:rPr lang="cs-CZ" b="1" dirty="0" err="1" smtClean="0">
                <a:solidFill>
                  <a:schemeClr val="accent6">
                    <a:lumMod val="75000"/>
                  </a:schemeClr>
                </a:solidFill>
              </a:rPr>
              <a:t>height</a:t>
            </a:r>
            <a:r>
              <a:rPr lang="cs-CZ" dirty="0" smtClean="0"/>
              <a:t> = „200“</a:t>
            </a:r>
          </a:p>
          <a:p>
            <a:r>
              <a:rPr lang="cs-CZ" dirty="0" smtClean="0"/>
              <a:t>horizontální zarovnání </a:t>
            </a:r>
            <a:r>
              <a:rPr lang="cs-CZ" b="1" dirty="0" err="1" smtClean="0">
                <a:solidFill>
                  <a:schemeClr val="accent6">
                    <a:lumMod val="75000"/>
                  </a:schemeClr>
                </a:solidFill>
              </a:rPr>
              <a:t>align</a:t>
            </a:r>
            <a:r>
              <a:rPr lang="cs-CZ" dirty="0" smtClean="0"/>
              <a:t> = „center“</a:t>
            </a:r>
          </a:p>
          <a:p>
            <a:r>
              <a:rPr lang="cs-CZ" dirty="0" smtClean="0"/>
              <a:t>vertikální zarovnání </a:t>
            </a:r>
            <a:r>
              <a:rPr lang="cs-CZ" b="1" dirty="0" err="1" smtClean="0">
                <a:solidFill>
                  <a:schemeClr val="accent6">
                    <a:lumMod val="75000"/>
                  </a:schemeClr>
                </a:solidFill>
              </a:rPr>
              <a:t>valign</a:t>
            </a:r>
            <a:r>
              <a:rPr lang="cs-CZ" dirty="0" smtClean="0"/>
              <a:t> = „top“</a:t>
            </a:r>
            <a:br>
              <a:rPr lang="cs-CZ" dirty="0" smtClean="0"/>
            </a:br>
            <a:r>
              <a:rPr lang="cs-CZ" dirty="0" smtClean="0"/>
              <a:t>                                                     </a:t>
            </a:r>
            <a:r>
              <a:rPr lang="cs-CZ" dirty="0" err="1" smtClean="0"/>
              <a:t>midle</a:t>
            </a:r>
            <a:r>
              <a:rPr lang="cs-CZ" dirty="0" smtClean="0"/>
              <a:t>, </a:t>
            </a:r>
            <a:r>
              <a:rPr lang="cs-CZ" dirty="0" err="1" smtClean="0"/>
              <a:t>bottom</a:t>
            </a:r>
            <a:endParaRPr lang="cs-CZ" dirty="0" smtClean="0"/>
          </a:p>
          <a:p>
            <a:r>
              <a:rPr lang="cs-CZ" dirty="0" smtClean="0"/>
              <a:t>barva </a:t>
            </a:r>
            <a:r>
              <a:rPr lang="cs-CZ" b="1" dirty="0" err="1" smtClean="0">
                <a:solidFill>
                  <a:schemeClr val="accent6">
                    <a:lumMod val="75000"/>
                  </a:schemeClr>
                </a:solidFill>
              </a:rPr>
              <a:t>bgcolor</a:t>
            </a:r>
            <a:r>
              <a:rPr lang="cs-CZ" dirty="0" smtClean="0"/>
              <a:t> = „</a:t>
            </a:r>
            <a:r>
              <a:rPr lang="cs-CZ" dirty="0" err="1" smtClean="0"/>
              <a:t>red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barva okraje </a:t>
            </a:r>
            <a:r>
              <a:rPr lang="cs-CZ" b="1" dirty="0" err="1" smtClean="0">
                <a:solidFill>
                  <a:schemeClr val="accent6">
                    <a:lumMod val="75000"/>
                  </a:schemeClr>
                </a:solidFill>
              </a:rPr>
              <a:t>boldercolor</a:t>
            </a:r>
            <a:r>
              <a:rPr lang="cs-CZ" dirty="0" smtClean="0"/>
              <a:t> = „</a:t>
            </a:r>
            <a:r>
              <a:rPr lang="cs-CZ" dirty="0" err="1" smtClean="0"/>
              <a:t>blue</a:t>
            </a:r>
            <a:r>
              <a:rPr lang="cs-CZ" dirty="0" smtClean="0"/>
              <a:t>“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5375" y="757238"/>
            <a:ext cx="6953250" cy="534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Elipsa 2"/>
          <p:cNvSpPr/>
          <p:nvPr/>
        </p:nvSpPr>
        <p:spPr>
          <a:xfrm>
            <a:off x="2555776" y="2636912"/>
            <a:ext cx="1584176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Elipsa 3"/>
          <p:cNvSpPr/>
          <p:nvPr/>
        </p:nvSpPr>
        <p:spPr>
          <a:xfrm>
            <a:off x="4211960" y="2636912"/>
            <a:ext cx="1584176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Elipsa 4"/>
          <p:cNvSpPr/>
          <p:nvPr/>
        </p:nvSpPr>
        <p:spPr>
          <a:xfrm>
            <a:off x="5796136" y="2636912"/>
            <a:ext cx="1584176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179512" y="188640"/>
            <a:ext cx="2448272" cy="369332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okraj tabulky v bodech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3563888" y="188640"/>
            <a:ext cx="1800200" cy="369332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délka tabulky v %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6372200" y="188640"/>
            <a:ext cx="2304256" cy="369332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výška řádku v bodech</a:t>
            </a:r>
            <a:endParaRPr lang="cs-CZ" dirty="0"/>
          </a:p>
        </p:txBody>
      </p:sp>
      <p:cxnSp>
        <p:nvCxnSpPr>
          <p:cNvPr id="11" name="Přímá spojovací šipka 10"/>
          <p:cNvCxnSpPr>
            <a:stCxn id="7" idx="2"/>
            <a:endCxn id="3" idx="1"/>
          </p:cNvCxnSpPr>
          <p:nvPr/>
        </p:nvCxnSpPr>
        <p:spPr>
          <a:xfrm rot="16200000" flipH="1">
            <a:off x="1019332" y="942287"/>
            <a:ext cx="2152757" cy="1384125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šipka 12"/>
          <p:cNvCxnSpPr>
            <a:stCxn id="8" idx="2"/>
            <a:endCxn id="4" idx="0"/>
          </p:cNvCxnSpPr>
          <p:nvPr/>
        </p:nvCxnSpPr>
        <p:spPr>
          <a:xfrm rot="16200000" flipH="1">
            <a:off x="3694548" y="1327412"/>
            <a:ext cx="2078940" cy="540060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šipka 14"/>
          <p:cNvCxnSpPr>
            <a:stCxn id="9" idx="2"/>
            <a:endCxn id="5" idx="0"/>
          </p:cNvCxnSpPr>
          <p:nvPr/>
        </p:nvCxnSpPr>
        <p:spPr>
          <a:xfrm rot="5400000">
            <a:off x="6016806" y="1129390"/>
            <a:ext cx="2078940" cy="936104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167</Words>
  <Application>Microsoft Office PowerPoint</Application>
  <PresentationFormat>Předvádění na obrazovce (4:3)</PresentationFormat>
  <Paragraphs>33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6" baseType="lpstr">
      <vt:lpstr>Arial</vt:lpstr>
      <vt:lpstr>Calibri</vt:lpstr>
      <vt:lpstr>Motiv sady Office</vt:lpstr>
      <vt:lpstr>Prezentace aplikace PowerPoint</vt:lpstr>
      <vt:lpstr>Jazyk HTML tabulka</vt:lpstr>
      <vt:lpstr>Tabulky </vt:lpstr>
      <vt:lpstr>Tagy tabulky:</vt:lpstr>
      <vt:lpstr>Zásady </vt:lpstr>
      <vt:lpstr>Prezentace aplikace PowerPoint</vt:lpstr>
      <vt:lpstr>Prezentace aplikace PowerPoint</vt:lpstr>
      <vt:lpstr>Atributy tagu &lt;TABLE&gt;:</vt:lpstr>
      <vt:lpstr>Prezentace aplikace PowerPoint</vt:lpstr>
      <vt:lpstr>Prezentace aplikace PowerPoint</vt:lpstr>
      <vt:lpstr>Prezentace aplikace PowerPoint</vt:lpstr>
      <vt:lpstr>Prezentace aplikace PowerPoint</vt:lpstr>
      <vt:lpstr>Zdroje:</vt:lpstr>
    </vt:vector>
  </TitlesOfParts>
  <Company>ZS Týn nad Vltavou Malá Strana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kubama</dc:creator>
  <cp:lastModifiedBy>Marcela Kubátová</cp:lastModifiedBy>
  <cp:revision>13</cp:revision>
  <dcterms:created xsi:type="dcterms:W3CDTF">2010-09-13T11:06:40Z</dcterms:created>
  <dcterms:modified xsi:type="dcterms:W3CDTF">2015-02-26T12:57:54Z</dcterms:modified>
</cp:coreProperties>
</file>