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9" r:id="rId3"/>
    <p:sldId id="270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6F1A-8F5D-4FD2-AF85-E6E0D0A1D5B6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4756-DBDD-4ECB-BCBD-BC56FAAD7A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Procvič si: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Z dvojkové do desítkové:</a:t>
            </a:r>
            <a:b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10111001=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01101111=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11111111=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00111011=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00011110=</a:t>
            </a:r>
          </a:p>
          <a:p>
            <a:pPr marL="0" indent="0">
              <a:buNone/>
            </a:pP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Z desítkové do dvojkové:</a:t>
            </a:r>
            <a:b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85=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119=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218=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43=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169=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207=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78=</a:t>
            </a:r>
            <a:b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146=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494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Jednotky informace: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jednotkou je jeden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bit </a:t>
            </a:r>
            <a:r>
              <a:rPr lang="cs-CZ" dirty="0" smtClean="0"/>
              <a:t>(čti bit)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proud prochází – ano – 1</a:t>
            </a:r>
            <a:b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proud neprochází – ne – 0</a:t>
            </a:r>
          </a:p>
          <a:p>
            <a:r>
              <a:rPr lang="cs-CZ" dirty="0" smtClean="0"/>
              <a:t>osm bitů je jeden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byte</a:t>
            </a:r>
            <a:r>
              <a:rPr lang="cs-CZ" dirty="0" smtClean="0"/>
              <a:t> (čti bajt)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zkráceně zapsáno:  1 B = 8 b</a:t>
            </a:r>
          </a:p>
          <a:p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524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Násobky bytu: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kilobyte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 kB = 1000 B</a:t>
            </a:r>
            <a:br>
              <a:rPr lang="cs-CZ" dirty="0" smtClean="0"/>
            </a:b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megabyte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 MB = 1000 kB = 1000 000 B</a:t>
            </a:r>
            <a:br>
              <a:rPr lang="cs-CZ" dirty="0" smtClean="0"/>
            </a:b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gigabyte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 GB = 1000 MB = 10</a:t>
            </a:r>
            <a:r>
              <a:rPr lang="cs-CZ" baseline="30000" dirty="0" smtClean="0"/>
              <a:t>6</a:t>
            </a:r>
            <a:r>
              <a:rPr lang="cs-CZ" dirty="0" smtClean="0"/>
              <a:t> kB = 10</a:t>
            </a:r>
            <a:r>
              <a:rPr lang="cs-CZ" baseline="30000" dirty="0"/>
              <a:t>9</a:t>
            </a:r>
            <a:r>
              <a:rPr lang="cs-CZ" dirty="0" smtClean="0"/>
              <a:t> B</a:t>
            </a:r>
            <a:br>
              <a:rPr lang="cs-CZ" dirty="0" smtClean="0"/>
            </a:br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terabyte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 TB = 10</a:t>
            </a:r>
            <a:r>
              <a:rPr lang="cs-CZ" baseline="30000" dirty="0"/>
              <a:t>3</a:t>
            </a:r>
            <a:r>
              <a:rPr lang="cs-CZ" dirty="0" smtClean="0"/>
              <a:t> GB = 10</a:t>
            </a:r>
            <a:r>
              <a:rPr lang="cs-CZ" baseline="30000" dirty="0"/>
              <a:t>6</a:t>
            </a:r>
            <a:r>
              <a:rPr lang="cs-CZ" dirty="0" smtClean="0"/>
              <a:t> MB = 10</a:t>
            </a:r>
            <a:r>
              <a:rPr lang="cs-CZ" baseline="30000" dirty="0"/>
              <a:t>9</a:t>
            </a:r>
            <a:r>
              <a:rPr lang="cs-CZ" dirty="0" smtClean="0"/>
              <a:t> kB = 10</a:t>
            </a:r>
            <a:r>
              <a:rPr lang="cs-CZ" baseline="30000" dirty="0"/>
              <a:t>12</a:t>
            </a:r>
            <a:r>
              <a:rPr lang="cs-CZ" dirty="0" smtClean="0"/>
              <a:t> 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641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Velikost operační paměti RAM</a:t>
            </a:r>
            <a:br>
              <a:rPr lang="cs-CZ" dirty="0" smtClean="0"/>
            </a:br>
            <a:r>
              <a:rPr lang="cs-CZ" dirty="0" smtClean="0"/>
              <a:t>512 MB, 4 GB, 12 GB</a:t>
            </a:r>
          </a:p>
          <a:p>
            <a:r>
              <a:rPr lang="cs-CZ" dirty="0" smtClean="0"/>
              <a:t>Velikost pevného disku HDD</a:t>
            </a:r>
            <a:br>
              <a:rPr lang="cs-CZ" dirty="0" smtClean="0"/>
            </a:br>
            <a:r>
              <a:rPr lang="cs-CZ" dirty="0" smtClean="0"/>
              <a:t>500 GB, 1 TB</a:t>
            </a:r>
          </a:p>
          <a:p>
            <a:r>
              <a:rPr lang="cs-CZ" dirty="0" smtClean="0"/>
              <a:t>Množství dat na DVD disku</a:t>
            </a:r>
            <a:br>
              <a:rPr lang="cs-CZ" dirty="0" smtClean="0"/>
            </a:br>
            <a:r>
              <a:rPr lang="cs-CZ" dirty="0" smtClean="0"/>
              <a:t>až 17 GB</a:t>
            </a:r>
          </a:p>
          <a:p>
            <a:r>
              <a:rPr lang="cs-CZ" dirty="0" smtClean="0"/>
              <a:t>Velikost </a:t>
            </a:r>
            <a:r>
              <a:rPr lang="cs-CZ" dirty="0" err="1" smtClean="0"/>
              <a:t>flash</a:t>
            </a:r>
            <a:r>
              <a:rPr lang="cs-CZ" dirty="0" smtClean="0"/>
              <a:t> disku</a:t>
            </a:r>
            <a:br>
              <a:rPr lang="cs-CZ" dirty="0" smtClean="0"/>
            </a:br>
            <a:r>
              <a:rPr lang="cs-CZ" dirty="0" smtClean="0"/>
              <a:t>8 GB, 16 GB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Použití v praxi: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kubama\AppData\Local\Microsoft\Windows\Temporary Internet Files\Content.IE5\Q09977IR\MP90038533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1400200" cy="1000143"/>
          </a:xfrm>
          <a:prstGeom prst="rect">
            <a:avLst/>
          </a:prstGeom>
          <a:noFill/>
        </p:spPr>
      </p:pic>
      <p:pic>
        <p:nvPicPr>
          <p:cNvPr id="2054" name="Picture 6" descr="C:\Users\kubama\AppData\Local\Microsoft\Windows\Temporary Internet Files\Content.IE5\FY0Z8A8I\MC900030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437112"/>
            <a:ext cx="1755648" cy="15297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69314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Zdroje: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obrázky z Klipartu</a:t>
            </a:r>
            <a:br>
              <a:rPr lang="cs-CZ" sz="2800" dirty="0" smtClean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819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Jak pracuje počítač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 smtClean="0"/>
              <a:t>Název sady: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předměty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Inf8_dvojkSoust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září 2012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názornému vysvětlení přechodu z dvojkové soustavy do desítkové a naopak.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Jednotky informace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Digitální svět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digitální = číslicový</a:t>
            </a:r>
          </a:p>
          <a:p>
            <a:r>
              <a:rPr lang="cs-CZ" dirty="0" smtClean="0"/>
              <a:t>Všechny údaje jsou zaznamenány jako číslice.</a:t>
            </a:r>
          </a:p>
          <a:p>
            <a:endParaRPr lang="cs-CZ" dirty="0"/>
          </a:p>
        </p:txBody>
      </p:sp>
      <p:pic>
        <p:nvPicPr>
          <p:cNvPr id="1026" name="Picture 2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996952"/>
            <a:ext cx="3713251" cy="340747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 rot="20480445">
            <a:off x="944518" y="3774466"/>
            <a:ext cx="19629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01001110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 rot="1954348">
            <a:off x="2165686" y="4951783"/>
            <a:ext cx="19629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11011000</a:t>
            </a:r>
            <a:endParaRPr lang="cs-CZ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Jak počítač pracuje?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Počítačem prochází malými drátky elektrický proud.</a:t>
            </a:r>
          </a:p>
          <a:p>
            <a:r>
              <a:rPr lang="cs-CZ" dirty="0" smtClean="0"/>
              <a:t>Počítač dokáže zjistit, zda v nějakém drátku proud protéká nebo neprotéká.</a:t>
            </a:r>
          </a:p>
          <a:p>
            <a:r>
              <a:rPr lang="cs-CZ" dirty="0" smtClean="0"/>
              <a:t>Lidé si tyto dva stavy pro lepší zapamatování označili číslicemi 0 a 1.</a:t>
            </a:r>
            <a:br>
              <a:rPr lang="cs-CZ" dirty="0" smtClean="0"/>
            </a:b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nula znamená „proud neprotéká“</a:t>
            </a:r>
            <a:b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jednička „proud protéká“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Dvojková soustava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dvěma ciframi pracuje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dvojková číselná soustava</a:t>
            </a:r>
            <a:r>
              <a:rPr lang="cs-CZ" dirty="0" smtClean="0"/>
              <a:t>.</a:t>
            </a:r>
          </a:p>
          <a:p>
            <a:r>
              <a:rPr lang="cs-CZ" dirty="0" smtClean="0"/>
              <a:t>K zápisu čísel se používají pouze jedničky a nuly.</a:t>
            </a:r>
          </a:p>
          <a:p>
            <a:r>
              <a:rPr lang="cs-CZ" dirty="0" smtClean="0"/>
              <a:t>Číslo zapsané v dvojkové soustavě se nazývá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binární číslo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Přechod  z dvojkové do desítkové: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447460"/>
              </p:ext>
            </p:extLst>
          </p:nvPr>
        </p:nvGraphicFramePr>
        <p:xfrm>
          <a:off x="539552" y="1916832"/>
          <a:ext cx="8064161" cy="16459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40161"/>
                <a:gridCol w="828000"/>
                <a:gridCol w="828000"/>
                <a:gridCol w="828000"/>
                <a:gridCol w="828000"/>
                <a:gridCol w="828000"/>
                <a:gridCol w="828000"/>
                <a:gridCol w="828000"/>
                <a:gridCol w="828000"/>
              </a:tblGrid>
              <a:tr h="0">
                <a:tc>
                  <a:txBody>
                    <a:bodyPr/>
                    <a:lstStyle/>
                    <a:p>
                      <a:r>
                        <a:rPr lang="cs-CZ"/>
                        <a:t>rozepsané číslo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násobeno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  <a:r>
                        <a:rPr lang="cs-CZ" baseline="30000"/>
                        <a:t>7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  <a:r>
                        <a:rPr lang="cs-CZ" baseline="30000"/>
                        <a:t>6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  <a:r>
                        <a:rPr lang="cs-CZ" baseline="30000"/>
                        <a:t>5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  <a:r>
                        <a:rPr lang="cs-CZ" baseline="30000"/>
                        <a:t>4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  <a:r>
                        <a:rPr lang="cs-CZ" baseline="30000"/>
                        <a:t>3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  <a:r>
                        <a:rPr lang="cs-CZ" baseline="30000"/>
                        <a:t>2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  <a:r>
                        <a:rPr lang="cs-CZ" baseline="30000"/>
                        <a:t>1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</a:t>
                      </a:r>
                      <a:r>
                        <a:rPr lang="cs-CZ" baseline="30000"/>
                        <a:t>0</a:t>
                      </a:r>
                      <a:endParaRPr lang="cs-CZ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rozepsaný násobek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27584" y="422108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11010110 = 1 . 128 + 1 . 64 + 1 . 16 + 1 . 4 + 1 . 2 = 214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899592" y="5013176"/>
            <a:ext cx="2016224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01101110 = ?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19872" y="5805264"/>
            <a:ext cx="2448272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10001111 = ?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228184" y="5013176"/>
            <a:ext cx="1944216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01010101 = ?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Z desítkové do dvojkové: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cs-CZ" dirty="0" smtClean="0"/>
              <a:t>číslo postupně dělíme dvěma a zbytky si zapisujeme (zbytek po dělení dvěma je buď nula nebo jednička)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614208"/>
              </p:ext>
            </p:extLst>
          </p:nvPr>
        </p:nvGraphicFramePr>
        <p:xfrm>
          <a:off x="1547664" y="3356992"/>
          <a:ext cx="60960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r>
                        <a:rPr lang="cs-CZ" baseline="30000" dirty="0" smtClean="0"/>
                        <a:t>7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r>
                        <a:rPr lang="cs-CZ" baseline="30000" dirty="0" smtClean="0"/>
                        <a:t>6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dirty="0" smtClean="0"/>
                        <a:t>2</a:t>
                      </a:r>
                      <a:r>
                        <a:rPr lang="cs-CZ" sz="18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cs-CZ" sz="1800" b="1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dirty="0" smtClean="0"/>
                        <a:t>2</a:t>
                      </a:r>
                      <a:r>
                        <a:rPr lang="cs-CZ" sz="18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1800" b="1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dirty="0" smtClean="0"/>
                        <a:t>2</a:t>
                      </a:r>
                      <a:r>
                        <a:rPr lang="cs-CZ" sz="18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800" b="1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dirty="0" smtClean="0"/>
                        <a:t>2</a:t>
                      </a:r>
                      <a:r>
                        <a:rPr lang="cs-CZ" sz="18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800" b="1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dirty="0" smtClean="0"/>
                        <a:t>2</a:t>
                      </a:r>
                      <a:r>
                        <a:rPr lang="cs-CZ" sz="18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800" b="1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dirty="0" smtClean="0"/>
                        <a:t>2</a:t>
                      </a:r>
                      <a:r>
                        <a:rPr lang="cs-CZ" sz="18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800" b="1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323528" y="4797152"/>
                <a:ext cx="8352928" cy="1015663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187÷2=93÷2=46÷2=23÷2=11÷2=5÷2=2÷2=1</m:t>
                      </m:r>
                    </m:oMath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  07              13              06              03                1              1              0</m:t>
                      </m:r>
                    </m:oMath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     1                1                0                 1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797152"/>
                <a:ext cx="8352928" cy="101566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/>
          <p:cNvCxnSpPr/>
          <p:nvPr/>
        </p:nvCxnSpPr>
        <p:spPr>
          <a:xfrm>
            <a:off x="1115616" y="5733256"/>
            <a:ext cx="0" cy="6480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115616" y="6381328"/>
            <a:ext cx="7776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8892480" y="4293096"/>
            <a:ext cx="0" cy="2088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>
            <a:off x="7452320" y="4293096"/>
            <a:ext cx="144016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195736" y="5733256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195736" y="6165304"/>
            <a:ext cx="43204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6516216" y="4365104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5421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349</Words>
  <Application>Microsoft Office PowerPoint</Application>
  <PresentationFormat>Předvádění na obrazovce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Jednotky informace</vt:lpstr>
      <vt:lpstr>Digitální svět</vt:lpstr>
      <vt:lpstr>Jak počítač pracuje?</vt:lpstr>
      <vt:lpstr>Dvojková soustava</vt:lpstr>
      <vt:lpstr>Přechod  z dvojkové do desítkové:</vt:lpstr>
      <vt:lpstr>Z desítkové do dvojkové:</vt:lpstr>
      <vt:lpstr>Procvič si:</vt:lpstr>
      <vt:lpstr>Jednotky informace:</vt:lpstr>
      <vt:lpstr>Násobky bytu:</vt:lpstr>
      <vt:lpstr>Použití v praxi: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ZŠ, Týn nad Vltavou, Malá Strana</cp:lastModifiedBy>
  <cp:revision>22</cp:revision>
  <dcterms:created xsi:type="dcterms:W3CDTF">2010-09-07T12:44:49Z</dcterms:created>
  <dcterms:modified xsi:type="dcterms:W3CDTF">2013-12-16T13:23:43Z</dcterms:modified>
</cp:coreProperties>
</file>