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06038-6E3B-4E89-BA94-CE63E877CFF9}" type="datetimeFigureOut">
              <a:rPr lang="cs-CZ" smtClean="0"/>
              <a:pPr/>
              <a:t>17.1.2012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43C8-68AB-4C55-8412-FF9BB3B8CF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3.wmf"/><Relationship Id="rId3" Type="http://schemas.openxmlformats.org/officeDocument/2006/relationships/image" Target="../media/image16.jpeg"/><Relationship Id="rId7" Type="http://schemas.openxmlformats.org/officeDocument/2006/relationships/hyperlink" Target="http://www.google.cz/imgres?imgurl=http://www.tretipol.cz/img/pic/30/rtut_02.jpg&amp;imgrefurl=http://www.tretipol.cz/579/print&amp;usg=__CryjrmS5kd2TvjEy5a11aon9bGM=&amp;h=358&amp;w=450&amp;sz=27&amp;hl=cs&amp;start=1&amp;sig2=KbfmAMcOvcQLLd1o0aCf4w&amp;itbs=1&amp;tbnid=maGhwubE1woIrM:&amp;tbnh=101&amp;tbnw=127&amp;prev=/images?q=rtu%C5%A5&amp;hl=cs&amp;sa=G&amp;gbv=2&amp;tbs=isch:1&amp;ei=5GgVTIacBYbBsgbmjPjxCw" TargetMode="External"/><Relationship Id="rId12" Type="http://schemas.openxmlformats.org/officeDocument/2006/relationships/image" Target="../media/image22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11" Type="http://schemas.openxmlformats.org/officeDocument/2006/relationships/image" Target="../media/image21.jpeg"/><Relationship Id="rId5" Type="http://schemas.openxmlformats.org/officeDocument/2006/relationships/image" Target="../media/image17.jpeg"/><Relationship Id="rId10" Type="http://schemas.openxmlformats.org/officeDocument/2006/relationships/hyperlink" Target="http://www.google.cz/imgres?imgurl=http://www.barvylaky.com/images/products/product_photo_274_1128709683.jpeg&amp;imgrefurl=http://www.barvylaky.com/sortiment/edidla-a-rozpoustedla.html&amp;usg=__NF7jmIRpMy9Mj6J0aeV9jkpgTS4=&amp;h=151&amp;w=150&amp;sz=8&amp;hl=cs&amp;start=3&amp;sig2=j5J815Lq_cpZiN0wKD7D2Q&amp;itbs=1&amp;tbnid=dStYru541KUWWM:&amp;tbnh=96&amp;tbnw=95&amp;prev=/images?q=l%C3%ADh&amp;hl=cs&amp;gbv=2&amp;tbs=isch:1&amp;ei=NWkVTML2A4XCsAaInPiPDA" TargetMode="External"/><Relationship Id="rId4" Type="http://schemas.openxmlformats.org/officeDocument/2006/relationships/hyperlink" Target="http://www.google.cz/imgres?imgurl=http://www.pesvos.cz/files/med.jpg&amp;imgrefurl=http://www.pesvos.cz/foto/med.html?PHPSESSID=d6631dd40cc7a3c7648aa0282f89ae3e&amp;usg=__Mv099ZvwVXA1EJK_1ACq5qO7nxs=&amp;h=434&amp;w=652&amp;sz=51&amp;hl=cs&amp;start=1&amp;sig2=8iIwmlxTt2ZEMdvkonaJPw&amp;itbs=1&amp;tbnid=cby0TOxOVrx-AM:&amp;tbnh=92&amp;tbnw=138&amp;prev=/images?q=M%C4%9B%C4%8F&amp;hl=cs&amp;sa=G&amp;gbv=2&amp;tbs=isch:1&amp;ei=o2gVTJHKAYbGsAbsrbmMDA" TargetMode="External"/><Relationship Id="rId9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res?imgurl=http://www.lohmueller.business.t-online.de/pov_tut/x_sam/torpedo/torpedo_0.jpg&amp;imgrefurl=http://www.lohmueller.business.t-online.de/pov_tut/x_sam/tec_500e.htm&amp;usg=__vYtIoRRiEw0LGP9SyNWvX9Yf7Zw=&amp;h=450&amp;w=600&amp;sz=39&amp;hl=cs&amp;start=4&amp;sig2=uz7Sfl_wQS3xlZe-XMJ6tg&amp;itbs=1&amp;tbnid=kw-HNrpJuV4WLM:&amp;tbnh=101&amp;tbnw=135&amp;prev=/images?q=torpedo&amp;hl=cs&amp;sa=G&amp;gbv=2&amp;tbs=isch:1&amp;ei=nmoVTMz-OcizsgbopojyCw" TargetMode="External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hyperlink" Target="http://www.google.cz/imgres?imgurl=http://stribro-sperky.cz/produkty/S016/s016-01.jpg&amp;imgrefurl=http://stribro-sperky.cz/stribrny-privesek-morsky-konik_S016.html&amp;usg=__PE6HQiMX3ZmEMoUUmfb0Z1_cgDQ=&amp;h=319&amp;w=240&amp;sz=11&amp;hl=cs&amp;start=3&amp;sig2=JJTMdv13Hf8k6iAUl6-D7Q&amp;itbs=1&amp;tbnid=xuM1hasHk5rK-M:&amp;tbnh=118&amp;tbnw=89&amp;prev=/images?q=p%C5%99%C3%ADv%C4%9Bsek&amp;hl=cs&amp;gbv=2&amp;tbs=isch:1&amp;ei=zWoVTM-pOZDesga44cHvCw" TargetMode="Externa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7881" y="357166"/>
            <a:ext cx="3186119" cy="2540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88856" y="0"/>
            <a:ext cx="2626152" cy="4194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286124"/>
            <a:ext cx="2000259" cy="340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6572264" y="2928934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Která kapalina má </a:t>
            </a:r>
          </a:p>
          <a:p>
            <a:pPr algn="ctr"/>
            <a:r>
              <a:rPr lang="cs-CZ" dirty="0" smtClean="0"/>
              <a:t>větší hustotu?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285728"/>
            <a:ext cx="2514600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3643306" y="4214818"/>
            <a:ext cx="200026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Měření hustoty elektrolytu v autobaterii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4786314" y="3143248"/>
            <a:ext cx="4143404" cy="32861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14282" y="3143248"/>
            <a:ext cx="4143404" cy="32861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42844" y="285728"/>
            <a:ext cx="87868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Vzorec pro výpočet hustoty tělesa </a:t>
            </a:r>
          </a:p>
          <a:p>
            <a:pPr algn="ctr"/>
            <a:r>
              <a:rPr lang="el-GR" sz="4800" dirty="0" smtClean="0">
                <a:solidFill>
                  <a:srgbClr val="FF0000"/>
                </a:solidFill>
              </a:rPr>
              <a:t>ρ </a:t>
            </a:r>
            <a:r>
              <a:rPr lang="cs-CZ" sz="4800" dirty="0" smtClean="0">
                <a:solidFill>
                  <a:srgbClr val="FF0000"/>
                </a:solidFill>
              </a:rPr>
              <a:t>= ―</a:t>
            </a:r>
            <a:endParaRPr lang="cs-CZ" sz="4800" dirty="0" smtClean="0"/>
          </a:p>
          <a:p>
            <a:endParaRPr lang="cs-CZ" sz="2400" dirty="0" smtClean="0"/>
          </a:p>
          <a:p>
            <a:pPr algn="ctr"/>
            <a:r>
              <a:rPr lang="cs-CZ" sz="2400" dirty="0" smtClean="0"/>
              <a:t>může upravit pro výpočet    </a:t>
            </a:r>
          </a:p>
          <a:p>
            <a:pPr algn="ctr"/>
            <a:r>
              <a:rPr lang="cs-CZ" sz="2400" dirty="0" smtClean="0"/>
              <a:t>                     	</a:t>
            </a:r>
          </a:p>
          <a:p>
            <a:r>
              <a:rPr lang="cs-CZ" sz="2400" u="sng" dirty="0" smtClean="0">
                <a:solidFill>
                  <a:srgbClr val="FF0000"/>
                </a:solidFill>
              </a:rPr>
              <a:t>hmotnosti tělesa</a:t>
            </a:r>
            <a:r>
              <a:rPr lang="cs-CZ" sz="2400" dirty="0" smtClean="0"/>
              <a:t>                              a               </a:t>
            </a:r>
            <a:r>
              <a:rPr lang="cs-CZ" sz="2400" u="sng" dirty="0" smtClean="0">
                <a:solidFill>
                  <a:srgbClr val="FF0000"/>
                </a:solidFill>
              </a:rPr>
              <a:t>objemu tělesa</a:t>
            </a:r>
            <a:endParaRPr lang="cs-CZ" sz="2400" u="sng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714876" y="500042"/>
            <a:ext cx="5533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m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786314" y="1071546"/>
            <a:ext cx="4459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V</a:t>
            </a:r>
            <a:endParaRPr lang="cs-CZ" sz="3600" dirty="0">
              <a:solidFill>
                <a:srgbClr val="FF0000"/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357158" y="2928934"/>
            <a:ext cx="2286016" cy="1107996"/>
            <a:chOff x="357158" y="2928934"/>
            <a:chExt cx="2286016" cy="1107996"/>
          </a:xfrm>
        </p:grpSpPr>
        <p:sp>
          <p:nvSpPr>
            <p:cNvPr id="5" name="Obdélník 4"/>
            <p:cNvSpPr/>
            <p:nvPr/>
          </p:nvSpPr>
          <p:spPr>
            <a:xfrm>
              <a:off x="357158" y="3286124"/>
              <a:ext cx="55335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m</a:t>
              </a:r>
              <a:endParaRPr lang="cs-CZ" sz="3600" dirty="0"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57224" y="2928934"/>
              <a:ext cx="1785950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= </a:t>
              </a:r>
              <a:r>
                <a:rPr lang="el-GR" sz="3600" dirty="0" smtClean="0">
                  <a:solidFill>
                    <a:srgbClr val="FF0000"/>
                  </a:solidFill>
                </a:rPr>
                <a:t>ρ</a:t>
              </a:r>
              <a:r>
                <a:rPr lang="cs-CZ" sz="3600" dirty="0" smtClean="0">
                  <a:solidFill>
                    <a:srgbClr val="FF0000"/>
                  </a:solidFill>
                </a:rPr>
                <a:t> </a:t>
              </a:r>
              <a:r>
                <a:rPr lang="cs-CZ" sz="6600" dirty="0" smtClean="0">
                  <a:solidFill>
                    <a:srgbClr val="FF0000"/>
                  </a:solidFill>
                </a:rPr>
                <a:t>.</a:t>
              </a:r>
              <a:r>
                <a:rPr lang="cs-CZ" dirty="0" smtClean="0">
                  <a:solidFill>
                    <a:srgbClr val="FF0000"/>
                  </a:solidFill>
                </a:rPr>
                <a:t> </a:t>
              </a:r>
              <a:endParaRPr lang="cs-CZ" dirty="0"/>
            </a:p>
          </p:txBody>
        </p:sp>
      </p:grpSp>
      <p:sp>
        <p:nvSpPr>
          <p:cNvPr id="8" name="Obdélník 7"/>
          <p:cNvSpPr/>
          <p:nvPr/>
        </p:nvSpPr>
        <p:spPr>
          <a:xfrm>
            <a:off x="1857356" y="3286124"/>
            <a:ext cx="4459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V</a:t>
            </a:r>
            <a:endParaRPr lang="cs-CZ" sz="3600" dirty="0">
              <a:solidFill>
                <a:srgbClr val="FF0000"/>
              </a:solidFill>
            </a:endParaRPr>
          </a:p>
        </p:txBody>
      </p:sp>
      <p:grpSp>
        <p:nvGrpSpPr>
          <p:cNvPr id="15" name="Skupina 14"/>
          <p:cNvGrpSpPr/>
          <p:nvPr/>
        </p:nvGrpSpPr>
        <p:grpSpPr>
          <a:xfrm>
            <a:off x="5572132" y="3000372"/>
            <a:ext cx="1533418" cy="1003521"/>
            <a:chOff x="5572132" y="3000372"/>
            <a:chExt cx="1533418" cy="1003521"/>
          </a:xfrm>
        </p:grpSpPr>
        <p:sp>
          <p:nvSpPr>
            <p:cNvPr id="10" name="Obdélník 9"/>
            <p:cNvSpPr/>
            <p:nvPr/>
          </p:nvSpPr>
          <p:spPr>
            <a:xfrm>
              <a:off x="5572132" y="3214686"/>
              <a:ext cx="44595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V</a:t>
              </a:r>
              <a:endParaRPr lang="cs-CZ" sz="3600" dirty="0">
                <a:solidFill>
                  <a:srgbClr val="FF0000"/>
                </a:solidFill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6000760" y="3143248"/>
              <a:ext cx="110479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4400" dirty="0" smtClean="0">
                  <a:solidFill>
                    <a:srgbClr val="FF0000"/>
                  </a:solidFill>
                </a:rPr>
                <a:t>= ―</a:t>
              </a:r>
              <a:endParaRPr lang="cs-CZ" sz="4400" dirty="0" smtClean="0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6572264" y="3357562"/>
              <a:ext cx="42030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3600" dirty="0" smtClean="0">
                  <a:solidFill>
                    <a:srgbClr val="FF0000"/>
                  </a:solidFill>
                </a:rPr>
                <a:t>ρ</a:t>
              </a:r>
              <a:endParaRPr lang="cs-CZ" sz="3600" dirty="0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6500826" y="3000372"/>
              <a:ext cx="55335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m</a:t>
              </a:r>
              <a:endParaRPr lang="cs-CZ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214282" y="4143380"/>
            <a:ext cx="371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rgbClr val="00B050"/>
                </a:solidFill>
              </a:rPr>
              <a:t>Hmotnost tělesa vypočteme tak, že hustotu látky, ze které je těleso, vynásobíme jeho objemem.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929190" y="4143380"/>
            <a:ext cx="3929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rgbClr val="00B050"/>
                </a:solidFill>
              </a:rPr>
              <a:t>Objem tělesa vypočítáme tak, že jeho hmotnost vydělíme hustotou látky, ze které je těleso.</a:t>
            </a:r>
            <a:endParaRPr lang="cs-CZ" sz="2400" dirty="0">
              <a:solidFill>
                <a:srgbClr val="00B050"/>
              </a:solidFill>
            </a:endParaRPr>
          </a:p>
        </p:txBody>
      </p:sp>
      <p:cxnSp>
        <p:nvCxnSpPr>
          <p:cNvPr id="21" name="Přímá spojovací čára 20"/>
          <p:cNvCxnSpPr/>
          <p:nvPr/>
        </p:nvCxnSpPr>
        <p:spPr>
          <a:xfrm rot="5400000">
            <a:off x="5822562" y="3464322"/>
            <a:ext cx="6357982" cy="7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txBody>
          <a:bodyPr/>
          <a:lstStyle/>
          <a:p>
            <a:r>
              <a:rPr lang="cs-CZ" b="1" dirty="0" smtClean="0"/>
              <a:t>Procvičení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Vyhledejte a porovnejte následující hustoty: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Železo, měď, hliník, voda, rtuť, ocel, líh, benzín, nafta, vosk.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solidFill>
                  <a:srgbClr val="7030A0"/>
                </a:solidFill>
              </a:rPr>
              <a:t>seřaďte látky podle jejich hustoty sestupně</a:t>
            </a:r>
          </a:p>
        </p:txBody>
      </p:sp>
      <p:pic>
        <p:nvPicPr>
          <p:cNvPr id="22531" name="Picture 3" descr="C:\Users\Mgr. Miroslav Vašica\AppData\Local\Microsoft\Windows\Temporary Internet Files\Content.IE5\92OY5C1X\MP90040220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9304" y="4149080"/>
            <a:ext cx="1734696" cy="1156012"/>
          </a:xfrm>
          <a:prstGeom prst="rect">
            <a:avLst/>
          </a:prstGeom>
          <a:noFill/>
        </p:spPr>
      </p:pic>
      <p:pic>
        <p:nvPicPr>
          <p:cNvPr id="22533" name="Picture 5" descr="C:\Users\Mgr. Miroslav Vašica\AppData\Local\Microsoft\Windows\Temporary Internet Files\Content.IE5\92OY5C1X\MP90039909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2336304" cy="1335031"/>
          </a:xfrm>
          <a:prstGeom prst="rect">
            <a:avLst/>
          </a:prstGeom>
          <a:noFill/>
        </p:spPr>
      </p:pic>
      <p:pic>
        <p:nvPicPr>
          <p:cNvPr id="22535" name="Picture 7" descr="http://t0.gstatic.com/images?q=tbn:cby0TOxOVrx-AM:http://www.pesvos.cz/files/me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140968"/>
            <a:ext cx="2232248" cy="1488165"/>
          </a:xfrm>
          <a:prstGeom prst="rect">
            <a:avLst/>
          </a:prstGeom>
          <a:noFill/>
        </p:spPr>
      </p:pic>
      <p:pic>
        <p:nvPicPr>
          <p:cNvPr id="22536" name="Picture 8" descr="C:\Users\Mgr. Miroslav Vašica\AppData\Local\Microsoft\Windows\Temporary Internet Files\Content.IE5\6YO09GT7\MP900400989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188640"/>
            <a:ext cx="1122445" cy="1403399"/>
          </a:xfrm>
          <a:prstGeom prst="rect">
            <a:avLst/>
          </a:prstGeom>
          <a:noFill/>
        </p:spPr>
      </p:pic>
      <p:pic>
        <p:nvPicPr>
          <p:cNvPr id="22538" name="Picture 10" descr="http://t1.gstatic.com/images?q=tbn:maGhwubE1woIrM:http://www.tretipol.cz/img/pic/30/rtut_02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188640"/>
            <a:ext cx="1662399" cy="1322065"/>
          </a:xfrm>
          <a:prstGeom prst="rect">
            <a:avLst/>
          </a:prstGeom>
          <a:noFill/>
        </p:spPr>
      </p:pic>
      <p:pic>
        <p:nvPicPr>
          <p:cNvPr id="22539" name="Picture 11" descr="C:\Users\Mgr. Miroslav Vašica\AppData\Local\Microsoft\Windows\Temporary Internet Files\Content.IE5\92OY5C1X\MC900233748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23928" y="3284984"/>
            <a:ext cx="1728192" cy="1011058"/>
          </a:xfrm>
          <a:prstGeom prst="rect">
            <a:avLst/>
          </a:prstGeom>
          <a:noFill/>
        </p:spPr>
      </p:pic>
      <p:pic>
        <p:nvPicPr>
          <p:cNvPr id="22541" name="Picture 13" descr="http://t0.gstatic.com/images?q=tbn:dStYru541KUWWM:http://www.barvylaky.com/images/products/product_photo_274_1128709683.jpe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20272" y="2852936"/>
            <a:ext cx="904875" cy="914401"/>
          </a:xfrm>
          <a:prstGeom prst="rect">
            <a:avLst/>
          </a:prstGeom>
          <a:noFill/>
        </p:spPr>
      </p:pic>
      <p:pic>
        <p:nvPicPr>
          <p:cNvPr id="22543" name="Picture 15" descr="C:\Users\Mgr. Miroslav Vašica\AppData\Local\Microsoft\Windows\Temporary Internet Files\Content.IE5\6YO09GT7\MC900307442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915816" y="4221088"/>
            <a:ext cx="1152128" cy="1303668"/>
          </a:xfrm>
          <a:prstGeom prst="rect">
            <a:avLst/>
          </a:prstGeom>
          <a:noFill/>
        </p:spPr>
      </p:pic>
      <p:pic>
        <p:nvPicPr>
          <p:cNvPr id="22544" name="Picture 16" descr="C:\Users\Mgr. Miroslav Vašica\AppData\Local\Microsoft\Windows\Temporary Internet Files\Content.IE5\6YO09GT7\MC90031885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40152" y="4077072"/>
            <a:ext cx="1431429" cy="1431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987824" y="260648"/>
            <a:ext cx="239360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Příklady 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23528" y="1196752"/>
            <a:ext cx="58641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a)Prsten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má hmotnost 2,5 g a objem 0,13 cm</a:t>
            </a:r>
            <a:r>
              <a:rPr lang="cs-CZ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 zlatý ?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51520" y="3068960"/>
            <a:ext cx="6094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Přívěsek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má hmotnost 4,2 g a objem 0,4 cm</a:t>
            </a:r>
            <a:r>
              <a:rPr lang="cs-CZ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Z jaké je kovu ? 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79388" y="5013325"/>
            <a:ext cx="76803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Obal hlavice torpéda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má objem 1,6 m</a:t>
            </a:r>
            <a:r>
              <a:rPr lang="cs-CZ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hmotnost 12,56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Urči druh kovu .</a:t>
            </a:r>
          </a:p>
        </p:txBody>
      </p:sp>
      <p:pic>
        <p:nvPicPr>
          <p:cNvPr id="4097" name="Picture 1" descr="C:\Users\Mgr. Miroslav Vašica\AppData\Local\Microsoft\Windows\Temporary Internet Files\Content.IE5\ZMBFRTXY\MC9003264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052736"/>
            <a:ext cx="1440880" cy="1440160"/>
          </a:xfrm>
          <a:prstGeom prst="rect">
            <a:avLst/>
          </a:prstGeom>
          <a:noFill/>
        </p:spPr>
      </p:pic>
      <p:pic>
        <p:nvPicPr>
          <p:cNvPr id="4099" name="Picture 3" descr="http://t3.gstatic.com/images?q=tbn:kw-HNrpJuV4WLM:http://www.lohmueller.business.t-online.de/pov_tut/x_sam/torpedo/torpedo_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5565056"/>
            <a:ext cx="1728192" cy="1292944"/>
          </a:xfrm>
          <a:prstGeom prst="rect">
            <a:avLst/>
          </a:prstGeom>
          <a:noFill/>
        </p:spPr>
      </p:pic>
      <p:pic>
        <p:nvPicPr>
          <p:cNvPr id="4101" name="Picture 5" descr="http://t1.gstatic.com/images?q=tbn:xuM1hasHk5rK-M:http://stribro-sperky.cz/produkty/S016/s016-01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2955020"/>
            <a:ext cx="1368152" cy="1813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428992" y="3714752"/>
            <a:ext cx="2000264" cy="13573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772400" cy="1470025"/>
          </a:xfrm>
        </p:spPr>
        <p:txBody>
          <a:bodyPr/>
          <a:lstStyle/>
          <a:p>
            <a:r>
              <a:rPr lang="cs-CZ" dirty="0" smtClean="0"/>
              <a:t>HUSTOTA.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28728" y="857232"/>
            <a:ext cx="6357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FYZIKA – 6. ročník</a:t>
            </a:r>
            <a:endParaRPr lang="cs-CZ" sz="4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857620" y="1643050"/>
            <a:ext cx="1143008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P</a:t>
            </a:r>
            <a:endParaRPr lang="cs-CZ" sz="4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00364" y="5643578"/>
            <a:ext cx="3178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Vypracoval:     Mgr. Pavel Kerner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857628"/>
            <a:ext cx="168041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642910" y="5857892"/>
            <a:ext cx="764386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85720" y="357166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 smtClean="0"/>
              <a:t>Hustota</a:t>
            </a:r>
            <a:endParaRPr lang="cs-CZ" sz="2800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857232"/>
            <a:ext cx="8429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Co to je hustota si vysvětlíme na pokusu:</a:t>
            </a:r>
          </a:p>
          <a:p>
            <a:endParaRPr lang="cs-CZ" sz="2400" dirty="0"/>
          </a:p>
          <a:p>
            <a:r>
              <a:rPr lang="cs-CZ" sz="2400" dirty="0" smtClean="0"/>
              <a:t>Máme 3 krychličky </a:t>
            </a:r>
            <a:r>
              <a:rPr lang="cs-CZ" sz="2400" dirty="0" smtClean="0">
                <a:solidFill>
                  <a:srgbClr val="FF0000"/>
                </a:solidFill>
              </a:rPr>
              <a:t>z různých látek </a:t>
            </a:r>
            <a:r>
              <a:rPr lang="cs-CZ" sz="2400" dirty="0" smtClean="0"/>
              <a:t>se </a:t>
            </a:r>
            <a:r>
              <a:rPr lang="cs-CZ" sz="2400" dirty="0" smtClean="0">
                <a:solidFill>
                  <a:srgbClr val="FF0000"/>
                </a:solidFill>
              </a:rPr>
              <a:t>stejným objemem 1 cm</a:t>
            </a:r>
            <a:r>
              <a:rPr lang="cs-CZ" sz="2400" baseline="30000" dirty="0" smtClean="0">
                <a:solidFill>
                  <a:srgbClr val="FF0000"/>
                </a:solidFill>
              </a:rPr>
              <a:t>3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Změříme hmotnost jednotlivých krychliček.</a:t>
            </a:r>
            <a:endParaRPr lang="cs-CZ" sz="2400" dirty="0"/>
          </a:p>
        </p:txBody>
      </p:sp>
      <p:grpSp>
        <p:nvGrpSpPr>
          <p:cNvPr id="20" name="Skupina 19"/>
          <p:cNvGrpSpPr/>
          <p:nvPr/>
        </p:nvGrpSpPr>
        <p:grpSpPr>
          <a:xfrm>
            <a:off x="1500166" y="2643182"/>
            <a:ext cx="6357982" cy="369332"/>
            <a:chOff x="1500166" y="2928934"/>
            <a:chExt cx="6357982" cy="369332"/>
          </a:xfrm>
        </p:grpSpPr>
        <p:sp>
          <p:nvSpPr>
            <p:cNvPr id="4" name="TextovéPole 3"/>
            <p:cNvSpPr txBox="1"/>
            <p:nvPr/>
          </p:nvSpPr>
          <p:spPr>
            <a:xfrm>
              <a:off x="1500166" y="2928934"/>
              <a:ext cx="1285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HLINÍK</a:t>
              </a:r>
              <a:endParaRPr lang="cs-CZ" dirty="0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3929058" y="2928934"/>
              <a:ext cx="1285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ŽELEZO</a:t>
              </a:r>
              <a:endParaRPr lang="cs-CZ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6572264" y="2928934"/>
              <a:ext cx="1285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MĚĎ</a:t>
              </a:r>
              <a:endParaRPr lang="cs-CZ" dirty="0"/>
            </a:p>
          </p:txBody>
        </p:sp>
      </p:grpSp>
      <p:sp>
        <p:nvSpPr>
          <p:cNvPr id="7" name="Krychle 6"/>
          <p:cNvSpPr/>
          <p:nvPr/>
        </p:nvSpPr>
        <p:spPr>
          <a:xfrm>
            <a:off x="1428728" y="3214686"/>
            <a:ext cx="1071570" cy="1071570"/>
          </a:xfrm>
          <a:prstGeom prst="cub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Krychle 7"/>
          <p:cNvSpPr/>
          <p:nvPr/>
        </p:nvSpPr>
        <p:spPr>
          <a:xfrm>
            <a:off x="3786182" y="3214686"/>
            <a:ext cx="1071570" cy="1071570"/>
          </a:xfrm>
          <a:prstGeom prst="cub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Krychle 8"/>
          <p:cNvSpPr/>
          <p:nvPr/>
        </p:nvSpPr>
        <p:spPr>
          <a:xfrm>
            <a:off x="6357950" y="3214686"/>
            <a:ext cx="1071570" cy="1071570"/>
          </a:xfrm>
          <a:prstGeom prst="cub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1" name="Skupina 20"/>
          <p:cNvGrpSpPr/>
          <p:nvPr/>
        </p:nvGrpSpPr>
        <p:grpSpPr>
          <a:xfrm>
            <a:off x="142844" y="4643446"/>
            <a:ext cx="7072362" cy="440770"/>
            <a:chOff x="214282" y="5072074"/>
            <a:chExt cx="7072362" cy="440770"/>
          </a:xfrm>
        </p:grpSpPr>
        <p:sp>
          <p:nvSpPr>
            <p:cNvPr id="10" name="TextovéPole 9"/>
            <p:cNvSpPr txBox="1"/>
            <p:nvPr/>
          </p:nvSpPr>
          <p:spPr>
            <a:xfrm>
              <a:off x="214282" y="5072074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B050"/>
                  </a:solidFill>
                </a:rPr>
                <a:t>Objem</a:t>
              </a:r>
              <a:endParaRPr lang="cs-CZ" dirty="0">
                <a:solidFill>
                  <a:srgbClr val="00B050"/>
                </a:solidFill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1571604" y="5072074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B050"/>
                  </a:solidFill>
                </a:rPr>
                <a:t>1 cm</a:t>
              </a:r>
              <a:r>
                <a:rPr lang="cs-CZ" baseline="30000" dirty="0" smtClean="0">
                  <a:solidFill>
                    <a:srgbClr val="00B050"/>
                  </a:solidFill>
                </a:rPr>
                <a:t>3</a:t>
              </a:r>
              <a:endParaRPr lang="cs-CZ" dirty="0">
                <a:solidFill>
                  <a:srgbClr val="00B050"/>
                </a:solidFill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6429388" y="5072074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B050"/>
                  </a:solidFill>
                </a:rPr>
                <a:t>1 cm</a:t>
              </a:r>
              <a:r>
                <a:rPr lang="cs-CZ" baseline="30000" dirty="0" smtClean="0">
                  <a:solidFill>
                    <a:srgbClr val="00B050"/>
                  </a:solidFill>
                </a:rPr>
                <a:t>3</a:t>
              </a:r>
              <a:endParaRPr lang="cs-CZ" dirty="0">
                <a:solidFill>
                  <a:srgbClr val="00B05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3786182" y="514351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B050"/>
                  </a:solidFill>
                </a:rPr>
                <a:t>1 cm</a:t>
              </a:r>
              <a:r>
                <a:rPr lang="cs-CZ" baseline="30000" dirty="0" smtClean="0">
                  <a:solidFill>
                    <a:srgbClr val="00B050"/>
                  </a:solidFill>
                </a:rPr>
                <a:t>3</a:t>
              </a:r>
              <a:endParaRPr lang="cs-CZ" dirty="0">
                <a:solidFill>
                  <a:srgbClr val="00B050"/>
                </a:solidFill>
              </a:endParaRP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0" y="521495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Hmotnost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571604" y="521495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2,7 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14744" y="521495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7,8 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357950" y="521495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8,9 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42844" y="5857892"/>
            <a:ext cx="8786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B050"/>
                </a:solidFill>
              </a:rPr>
              <a:t>Tělesa z různých látek mají různou hmotnost, i když mají stejný objem.</a:t>
            </a:r>
          </a:p>
          <a:p>
            <a:pPr algn="ctr"/>
            <a:r>
              <a:rPr lang="cs-CZ" sz="2000" dirty="0" smtClean="0">
                <a:solidFill>
                  <a:srgbClr val="00B050"/>
                </a:solidFill>
              </a:rPr>
              <a:t>Příčinou je vlastnost , které se říká </a:t>
            </a:r>
            <a:r>
              <a:rPr lang="cs-CZ" sz="2000" u="sng" dirty="0" smtClean="0">
                <a:solidFill>
                  <a:srgbClr val="FF0000"/>
                </a:solidFill>
              </a:rPr>
              <a:t>hustota</a:t>
            </a:r>
            <a:r>
              <a:rPr lang="cs-CZ" sz="2000" dirty="0" smtClean="0">
                <a:solidFill>
                  <a:srgbClr val="00B050"/>
                </a:solidFill>
              </a:rPr>
              <a:t>.</a:t>
            </a:r>
            <a:endParaRPr lang="cs-CZ" sz="2000" dirty="0">
              <a:solidFill>
                <a:srgbClr val="00B05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643042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Al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000496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Fe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572264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Cu</a:t>
            </a:r>
            <a:endParaRPr lang="cs-CZ" dirty="0"/>
          </a:p>
        </p:txBody>
      </p:sp>
      <p:cxnSp>
        <p:nvCxnSpPr>
          <p:cNvPr id="26" name="Přímá spojovací čára 25"/>
          <p:cNvCxnSpPr/>
          <p:nvPr/>
        </p:nvCxnSpPr>
        <p:spPr>
          <a:xfrm rot="5400000">
            <a:off x="6357950" y="4000504"/>
            <a:ext cx="528641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42860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Hustota vyjadřuje hmotnost látky připadající na jednotku objemu.</a:t>
            </a:r>
          </a:p>
          <a:p>
            <a:endParaRPr lang="cs-CZ" sz="2400" dirty="0" smtClean="0"/>
          </a:p>
          <a:p>
            <a:r>
              <a:rPr lang="cs-CZ" sz="2800" dirty="0" smtClean="0"/>
              <a:t>Těleso, které má v </a:t>
            </a:r>
            <a:r>
              <a:rPr lang="cs-CZ" sz="2800" dirty="0" smtClean="0">
                <a:solidFill>
                  <a:srgbClr val="FF0000"/>
                </a:solidFill>
              </a:rPr>
              <a:t>malém objemu </a:t>
            </a:r>
            <a:r>
              <a:rPr lang="cs-CZ" sz="2800" dirty="0" smtClean="0"/>
              <a:t>soustředěno </a:t>
            </a:r>
            <a:r>
              <a:rPr lang="cs-CZ" sz="2800" dirty="0" smtClean="0">
                <a:solidFill>
                  <a:srgbClr val="FF0000"/>
                </a:solidFill>
              </a:rPr>
              <a:t>hodně hmoty </a:t>
            </a:r>
            <a:r>
              <a:rPr lang="cs-CZ" sz="2800" dirty="0" smtClean="0"/>
              <a:t>má </a:t>
            </a:r>
            <a:r>
              <a:rPr lang="cs-CZ" sz="2800" dirty="0" smtClean="0">
                <a:solidFill>
                  <a:srgbClr val="FF0000"/>
                </a:solidFill>
              </a:rPr>
              <a:t>velkou hustotu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Těleso, které má ve </a:t>
            </a:r>
            <a:r>
              <a:rPr lang="cs-CZ" sz="2800" dirty="0" smtClean="0">
                <a:solidFill>
                  <a:srgbClr val="FF0000"/>
                </a:solidFill>
              </a:rPr>
              <a:t>velkém objemu </a:t>
            </a:r>
            <a:r>
              <a:rPr lang="cs-CZ" sz="2800" dirty="0" smtClean="0"/>
              <a:t>soustředěno </a:t>
            </a:r>
            <a:r>
              <a:rPr lang="cs-CZ" sz="2800" dirty="0" smtClean="0">
                <a:solidFill>
                  <a:srgbClr val="FF0000"/>
                </a:solidFill>
              </a:rPr>
              <a:t>málo hmoty </a:t>
            </a:r>
            <a:r>
              <a:rPr lang="cs-CZ" sz="2800" dirty="0" smtClean="0"/>
              <a:t>má </a:t>
            </a:r>
            <a:r>
              <a:rPr lang="cs-CZ" sz="2800" dirty="0" smtClean="0">
                <a:solidFill>
                  <a:srgbClr val="FF0000"/>
                </a:solidFill>
              </a:rPr>
              <a:t>malou hustotu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8596" y="3286124"/>
            <a:ext cx="85725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700" dirty="0" smtClean="0">
                <a:solidFill>
                  <a:srgbClr val="00B050"/>
                </a:solidFill>
              </a:rPr>
              <a:t>Každá látka má svou hustotu, která je pro ní charakteristická</a:t>
            </a:r>
            <a:r>
              <a:rPr lang="cs-CZ" sz="2800" dirty="0" smtClean="0">
                <a:solidFill>
                  <a:srgbClr val="00B050"/>
                </a:solidFill>
              </a:rPr>
              <a:t>.</a:t>
            </a:r>
          </a:p>
          <a:p>
            <a:pPr algn="just"/>
            <a:endParaRPr lang="cs-CZ" sz="2800" dirty="0" smtClean="0">
              <a:solidFill>
                <a:srgbClr val="00B050"/>
              </a:solidFill>
            </a:endParaRPr>
          </a:p>
          <a:p>
            <a:pPr algn="just"/>
            <a:r>
              <a:rPr lang="cs-CZ" sz="2800" dirty="0" smtClean="0">
                <a:solidFill>
                  <a:srgbClr val="00B050"/>
                </a:solidFill>
              </a:rPr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Různé látky mají různou hustotu</a:t>
            </a:r>
            <a:r>
              <a:rPr lang="cs-CZ" sz="2800" dirty="0" smtClean="0">
                <a:solidFill>
                  <a:srgbClr val="00B050"/>
                </a:solidFill>
              </a:rPr>
              <a:t>.</a:t>
            </a:r>
          </a:p>
          <a:p>
            <a:pPr algn="just"/>
            <a:endParaRPr lang="cs-CZ" sz="2800" dirty="0" smtClean="0">
              <a:solidFill>
                <a:srgbClr val="00B050"/>
              </a:solidFill>
            </a:endParaRPr>
          </a:p>
          <a:p>
            <a:pPr algn="just"/>
            <a:r>
              <a:rPr lang="cs-CZ" sz="2800" dirty="0" smtClean="0"/>
              <a:t>Podle hustoty je možné látku poznat.</a:t>
            </a:r>
            <a:endParaRPr lang="cs-CZ" sz="2800" dirty="0"/>
          </a:p>
        </p:txBody>
      </p:sp>
      <p:cxnSp>
        <p:nvCxnSpPr>
          <p:cNvPr id="50" name="Přímá spojovací čára 49"/>
          <p:cNvCxnSpPr/>
          <p:nvPr/>
        </p:nvCxnSpPr>
        <p:spPr>
          <a:xfrm rot="5400000">
            <a:off x="-3000031" y="3428603"/>
            <a:ext cx="6429420" cy="7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285720" y="357166"/>
            <a:ext cx="8643998" cy="2452046"/>
            <a:chOff x="0" y="4286256"/>
            <a:chExt cx="9144000" cy="2452046"/>
          </a:xfrm>
        </p:grpSpPr>
        <p:sp>
          <p:nvSpPr>
            <p:cNvPr id="2" name="Obdélník 1"/>
            <p:cNvSpPr/>
            <p:nvPr/>
          </p:nvSpPr>
          <p:spPr>
            <a:xfrm>
              <a:off x="0" y="4286256"/>
              <a:ext cx="9144000" cy="23574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285720" y="4286256"/>
              <a:ext cx="8215370" cy="2452046"/>
              <a:chOff x="285720" y="4286256"/>
              <a:chExt cx="8215370" cy="2452046"/>
            </a:xfrm>
          </p:grpSpPr>
          <p:sp>
            <p:nvSpPr>
              <p:cNvPr id="5" name="TextovéPole 4"/>
              <p:cNvSpPr txBox="1"/>
              <p:nvPr/>
            </p:nvSpPr>
            <p:spPr>
              <a:xfrm>
                <a:off x="285720" y="4286256"/>
                <a:ext cx="821537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>
                    <a:solidFill>
                      <a:srgbClr val="FF0000"/>
                    </a:solidFill>
                  </a:rPr>
                  <a:t>Hustota je fyzikální veličina    značka  - </a:t>
                </a:r>
                <a:r>
                  <a:rPr lang="el-GR" sz="2800" dirty="0" smtClean="0">
                    <a:solidFill>
                      <a:srgbClr val="FF0000"/>
                    </a:solidFill>
                  </a:rPr>
                  <a:t>ρ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 ( ró )</a:t>
                </a:r>
              </a:p>
              <a:p>
                <a:endParaRPr lang="cs-CZ" sz="2800" dirty="0" smtClean="0">
                  <a:solidFill>
                    <a:srgbClr val="FF0000"/>
                  </a:solidFill>
                </a:endParaRPr>
              </a:p>
              <a:p>
                <a:r>
                  <a:rPr lang="cs-CZ" sz="2800" dirty="0" smtClean="0">
                    <a:solidFill>
                      <a:srgbClr val="FF0000"/>
                    </a:solidFill>
                  </a:rPr>
                  <a:t>Jednotky - </a:t>
                </a:r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6" name="Skupina 13"/>
              <p:cNvGrpSpPr/>
              <p:nvPr/>
            </p:nvGrpSpPr>
            <p:grpSpPr>
              <a:xfrm>
                <a:off x="2000232" y="4929198"/>
                <a:ext cx="928694" cy="951848"/>
                <a:chOff x="1785918" y="5357826"/>
                <a:chExt cx="928694" cy="951848"/>
              </a:xfrm>
            </p:grpSpPr>
            <p:sp>
              <p:nvSpPr>
                <p:cNvPr id="13" name="TextovéPole 5"/>
                <p:cNvSpPr txBox="1"/>
                <p:nvPr/>
              </p:nvSpPr>
              <p:spPr>
                <a:xfrm>
                  <a:off x="2000232" y="5357826"/>
                  <a:ext cx="500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800" dirty="0" smtClean="0">
                      <a:solidFill>
                        <a:srgbClr val="FF0000"/>
                      </a:solidFill>
                    </a:rPr>
                    <a:t>g</a:t>
                  </a:r>
                  <a:endParaRPr lang="cs-CZ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" name="TextovéPole 13"/>
                <p:cNvSpPr txBox="1"/>
                <p:nvPr/>
              </p:nvSpPr>
              <p:spPr>
                <a:xfrm>
                  <a:off x="1785918" y="5786454"/>
                  <a:ext cx="92869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800" dirty="0" smtClean="0">
                      <a:solidFill>
                        <a:srgbClr val="FF0000"/>
                      </a:solidFill>
                    </a:rPr>
                    <a:t>cm</a:t>
                  </a:r>
                  <a:r>
                    <a:rPr lang="cs-CZ" sz="2800" baseline="30000" dirty="0" smtClean="0">
                      <a:solidFill>
                        <a:srgbClr val="FF0000"/>
                      </a:solidFill>
                    </a:rPr>
                    <a:t>3</a:t>
                  </a:r>
                  <a:endParaRPr lang="cs-CZ" sz="2800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5" name="Přímá spojovací čára 14"/>
                <p:cNvCxnSpPr/>
                <p:nvPr/>
              </p:nvCxnSpPr>
              <p:spPr>
                <a:xfrm>
                  <a:off x="1857356" y="5857892"/>
                  <a:ext cx="571504" cy="158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" name="Skupina 14"/>
              <p:cNvGrpSpPr/>
              <p:nvPr/>
            </p:nvGrpSpPr>
            <p:grpSpPr>
              <a:xfrm>
                <a:off x="1857356" y="5786454"/>
                <a:ext cx="1000132" cy="951848"/>
                <a:chOff x="1785918" y="5357826"/>
                <a:chExt cx="1000132" cy="951848"/>
              </a:xfrm>
            </p:grpSpPr>
            <p:sp>
              <p:nvSpPr>
                <p:cNvPr id="10" name="TextovéPole 9"/>
                <p:cNvSpPr txBox="1"/>
                <p:nvPr/>
              </p:nvSpPr>
              <p:spPr>
                <a:xfrm>
                  <a:off x="2000232" y="5357826"/>
                  <a:ext cx="78581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800" dirty="0" smtClean="0">
                      <a:solidFill>
                        <a:srgbClr val="FF0000"/>
                      </a:solidFill>
                    </a:rPr>
                    <a:t>kg</a:t>
                  </a:r>
                  <a:endParaRPr lang="cs-CZ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" name="TextovéPole 10"/>
                <p:cNvSpPr txBox="1"/>
                <p:nvPr/>
              </p:nvSpPr>
              <p:spPr>
                <a:xfrm>
                  <a:off x="1785918" y="5786454"/>
                  <a:ext cx="92869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800" dirty="0">
                      <a:solidFill>
                        <a:srgbClr val="FF0000"/>
                      </a:solidFill>
                    </a:rPr>
                    <a:t> </a:t>
                  </a:r>
                  <a:r>
                    <a:rPr lang="cs-CZ" sz="2800" dirty="0" smtClean="0">
                      <a:solidFill>
                        <a:srgbClr val="FF0000"/>
                      </a:solidFill>
                    </a:rPr>
                    <a:t> m</a:t>
                  </a:r>
                  <a:r>
                    <a:rPr lang="cs-CZ" sz="2800" baseline="30000" dirty="0" smtClean="0">
                      <a:solidFill>
                        <a:srgbClr val="FF0000"/>
                      </a:solidFill>
                    </a:rPr>
                    <a:t>3</a:t>
                  </a:r>
                  <a:endParaRPr lang="cs-CZ" sz="2800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2" name="Přímá spojovací čára 11"/>
                <p:cNvCxnSpPr/>
                <p:nvPr/>
              </p:nvCxnSpPr>
              <p:spPr>
                <a:xfrm>
                  <a:off x="1928794" y="5857892"/>
                  <a:ext cx="642942" cy="158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ovéPole 7"/>
              <p:cNvSpPr txBox="1"/>
              <p:nvPr/>
            </p:nvSpPr>
            <p:spPr>
              <a:xfrm>
                <a:off x="2786050" y="5214950"/>
                <a:ext cx="2714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(gram na cm krychlový)</a:t>
                </a:r>
                <a:endParaRPr lang="cs-CZ" dirty="0"/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2714612" y="6072206"/>
                <a:ext cx="34065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(kilogram na m krychlový)</a:t>
                </a:r>
                <a:endParaRPr lang="cs-CZ" dirty="0"/>
              </a:p>
            </p:txBody>
          </p:sp>
        </p:grpSp>
      </p:grpSp>
      <p:grpSp>
        <p:nvGrpSpPr>
          <p:cNvPr id="43" name="Skupina 42"/>
          <p:cNvGrpSpPr/>
          <p:nvPr/>
        </p:nvGrpSpPr>
        <p:grpSpPr>
          <a:xfrm>
            <a:off x="2571736" y="3714752"/>
            <a:ext cx="3929090" cy="2286016"/>
            <a:chOff x="2571736" y="4143380"/>
            <a:chExt cx="3429024" cy="1857388"/>
          </a:xfrm>
        </p:grpSpPr>
        <p:sp>
          <p:nvSpPr>
            <p:cNvPr id="42" name="Obdélník 41"/>
            <p:cNvSpPr/>
            <p:nvPr/>
          </p:nvSpPr>
          <p:spPr>
            <a:xfrm>
              <a:off x="2571736" y="4214818"/>
              <a:ext cx="3429024" cy="178595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7" name="Skupina 16"/>
            <p:cNvGrpSpPr/>
            <p:nvPr/>
          </p:nvGrpSpPr>
          <p:grpSpPr>
            <a:xfrm>
              <a:off x="2571736" y="4143380"/>
              <a:ext cx="3429024" cy="1737664"/>
              <a:chOff x="5857884" y="4929200"/>
              <a:chExt cx="3429024" cy="1737664"/>
            </a:xfrm>
          </p:grpSpPr>
          <p:grpSp>
            <p:nvGrpSpPr>
              <p:cNvPr id="18" name="Skupina 46"/>
              <p:cNvGrpSpPr/>
              <p:nvPr/>
            </p:nvGrpSpPr>
            <p:grpSpPr>
              <a:xfrm>
                <a:off x="5857884" y="4929194"/>
                <a:ext cx="3429024" cy="1012858"/>
                <a:chOff x="5857884" y="4929194"/>
                <a:chExt cx="3429024" cy="1012858"/>
              </a:xfrm>
            </p:grpSpPr>
            <p:grpSp>
              <p:nvGrpSpPr>
                <p:cNvPr id="31" name="Skupina 23"/>
                <p:cNvGrpSpPr/>
                <p:nvPr/>
              </p:nvGrpSpPr>
              <p:grpSpPr>
                <a:xfrm>
                  <a:off x="6286512" y="5000632"/>
                  <a:ext cx="785818" cy="941420"/>
                  <a:chOff x="1785918" y="5357826"/>
                  <a:chExt cx="928694" cy="964892"/>
                </a:xfrm>
              </p:grpSpPr>
              <p:sp>
                <p:nvSpPr>
                  <p:cNvPr id="39" name="TextovéPole 38"/>
                  <p:cNvSpPr txBox="1"/>
                  <p:nvPr/>
                </p:nvSpPr>
                <p:spPr>
                  <a:xfrm>
                    <a:off x="2000232" y="5357826"/>
                    <a:ext cx="500066" cy="5362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2800" dirty="0" smtClean="0">
                        <a:solidFill>
                          <a:srgbClr val="FF0000"/>
                        </a:solidFill>
                      </a:rPr>
                      <a:t>g</a:t>
                    </a:r>
                    <a:endParaRPr lang="cs-CZ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0" name="TextovéPole 39"/>
                  <p:cNvSpPr txBox="1"/>
                  <p:nvPr/>
                </p:nvSpPr>
                <p:spPr>
                  <a:xfrm>
                    <a:off x="1785918" y="5786453"/>
                    <a:ext cx="928694" cy="5362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2800" dirty="0" smtClean="0">
                        <a:solidFill>
                          <a:srgbClr val="FF0000"/>
                        </a:solidFill>
                      </a:rPr>
                      <a:t>cm</a:t>
                    </a:r>
                    <a:r>
                      <a:rPr lang="cs-CZ" sz="2800" baseline="30000" dirty="0" smtClean="0">
                        <a:solidFill>
                          <a:srgbClr val="FF0000"/>
                        </a:solidFill>
                      </a:rPr>
                      <a:t>3</a:t>
                    </a:r>
                    <a:endParaRPr lang="cs-CZ" sz="2800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41" name="Přímá spojovací čára 40"/>
                  <p:cNvCxnSpPr/>
                  <p:nvPr/>
                </p:nvCxnSpPr>
                <p:spPr>
                  <a:xfrm>
                    <a:off x="1857356" y="5857892"/>
                    <a:ext cx="571504" cy="158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" name="Skupina 31"/>
                <p:cNvGrpSpPr/>
                <p:nvPr/>
              </p:nvGrpSpPr>
              <p:grpSpPr>
                <a:xfrm>
                  <a:off x="8286776" y="4929194"/>
                  <a:ext cx="1000132" cy="984017"/>
                  <a:chOff x="1785918" y="5357826"/>
                  <a:chExt cx="1000132" cy="915321"/>
                </a:xfrm>
              </p:grpSpPr>
              <p:sp>
                <p:nvSpPr>
                  <p:cNvPr id="36" name="TextovéPole 35"/>
                  <p:cNvSpPr txBox="1"/>
                  <p:nvPr/>
                </p:nvSpPr>
                <p:spPr>
                  <a:xfrm>
                    <a:off x="2000232" y="5357826"/>
                    <a:ext cx="785818" cy="48669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2800" dirty="0" smtClean="0">
                        <a:solidFill>
                          <a:srgbClr val="FF0000"/>
                        </a:solidFill>
                      </a:rPr>
                      <a:t>kg</a:t>
                    </a:r>
                    <a:endParaRPr lang="cs-CZ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37" name="TextovéPole 36"/>
                  <p:cNvSpPr txBox="1"/>
                  <p:nvPr/>
                </p:nvSpPr>
                <p:spPr>
                  <a:xfrm>
                    <a:off x="1785918" y="5786454"/>
                    <a:ext cx="928694" cy="48669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2800" dirty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cs-CZ" sz="2800" dirty="0" smtClean="0">
                        <a:solidFill>
                          <a:srgbClr val="FF0000"/>
                        </a:solidFill>
                      </a:rPr>
                      <a:t> m</a:t>
                    </a:r>
                    <a:r>
                      <a:rPr lang="cs-CZ" sz="2800" baseline="30000" dirty="0" smtClean="0">
                        <a:solidFill>
                          <a:srgbClr val="FF0000"/>
                        </a:solidFill>
                      </a:rPr>
                      <a:t>3</a:t>
                    </a:r>
                    <a:endParaRPr lang="cs-CZ" sz="2800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38" name="Přímá spojovací čára 37"/>
                  <p:cNvCxnSpPr/>
                  <p:nvPr/>
                </p:nvCxnSpPr>
                <p:spPr>
                  <a:xfrm>
                    <a:off x="1928794" y="5857892"/>
                    <a:ext cx="642942" cy="158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" name="TextovéPole 32"/>
                <p:cNvSpPr txBox="1"/>
                <p:nvPr/>
              </p:nvSpPr>
              <p:spPr>
                <a:xfrm>
                  <a:off x="5857884" y="5072074"/>
                  <a:ext cx="500066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4400" dirty="0" smtClean="0">
                      <a:solidFill>
                        <a:srgbClr val="FF0000"/>
                      </a:solidFill>
                    </a:rPr>
                    <a:t>1</a:t>
                  </a:r>
                  <a:endParaRPr lang="cs-CZ" sz="44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4" name="TextovéPole 33"/>
                <p:cNvSpPr txBox="1"/>
                <p:nvPr/>
              </p:nvSpPr>
              <p:spPr>
                <a:xfrm>
                  <a:off x="7000892" y="5072074"/>
                  <a:ext cx="500066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4400" dirty="0" smtClean="0">
                      <a:solidFill>
                        <a:srgbClr val="FF0000"/>
                      </a:solidFill>
                    </a:rPr>
                    <a:t>=</a:t>
                  </a:r>
                  <a:endParaRPr lang="cs-CZ" sz="44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5" name="TextovéPole 34"/>
                <p:cNvSpPr txBox="1"/>
                <p:nvPr/>
              </p:nvSpPr>
              <p:spPr>
                <a:xfrm>
                  <a:off x="7358082" y="5214950"/>
                  <a:ext cx="107157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3200" dirty="0" smtClean="0">
                      <a:solidFill>
                        <a:srgbClr val="FF0000"/>
                      </a:solidFill>
                    </a:rPr>
                    <a:t>1000</a:t>
                  </a:r>
                  <a:endParaRPr lang="cs-CZ" sz="3200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19" name="Skupina 47"/>
              <p:cNvGrpSpPr/>
              <p:nvPr/>
            </p:nvGrpSpPr>
            <p:grpSpPr>
              <a:xfrm>
                <a:off x="5857884" y="5715012"/>
                <a:ext cx="3286116" cy="951852"/>
                <a:chOff x="5857884" y="5715012"/>
                <a:chExt cx="3286116" cy="951852"/>
              </a:xfrm>
            </p:grpSpPr>
            <p:grpSp>
              <p:nvGrpSpPr>
                <p:cNvPr id="20" name="Skupina 27"/>
                <p:cNvGrpSpPr/>
                <p:nvPr/>
              </p:nvGrpSpPr>
              <p:grpSpPr>
                <a:xfrm>
                  <a:off x="8358182" y="5715012"/>
                  <a:ext cx="785818" cy="941420"/>
                  <a:chOff x="1785918" y="5357826"/>
                  <a:chExt cx="928694" cy="964892"/>
                </a:xfrm>
              </p:grpSpPr>
              <p:sp>
                <p:nvSpPr>
                  <p:cNvPr id="28" name="TextovéPole 27"/>
                  <p:cNvSpPr txBox="1"/>
                  <p:nvPr/>
                </p:nvSpPr>
                <p:spPr>
                  <a:xfrm>
                    <a:off x="2000232" y="5357826"/>
                    <a:ext cx="500066" cy="5362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2800" dirty="0" smtClean="0">
                        <a:solidFill>
                          <a:srgbClr val="FF0000"/>
                        </a:solidFill>
                      </a:rPr>
                      <a:t>g</a:t>
                    </a:r>
                    <a:endParaRPr lang="cs-CZ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9" name="TextovéPole 28"/>
                  <p:cNvSpPr txBox="1"/>
                  <p:nvPr/>
                </p:nvSpPr>
                <p:spPr>
                  <a:xfrm>
                    <a:off x="1785918" y="5786453"/>
                    <a:ext cx="928694" cy="5362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2800" dirty="0" smtClean="0">
                        <a:solidFill>
                          <a:srgbClr val="FF0000"/>
                        </a:solidFill>
                      </a:rPr>
                      <a:t>cm</a:t>
                    </a:r>
                    <a:r>
                      <a:rPr lang="cs-CZ" sz="2800" baseline="30000" dirty="0" smtClean="0">
                        <a:solidFill>
                          <a:srgbClr val="FF0000"/>
                        </a:solidFill>
                      </a:rPr>
                      <a:t>3</a:t>
                    </a:r>
                    <a:endParaRPr lang="cs-CZ" sz="2800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30" name="Přímá spojovací čára 29"/>
                  <p:cNvCxnSpPr/>
                  <p:nvPr/>
                </p:nvCxnSpPr>
                <p:spPr>
                  <a:xfrm>
                    <a:off x="1857356" y="5857892"/>
                    <a:ext cx="571504" cy="158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" name="Skupina 35"/>
                <p:cNvGrpSpPr/>
                <p:nvPr/>
              </p:nvGrpSpPr>
              <p:grpSpPr>
                <a:xfrm>
                  <a:off x="6215074" y="5715016"/>
                  <a:ext cx="1000132" cy="951848"/>
                  <a:chOff x="1785918" y="5357826"/>
                  <a:chExt cx="1000132" cy="951848"/>
                </a:xfrm>
              </p:grpSpPr>
              <p:sp>
                <p:nvSpPr>
                  <p:cNvPr id="25" name="TextovéPole 24"/>
                  <p:cNvSpPr txBox="1"/>
                  <p:nvPr/>
                </p:nvSpPr>
                <p:spPr>
                  <a:xfrm>
                    <a:off x="2000232" y="5357826"/>
                    <a:ext cx="785818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2800" dirty="0" smtClean="0">
                        <a:solidFill>
                          <a:srgbClr val="FF0000"/>
                        </a:solidFill>
                      </a:rPr>
                      <a:t>kg</a:t>
                    </a:r>
                    <a:endParaRPr lang="cs-CZ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6" name="TextovéPole 25"/>
                  <p:cNvSpPr txBox="1"/>
                  <p:nvPr/>
                </p:nvSpPr>
                <p:spPr>
                  <a:xfrm>
                    <a:off x="1785918" y="5786454"/>
                    <a:ext cx="92869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2800" dirty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cs-CZ" sz="2800" dirty="0" smtClean="0">
                        <a:solidFill>
                          <a:srgbClr val="FF0000"/>
                        </a:solidFill>
                      </a:rPr>
                      <a:t> m</a:t>
                    </a:r>
                    <a:r>
                      <a:rPr lang="cs-CZ" sz="2800" baseline="30000" dirty="0" smtClean="0">
                        <a:solidFill>
                          <a:srgbClr val="FF0000"/>
                        </a:solidFill>
                      </a:rPr>
                      <a:t>3</a:t>
                    </a:r>
                    <a:endParaRPr lang="cs-CZ" sz="2800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27" name="Přímá spojovací čára 26"/>
                  <p:cNvCxnSpPr/>
                  <p:nvPr/>
                </p:nvCxnSpPr>
                <p:spPr>
                  <a:xfrm>
                    <a:off x="1928794" y="5857892"/>
                    <a:ext cx="642942" cy="158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2" name="TextovéPole 21"/>
                <p:cNvSpPr txBox="1"/>
                <p:nvPr/>
              </p:nvSpPr>
              <p:spPr>
                <a:xfrm>
                  <a:off x="5857884" y="5857892"/>
                  <a:ext cx="500066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4400" dirty="0" smtClean="0">
                      <a:solidFill>
                        <a:srgbClr val="FF0000"/>
                      </a:solidFill>
                    </a:rPr>
                    <a:t>1</a:t>
                  </a:r>
                  <a:endParaRPr lang="cs-CZ" sz="44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" name="TextovéPole 22"/>
                <p:cNvSpPr txBox="1"/>
                <p:nvPr/>
              </p:nvSpPr>
              <p:spPr>
                <a:xfrm>
                  <a:off x="7000892" y="5786454"/>
                  <a:ext cx="500066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4400" dirty="0" smtClean="0">
                      <a:solidFill>
                        <a:srgbClr val="FF0000"/>
                      </a:solidFill>
                    </a:rPr>
                    <a:t>=</a:t>
                  </a:r>
                  <a:endParaRPr lang="cs-CZ" sz="44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4" name="TextovéPole 23"/>
                <p:cNvSpPr txBox="1"/>
                <p:nvPr/>
              </p:nvSpPr>
              <p:spPr>
                <a:xfrm>
                  <a:off x="7358082" y="5929330"/>
                  <a:ext cx="1357322" cy="5847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3200" dirty="0" smtClean="0">
                      <a:solidFill>
                        <a:srgbClr val="FF0000"/>
                      </a:solidFill>
                    </a:rPr>
                    <a:t>0,001</a:t>
                  </a:r>
                  <a:endParaRPr lang="cs-CZ" sz="3200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sp>
        <p:nvSpPr>
          <p:cNvPr id="44" name="TextovéPole 43"/>
          <p:cNvSpPr txBox="1"/>
          <p:nvPr/>
        </p:nvSpPr>
        <p:spPr>
          <a:xfrm>
            <a:off x="3071802" y="3071810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Pro převod platí:</a:t>
            </a:r>
            <a:endParaRPr lang="cs-CZ" sz="2400" dirty="0">
              <a:solidFill>
                <a:srgbClr val="FF0000"/>
              </a:solidFill>
            </a:endParaRPr>
          </a:p>
        </p:txBody>
      </p:sp>
      <p:cxnSp>
        <p:nvCxnSpPr>
          <p:cNvPr id="46" name="Přímá spojovací čára 45"/>
          <p:cNvCxnSpPr/>
          <p:nvPr/>
        </p:nvCxnSpPr>
        <p:spPr>
          <a:xfrm rot="5400000">
            <a:off x="-3000031" y="3428603"/>
            <a:ext cx="6429420" cy="7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282" y="0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Hustoty látek jsou uvedeny v tabulkách . </a:t>
            </a:r>
            <a:r>
              <a:rPr lang="cs-CZ" sz="2400" dirty="0" smtClean="0"/>
              <a:t>Výběr hustot některých látek:</a:t>
            </a: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42844" y="500042"/>
          <a:ext cx="8858312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473"/>
                <a:gridCol w="790921"/>
                <a:gridCol w="711829"/>
                <a:gridCol w="1423658"/>
                <a:gridCol w="729403"/>
                <a:gridCol w="773346"/>
                <a:gridCol w="1660934"/>
                <a:gridCol w="716930"/>
                <a:gridCol w="785818"/>
              </a:tblGrid>
              <a:tr h="357190">
                <a:tc>
                  <a:txBody>
                    <a:bodyPr/>
                    <a:lstStyle/>
                    <a:p>
                      <a:r>
                        <a:rPr lang="cs-CZ" dirty="0" smtClean="0"/>
                        <a:t>Pevné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Kg/m</a:t>
                      </a:r>
                      <a:r>
                        <a:rPr lang="cs-CZ" sz="1400" baseline="300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g/cm</a:t>
                      </a:r>
                      <a:r>
                        <a:rPr lang="cs-CZ" sz="1400" baseline="300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Kapalné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Kg/m</a:t>
                      </a:r>
                      <a:r>
                        <a:rPr lang="cs-CZ" sz="1200" baseline="30000" dirty="0" smtClean="0"/>
                        <a:t>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g/cm</a:t>
                      </a:r>
                      <a:r>
                        <a:rPr lang="cs-CZ" sz="1200" baseline="30000" dirty="0" smtClean="0"/>
                        <a:t>3</a:t>
                      </a:r>
                      <a:endParaRPr lang="cs-CZ" sz="1200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Plynné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Kg/m</a:t>
                      </a:r>
                      <a:r>
                        <a:rPr lang="cs-CZ" sz="1200" baseline="30000" dirty="0" smtClean="0"/>
                        <a:t>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g/cm</a:t>
                      </a:r>
                      <a:r>
                        <a:rPr lang="cs-CZ" sz="1200" baseline="30000" dirty="0" smtClean="0"/>
                        <a:t>3</a:t>
                      </a:r>
                      <a:endParaRPr lang="cs-CZ" sz="1200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Dřevo </a:t>
                      </a:r>
                      <a:r>
                        <a:rPr lang="cs-CZ" sz="1400" b="1" dirty="0" err="1" smtClean="0"/>
                        <a:t>balsa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  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0,2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Benzín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770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0,770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Vodík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0,089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0.000089</a:t>
                      </a:r>
                      <a:endParaRPr lang="cs-CZ" sz="1100" b="1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Dřevo dub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  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0,7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Líh  (</a:t>
                      </a:r>
                      <a:r>
                        <a:rPr lang="cs-CZ" sz="1600" b="1" dirty="0" err="1" smtClean="0"/>
                        <a:t>ethanol</a:t>
                      </a:r>
                      <a:r>
                        <a:rPr lang="cs-CZ" sz="1600" b="1" dirty="0" smtClean="0"/>
                        <a:t>)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789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0,789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helium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0,176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0.000176</a:t>
                      </a:r>
                      <a:endParaRPr lang="cs-CZ" sz="1100" b="1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Led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   917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0,917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Ropa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865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0,865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Dusík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1,234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0,001234</a:t>
                      </a:r>
                      <a:endParaRPr lang="cs-CZ" sz="1100" b="1" dirty="0"/>
                    </a:p>
                  </a:txBody>
                  <a:tcPr/>
                </a:tc>
              </a:tr>
              <a:tr h="393427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Lidské tělo nádech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   945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0,945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Olej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900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0,900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vzduch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1,276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0,001276</a:t>
                      </a:r>
                      <a:endParaRPr lang="cs-CZ" sz="1100" b="1" dirty="0"/>
                    </a:p>
                  </a:txBody>
                  <a:tcPr/>
                </a:tc>
              </a:tr>
              <a:tr h="393427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Lidské tělo průměr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   985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0,985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>
                          <a:solidFill>
                            <a:srgbClr val="FF0000"/>
                          </a:solidFill>
                        </a:rPr>
                        <a:t>Voda</a:t>
                      </a:r>
                      <a:endParaRPr lang="cs-CZ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998</a:t>
                      </a:r>
                    </a:p>
                    <a:p>
                      <a:pPr algn="r"/>
                      <a:r>
                        <a:rPr lang="cs-CZ" sz="1400" b="1" dirty="0" smtClean="0">
                          <a:solidFill>
                            <a:srgbClr val="FF0000"/>
                          </a:solidFill>
                        </a:rPr>
                        <a:t>(1000)</a:t>
                      </a:r>
                      <a:endParaRPr lang="cs-CZ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0,998</a:t>
                      </a:r>
                    </a:p>
                    <a:p>
                      <a:pPr algn="r"/>
                      <a:r>
                        <a:rPr lang="cs-CZ" sz="1400" b="1" dirty="0" smtClean="0"/>
                        <a:t>(</a:t>
                      </a:r>
                      <a:r>
                        <a:rPr lang="cs-CZ" sz="1400" b="1" baseline="0" dirty="0" smtClean="0"/>
                        <a:t> </a:t>
                      </a:r>
                      <a:r>
                        <a:rPr lang="cs-CZ" sz="1400" b="1" baseline="0" dirty="0" smtClean="0">
                          <a:solidFill>
                            <a:srgbClr val="FF0000"/>
                          </a:solidFill>
                        </a:rPr>
                        <a:t>1,00</a:t>
                      </a:r>
                      <a:r>
                        <a:rPr lang="cs-CZ" sz="1400" b="1" baseline="0" dirty="0" smtClean="0"/>
                        <a:t> )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Kyslík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1,409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0,001409</a:t>
                      </a:r>
                      <a:endParaRPr lang="cs-CZ" sz="1100" b="1" dirty="0"/>
                    </a:p>
                  </a:txBody>
                  <a:tcPr/>
                </a:tc>
              </a:tr>
              <a:tr h="393427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Lidské tělo výdech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 1025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1,025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Voda mořská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1024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1,024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Oxid uhličitý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1,951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0,001951</a:t>
                      </a:r>
                      <a:endParaRPr lang="cs-CZ" sz="1100" b="1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Beton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2100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smtClean="0"/>
                        <a:t>2,1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Rtuť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13500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13,5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Propan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1,942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0,001942</a:t>
                      </a:r>
                      <a:endParaRPr lang="cs-CZ" sz="1100" b="1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Hliník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2700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2,7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Ozon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2,114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0,002114</a:t>
                      </a:r>
                      <a:endParaRPr lang="cs-CZ" sz="1100" b="1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Země průměr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5515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5,51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 smtClean="0"/>
                        <a:t>Chlor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3,120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 dirty="0" smtClean="0"/>
                        <a:t>0,003120</a:t>
                      </a:r>
                      <a:endParaRPr lang="cs-CZ" sz="1100" b="1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Železo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7870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7.87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Měď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8960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8,96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Stříbro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10500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10,50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olovo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11340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11,34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zlato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19320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19,32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</a:tr>
              <a:tr h="314741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Platina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21450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21,45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142844" y="500042"/>
            <a:ext cx="2786082" cy="607223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000364" y="4549676"/>
            <a:ext cx="6143636" cy="218521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700" u="sng" dirty="0" smtClean="0"/>
              <a:t>Prohlédni si tabulku hustot látek a zkus odpovědět na otázky:</a:t>
            </a:r>
          </a:p>
          <a:p>
            <a:r>
              <a:rPr lang="cs-CZ" sz="1700" dirty="0" smtClean="0"/>
              <a:t>1.Proč se lepší plave v mořské vodě?</a:t>
            </a:r>
          </a:p>
          <a:p>
            <a:r>
              <a:rPr lang="cs-CZ" sz="1700" dirty="0" smtClean="0"/>
              <a:t>2.Potopila by se kulička z betonu, mědi, zlata, platiny ve rtuti?</a:t>
            </a:r>
          </a:p>
          <a:p>
            <a:r>
              <a:rPr lang="cs-CZ" sz="1700" dirty="0" smtClean="0"/>
              <a:t>3. Proč ti balonek koupený na pouti může uletět?</a:t>
            </a:r>
          </a:p>
          <a:p>
            <a:r>
              <a:rPr lang="cs-CZ" sz="1700" dirty="0" smtClean="0"/>
              <a:t>4. Udrží se člověk nad hladinou vody při nádechu (výdechu)?</a:t>
            </a:r>
          </a:p>
          <a:p>
            <a:r>
              <a:rPr lang="cs-CZ" sz="1700" dirty="0" smtClean="0"/>
              <a:t>5. Proč se při ropné havárii utvoří na hladině vody ropná skvrna?</a:t>
            </a:r>
          </a:p>
          <a:p>
            <a:r>
              <a:rPr lang="cs-CZ" sz="1700" dirty="0" smtClean="0"/>
              <a:t>6. Víš, proč je životu nebezpečné lézt do studny nebo podzemní chodby?</a:t>
            </a:r>
            <a:endParaRPr lang="cs-CZ" sz="1700" dirty="0"/>
          </a:p>
        </p:txBody>
      </p:sp>
      <p:sp>
        <p:nvSpPr>
          <p:cNvPr id="5" name="Obdélník 4"/>
          <p:cNvSpPr/>
          <p:nvPr/>
        </p:nvSpPr>
        <p:spPr>
          <a:xfrm>
            <a:off x="3000364" y="500042"/>
            <a:ext cx="2786082" cy="407196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857884" y="500042"/>
            <a:ext cx="3143272" cy="407196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véPole 46"/>
          <p:cNvSpPr txBox="1"/>
          <p:nvPr/>
        </p:nvSpPr>
        <p:spPr>
          <a:xfrm>
            <a:off x="857224" y="535782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30 cm</a:t>
            </a:r>
            <a:r>
              <a:rPr lang="cs-CZ" sz="2400" baseline="30000" dirty="0" smtClean="0"/>
              <a:t>3</a:t>
            </a:r>
            <a:endParaRPr lang="cs-CZ" sz="2400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928662" y="507207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81 g</a:t>
            </a:r>
            <a:endParaRPr lang="cs-CZ" sz="2400" dirty="0"/>
          </a:p>
        </p:txBody>
      </p:sp>
      <p:sp>
        <p:nvSpPr>
          <p:cNvPr id="27" name="Obdélník 26"/>
          <p:cNvSpPr/>
          <p:nvPr/>
        </p:nvSpPr>
        <p:spPr>
          <a:xfrm>
            <a:off x="285720" y="1428736"/>
            <a:ext cx="7572428" cy="292895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42844" y="285728"/>
            <a:ext cx="90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 smtClean="0"/>
              <a:t>Výpočet hustoty</a:t>
            </a:r>
            <a:r>
              <a:rPr lang="cs-CZ" dirty="0" smtClean="0"/>
              <a:t>.</a:t>
            </a:r>
          </a:p>
          <a:p>
            <a:r>
              <a:rPr lang="cs-CZ" sz="2000" dirty="0" smtClean="0"/>
              <a:t>Hustotu látky můžeme vypočítat, jestliže budeme znát hmotnost tělesa a jeho objem.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28596" y="1428736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Hustotu látky vypočítáme, když</a:t>
            </a:r>
          </a:p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hmotnost tělesa vydělíme jeho objemem.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2786058"/>
            <a:ext cx="4429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 smtClean="0">
                <a:solidFill>
                  <a:srgbClr val="FF0000"/>
                </a:solidFill>
              </a:rPr>
              <a:t>ρ </a:t>
            </a:r>
            <a:r>
              <a:rPr lang="cs-CZ" sz="6000" dirty="0" smtClean="0">
                <a:solidFill>
                  <a:srgbClr val="FF0000"/>
                </a:solidFill>
              </a:rPr>
              <a:t>= ― = 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85918" y="2643182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FF0000"/>
                </a:solidFill>
              </a:rPr>
              <a:t>m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57356" y="3214686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3000364" y="3357562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Skupina 24"/>
          <p:cNvGrpSpPr/>
          <p:nvPr/>
        </p:nvGrpSpPr>
        <p:grpSpPr>
          <a:xfrm>
            <a:off x="2928926" y="2786058"/>
            <a:ext cx="2214578" cy="1084841"/>
            <a:chOff x="4357686" y="2786058"/>
            <a:chExt cx="2214578" cy="1084841"/>
          </a:xfrm>
        </p:grpSpPr>
        <p:sp>
          <p:nvSpPr>
            <p:cNvPr id="9" name="TextovéPole 8"/>
            <p:cNvSpPr txBox="1"/>
            <p:nvPr/>
          </p:nvSpPr>
          <p:spPr>
            <a:xfrm>
              <a:off x="4357686" y="2786058"/>
              <a:ext cx="19288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>
                  <a:solidFill>
                    <a:srgbClr val="FF0000"/>
                  </a:solidFill>
                </a:rPr>
                <a:t>hmotnost</a:t>
              </a:r>
              <a:endParaRPr lang="cs-CZ" sz="3200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643438" y="3286124"/>
              <a:ext cx="19288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>
                  <a:solidFill>
                    <a:srgbClr val="FF0000"/>
                  </a:solidFill>
                </a:rPr>
                <a:t>objem</a:t>
              </a:r>
              <a:endParaRPr lang="cs-CZ" sz="32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2" name="Přímá spojovací šipka 11"/>
          <p:cNvCxnSpPr>
            <a:stCxn id="9" idx="3"/>
          </p:cNvCxnSpPr>
          <p:nvPr/>
        </p:nvCxnSpPr>
        <p:spPr>
          <a:xfrm flipV="1">
            <a:off x="4857752" y="3071810"/>
            <a:ext cx="500066" cy="66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4857752" y="3571876"/>
            <a:ext cx="500066" cy="66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643702" y="3357562"/>
            <a:ext cx="64294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5357818" y="3357562"/>
            <a:ext cx="64294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Skupina 25"/>
          <p:cNvGrpSpPr/>
          <p:nvPr/>
        </p:nvGrpSpPr>
        <p:grpSpPr>
          <a:xfrm>
            <a:off x="5500694" y="2786058"/>
            <a:ext cx="2214546" cy="1146397"/>
            <a:chOff x="6929454" y="2786058"/>
            <a:chExt cx="2214546" cy="1146397"/>
          </a:xfrm>
        </p:grpSpPr>
        <p:sp>
          <p:nvSpPr>
            <p:cNvPr id="19" name="TextovéPole 18"/>
            <p:cNvSpPr txBox="1"/>
            <p:nvPr/>
          </p:nvSpPr>
          <p:spPr>
            <a:xfrm>
              <a:off x="6929454" y="2786058"/>
              <a:ext cx="7143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kg</a:t>
              </a:r>
              <a:endParaRPr lang="cs-CZ" sz="36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8143900" y="2786058"/>
              <a:ext cx="5715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g</a:t>
              </a:r>
              <a:endParaRPr lang="cs-CZ" sz="36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6929454" y="3286124"/>
              <a:ext cx="7143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m</a:t>
              </a:r>
              <a:r>
                <a:rPr lang="cs-CZ" sz="3600" baseline="30000" dirty="0" smtClean="0">
                  <a:solidFill>
                    <a:srgbClr val="FF0000"/>
                  </a:solidFill>
                </a:rPr>
                <a:t>3</a:t>
              </a:r>
              <a:endParaRPr lang="cs-CZ" sz="3600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8000992" y="3286124"/>
              <a:ext cx="11430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>
                  <a:solidFill>
                    <a:srgbClr val="FF0000"/>
                  </a:solidFill>
                </a:rPr>
                <a:t>cm</a:t>
              </a:r>
              <a:r>
                <a:rPr lang="cs-CZ" sz="3200" baseline="30000" dirty="0" smtClean="0">
                  <a:solidFill>
                    <a:srgbClr val="FF0000"/>
                  </a:solidFill>
                </a:rPr>
                <a:t>3</a:t>
              </a:r>
              <a:endParaRPr lang="cs-CZ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8" name="TextovéPole 27"/>
          <p:cNvSpPr txBox="1"/>
          <p:nvPr/>
        </p:nvSpPr>
        <p:spPr>
          <a:xfrm>
            <a:off x="357158" y="457200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Vypočti hustotu hliníku, jestliže odlitek má hmotnost  81 g a objem 30 cm</a:t>
            </a:r>
            <a:r>
              <a:rPr lang="cs-CZ" baseline="30000" dirty="0" smtClean="0"/>
              <a:t>3</a:t>
            </a:r>
            <a:r>
              <a:rPr lang="cs-CZ" dirty="0" smtClean="0"/>
              <a:t>.  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500034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 = </a:t>
            </a:r>
            <a:endParaRPr lang="cs-CZ" sz="24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928662" y="507207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81 g</a:t>
            </a:r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00034" y="535782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=</a:t>
            </a:r>
            <a:endParaRPr lang="cs-CZ" sz="24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857224" y="535782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30 cm</a:t>
            </a:r>
            <a:r>
              <a:rPr lang="cs-CZ" sz="2400" baseline="30000" dirty="0" smtClean="0"/>
              <a:t>3</a:t>
            </a:r>
            <a:endParaRPr lang="cs-CZ" sz="24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428596" y="5715016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r>
              <a:rPr lang="cs-CZ" sz="2400" dirty="0" smtClean="0"/>
              <a:t> </a:t>
            </a:r>
            <a:r>
              <a:rPr lang="el-GR" sz="2400" dirty="0" smtClean="0"/>
              <a:t>=</a:t>
            </a:r>
            <a:r>
              <a:rPr lang="cs-CZ" sz="2400" dirty="0" smtClean="0"/>
              <a:t> x  g/ cm</a:t>
            </a:r>
            <a:r>
              <a:rPr lang="cs-CZ" sz="2400" baseline="30000" dirty="0" smtClean="0"/>
              <a:t>3</a:t>
            </a:r>
            <a:endParaRPr lang="cs-CZ" sz="2400" dirty="0"/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357158" y="6215082"/>
            <a:ext cx="200026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3143240" y="5572140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 </a:t>
            </a:r>
            <a:r>
              <a:rPr lang="cs-CZ" sz="2400" dirty="0" smtClean="0"/>
              <a:t>= </a:t>
            </a:r>
            <a:r>
              <a:rPr lang="cs-CZ" sz="3200" dirty="0" smtClean="0"/>
              <a:t>―</a:t>
            </a:r>
            <a:endParaRPr lang="cs-CZ" sz="32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143240" y="6072206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 </a:t>
            </a:r>
            <a:r>
              <a:rPr lang="cs-CZ" sz="2400" dirty="0" smtClean="0"/>
              <a:t>= 2,7 </a:t>
            </a:r>
            <a:endParaRPr lang="cs-CZ" sz="2400" dirty="0"/>
          </a:p>
        </p:txBody>
      </p:sp>
      <p:grpSp>
        <p:nvGrpSpPr>
          <p:cNvPr id="45" name="Skupina 44"/>
          <p:cNvGrpSpPr/>
          <p:nvPr/>
        </p:nvGrpSpPr>
        <p:grpSpPr>
          <a:xfrm>
            <a:off x="3143240" y="4857760"/>
            <a:ext cx="1214446" cy="747417"/>
            <a:chOff x="3143240" y="4857760"/>
            <a:chExt cx="1214446" cy="747417"/>
          </a:xfrm>
        </p:grpSpPr>
        <p:sp>
          <p:nvSpPr>
            <p:cNvPr id="40" name="TextovéPole 39"/>
            <p:cNvSpPr txBox="1"/>
            <p:nvPr/>
          </p:nvSpPr>
          <p:spPr>
            <a:xfrm>
              <a:off x="3143240" y="5000636"/>
              <a:ext cx="12144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ρ </a:t>
              </a:r>
              <a:r>
                <a:rPr lang="cs-CZ" sz="2400" dirty="0" smtClean="0"/>
                <a:t>= ―</a:t>
              </a:r>
              <a:endParaRPr lang="cs-CZ" sz="2400" dirty="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3571868" y="4857760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m</a:t>
              </a:r>
              <a:endParaRPr lang="cs-CZ" sz="2400" dirty="0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3643306" y="5143512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V</a:t>
              </a:r>
              <a:endParaRPr lang="cs-CZ" sz="2400" dirty="0"/>
            </a:p>
          </p:txBody>
        </p:sp>
      </p:grpSp>
      <p:sp>
        <p:nvSpPr>
          <p:cNvPr id="48" name="Obdélník 47"/>
          <p:cNvSpPr/>
          <p:nvPr/>
        </p:nvSpPr>
        <p:spPr>
          <a:xfrm>
            <a:off x="4143372" y="6072206"/>
            <a:ext cx="1006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g/ cm</a:t>
            </a:r>
            <a:r>
              <a:rPr lang="cs-CZ" sz="2400" baseline="30000" dirty="0" smtClean="0"/>
              <a:t>3</a:t>
            </a:r>
            <a:endParaRPr lang="cs-CZ" sz="24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0" y="6396335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Hustota hliníku je 2,7 g/cm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cxnSp>
        <p:nvCxnSpPr>
          <p:cNvPr id="39" name="Přímá spojovací čára 38"/>
          <p:cNvCxnSpPr/>
          <p:nvPr/>
        </p:nvCxnSpPr>
        <p:spPr>
          <a:xfrm rot="5400000">
            <a:off x="5822562" y="3464322"/>
            <a:ext cx="6357982" cy="7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0.28351 0.0631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29931 0.0631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6" grpId="0"/>
      <p:bldP spid="46" grpId="1"/>
      <p:bldP spid="29" grpId="0"/>
      <p:bldP spid="31" grpId="0"/>
      <p:bldP spid="33" grpId="0"/>
      <p:bldP spid="34" grpId="0"/>
      <p:bldP spid="36" grpId="0"/>
      <p:bldP spid="41" grpId="0"/>
      <p:bldP spid="42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844" y="500042"/>
            <a:ext cx="885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Hustotu </a:t>
            </a:r>
            <a:r>
              <a:rPr lang="cs-CZ" sz="2400" dirty="0" smtClean="0">
                <a:solidFill>
                  <a:srgbClr val="00B050"/>
                </a:solidFill>
              </a:rPr>
              <a:t>pevných látek </a:t>
            </a:r>
            <a:r>
              <a:rPr lang="cs-CZ" sz="2400" dirty="0" smtClean="0"/>
              <a:t>určujeme </a:t>
            </a:r>
            <a:r>
              <a:rPr lang="cs-CZ" sz="2400" dirty="0" smtClean="0">
                <a:solidFill>
                  <a:srgbClr val="00B050"/>
                </a:solidFill>
              </a:rPr>
              <a:t>výpočtem z hmotnosti a objemu.</a:t>
            </a:r>
          </a:p>
          <a:p>
            <a:endParaRPr lang="cs-CZ" sz="2400" dirty="0" smtClean="0">
              <a:solidFill>
                <a:srgbClr val="00B050"/>
              </a:solidFill>
            </a:endParaRPr>
          </a:p>
          <a:p>
            <a:r>
              <a:rPr lang="cs-CZ" sz="2400" dirty="0" smtClean="0"/>
              <a:t>Hustotu </a:t>
            </a:r>
            <a:r>
              <a:rPr lang="cs-CZ" sz="2400" dirty="0" smtClean="0">
                <a:solidFill>
                  <a:srgbClr val="00B050"/>
                </a:solidFill>
              </a:rPr>
              <a:t>kapalin</a:t>
            </a:r>
            <a:r>
              <a:rPr lang="cs-CZ" sz="2400" dirty="0" smtClean="0"/>
              <a:t> můžeme určit také pomocí </a:t>
            </a:r>
            <a:r>
              <a:rPr lang="cs-CZ" sz="2400" u="sng" dirty="0" smtClean="0">
                <a:solidFill>
                  <a:srgbClr val="FF0000"/>
                </a:solidFill>
              </a:rPr>
              <a:t>hustoměru</a:t>
            </a:r>
            <a:endParaRPr lang="cs-CZ" sz="2400" u="sng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3116"/>
            <a:ext cx="55435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000108"/>
            <a:ext cx="1962149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4203862"/>
            <a:ext cx="2286016" cy="246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Přímá spojovací čára 6"/>
          <p:cNvCxnSpPr/>
          <p:nvPr/>
        </p:nvCxnSpPr>
        <p:spPr>
          <a:xfrm rot="5400000">
            <a:off x="-606858" y="1106868"/>
            <a:ext cx="1500198" cy="7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3144" y="500042"/>
            <a:ext cx="6997880" cy="6143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731</Words>
  <Application>Microsoft Office PowerPoint</Application>
  <PresentationFormat>Předvádění na obrazovce (4:3)</PresentationFormat>
  <Paragraphs>241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Nové modulové výukové a inovativní programy - zvýšení kvality ve vzdělávání  </vt:lpstr>
      <vt:lpstr>HUSTOTA.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Procvičení</vt:lpstr>
      <vt:lpstr>Snímek 13</vt:lpstr>
    </vt:vector>
  </TitlesOfParts>
  <Company>ZŠ Týn nad Vltavou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modulové výukové a inovativní programy - zvýšení kvality ve vzdělávání  </dc:title>
  <dc:creator>Zástupce</dc:creator>
  <cp:lastModifiedBy>Zástupce</cp:lastModifiedBy>
  <cp:revision>76</cp:revision>
  <dcterms:created xsi:type="dcterms:W3CDTF">2011-03-25T11:52:46Z</dcterms:created>
  <dcterms:modified xsi:type="dcterms:W3CDTF">2012-01-17T14:31:06Z</dcterms:modified>
</cp:coreProperties>
</file>