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76" r:id="rId3"/>
    <p:sldId id="277" r:id="rId4"/>
    <p:sldId id="258" r:id="rId5"/>
    <p:sldId id="274" r:id="rId6"/>
    <p:sldId id="266" r:id="rId7"/>
    <p:sldId id="273" r:id="rId8"/>
    <p:sldId id="262" r:id="rId9"/>
    <p:sldId id="259" r:id="rId10"/>
    <p:sldId id="260" r:id="rId11"/>
    <p:sldId id="261" r:id="rId12"/>
    <p:sldId id="263" r:id="rId13"/>
    <p:sldId id="264" r:id="rId14"/>
    <p:sldId id="271" r:id="rId15"/>
    <p:sldId id="265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55AA7-762F-490E-9C1B-9F0F806CA7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06BF4-E891-41C6-81D4-B91FA37F2F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0FB21-14CC-463A-B807-83C6780BB4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76450-24C9-412B-A74A-32D5CCF3C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C8F1E-01D8-4A62-92F4-2328108E44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10E35-6D85-432F-B148-E306FEA66C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561D1-DACF-4BD7-BE05-6BA877BA5E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37137-F2BF-4B63-96DE-F74B503608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FE4F7-3777-4952-841F-94178A3B24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2A5D5-3E6D-4791-9D62-E524DB4730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EF121-E1B8-4ED2-8DC6-F04FC78FFC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D265A38-E180-474D-9F57-9318CFB313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-pristroje.cz/digitalni_vahy.html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do.cz/mereni/vaha.htm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pnar.cz/page/5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714375" y="2428875"/>
            <a:ext cx="7772400" cy="1470025"/>
          </a:xfrm>
        </p:spPr>
        <p:txBody>
          <a:bodyPr/>
          <a:lstStyle/>
          <a:p>
            <a:pPr eaLnBrk="1" hangingPunct="1"/>
            <a:r>
              <a:rPr lang="cs-CZ" dirty="0" smtClean="0"/>
              <a:t>HMOTNOST.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ZŠ, Týn nad Vltavou, Malá Strana</a:t>
            </a:r>
          </a:p>
        </p:txBody>
      </p:sp>
      <p:sp>
        <p:nvSpPr>
          <p:cNvPr id="2052" name="TextovéPole 5"/>
          <p:cNvSpPr txBox="1">
            <a:spLocks noChangeArrowheads="1"/>
          </p:cNvSpPr>
          <p:nvPr/>
        </p:nvSpPr>
        <p:spPr bwMode="auto">
          <a:xfrm>
            <a:off x="1428750" y="857250"/>
            <a:ext cx="6357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000">
                <a:latin typeface="Calibri" pitchFamily="34" charset="0"/>
              </a:rPr>
              <a:t>FYZIKA – 6. ročník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857625" y="1643063"/>
            <a:ext cx="1143000" cy="708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dirty="0" smtClean="0">
                <a:latin typeface="+mn-lt"/>
                <a:cs typeface="+mn-cs"/>
              </a:rPr>
              <a:t>P7</a:t>
            </a:r>
            <a:endParaRPr lang="cs-CZ" sz="4000" dirty="0">
              <a:latin typeface="+mn-lt"/>
              <a:cs typeface="+mn-cs"/>
            </a:endParaRPr>
          </a:p>
        </p:txBody>
      </p:sp>
      <p:sp>
        <p:nvSpPr>
          <p:cNvPr id="2054" name="TextovéPole 7"/>
          <p:cNvSpPr txBox="1">
            <a:spLocks noChangeArrowheads="1"/>
          </p:cNvSpPr>
          <p:nvPr/>
        </p:nvSpPr>
        <p:spPr bwMode="auto">
          <a:xfrm>
            <a:off x="3000375" y="5643563"/>
            <a:ext cx="317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latin typeface="Calibri" pitchFamily="34" charset="0"/>
              </a:rPr>
              <a:t>Vypracoval:     Mgr. Pavel Kerner</a:t>
            </a:r>
          </a:p>
        </p:txBody>
      </p:sp>
      <p:pic>
        <p:nvPicPr>
          <p:cNvPr id="8" name="Picture 9" descr="h4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500438"/>
            <a:ext cx="2922613" cy="199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r>
              <a:rPr lang="cs-CZ" sz="2400" smtClean="0"/>
              <a:t>poštovní váhy na dopisy</a:t>
            </a:r>
          </a:p>
          <a:p>
            <a:r>
              <a:rPr lang="cs-CZ" sz="2400" smtClean="0"/>
              <a:t>na balíky</a:t>
            </a:r>
          </a:p>
          <a:p>
            <a:endParaRPr lang="cs-CZ" sz="2400" smtClean="0"/>
          </a:p>
        </p:txBody>
      </p:sp>
      <p:pic>
        <p:nvPicPr>
          <p:cNvPr id="8195" name="Picture 5" descr="h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916113"/>
            <a:ext cx="4294187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 descr="h3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989138"/>
            <a:ext cx="4367212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mtClean="0"/>
              <a:t>kuchyňské</a:t>
            </a:r>
          </a:p>
        </p:txBody>
      </p:sp>
      <p:pic>
        <p:nvPicPr>
          <p:cNvPr id="9219" name="Picture 5" descr="M-ES55P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341438"/>
            <a:ext cx="207486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 descr="h112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76250"/>
            <a:ext cx="35528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9" descr="h109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292600"/>
            <a:ext cx="31242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3" descr="h099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3573463"/>
            <a:ext cx="2881312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osobní</a:t>
            </a:r>
          </a:p>
        </p:txBody>
      </p:sp>
      <p:pic>
        <p:nvPicPr>
          <p:cNvPr id="10243" name="Picture 5" descr="h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81075"/>
            <a:ext cx="33432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9" descr="h4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341438"/>
            <a:ext cx="34385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1" descr="h407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933825"/>
            <a:ext cx="31337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laboratorní do 500 g</a:t>
            </a:r>
          </a:p>
        </p:txBody>
      </p:sp>
      <p:pic>
        <p:nvPicPr>
          <p:cNvPr id="11267" name="Picture 5" descr="h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412875"/>
            <a:ext cx="18859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h202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68413"/>
            <a:ext cx="2519362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h2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4076700"/>
            <a:ext cx="30099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5" descr="vahy-radwag-x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371633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ovéPole 7"/>
          <p:cNvSpPr txBox="1">
            <a:spLocks noChangeArrowheads="1"/>
          </p:cNvSpPr>
          <p:nvPr/>
        </p:nvSpPr>
        <p:spPr bwMode="auto">
          <a:xfrm>
            <a:off x="0" y="142875"/>
            <a:ext cx="4214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hlinkClick r:id="rId6"/>
              </a:rPr>
              <a:t>www.e-pristroje.cz/digitalni_vahy.html</a:t>
            </a:r>
            <a:r>
              <a:rPr lang="cs-CZ"/>
              <a:t> 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Další váhy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jeřábové</a:t>
            </a:r>
          </a:p>
          <a:p>
            <a:r>
              <a:rPr lang="cs-CZ" smtClean="0"/>
              <a:t>nápravové</a:t>
            </a:r>
          </a:p>
          <a:p>
            <a:r>
              <a:rPr lang="cs-CZ" smtClean="0"/>
              <a:t>silniční (plošinové)</a:t>
            </a:r>
          </a:p>
          <a:p>
            <a:r>
              <a:rPr lang="cs-CZ" smtClean="0"/>
              <a:t>betonový most</a:t>
            </a:r>
          </a:p>
          <a:p>
            <a:r>
              <a:rPr lang="cs-CZ" smtClean="0"/>
              <a:t>kolejové</a:t>
            </a:r>
          </a:p>
        </p:txBody>
      </p:sp>
      <p:pic>
        <p:nvPicPr>
          <p:cNvPr id="12292" name="Picture 4" descr="VWAP 5/20 - Nápravová vá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206057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2294" name="Picture 6" descr="JEŘÁBOVÁ VÁHA  OC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4843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714750" y="25717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2296" name="Picture 8" descr="VW – Plošinové váh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350043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2298" name="Picture 10" descr=" WS-B - betonový mos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45085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3714750" y="25717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Historie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214423"/>
            <a:ext cx="8229600" cy="2214578"/>
          </a:xfrm>
        </p:spPr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decimálka</a:t>
            </a:r>
            <a:r>
              <a:rPr lang="cs-CZ" dirty="0" smtClean="0"/>
              <a:t> předmětu je desetkrát větší než hodnota závaží na misce, jinými slovy mezi hmotností závaží a váženého předmětu je poměr 1:10. </a:t>
            </a:r>
          </a:p>
        </p:txBody>
      </p:sp>
      <p:pic>
        <p:nvPicPr>
          <p:cNvPr id="13316" name="Picture 5" descr="vaha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876"/>
            <a:ext cx="38100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ovéPole 4"/>
          <p:cNvSpPr txBox="1">
            <a:spLocks noChangeArrowheads="1"/>
          </p:cNvSpPr>
          <p:nvPr/>
        </p:nvSpPr>
        <p:spPr bwMode="auto">
          <a:xfrm>
            <a:off x="1143000" y="6143625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hlinkClick r:id="rId3"/>
              </a:rPr>
              <a:t>www.quido.cz/mereni/vaha.htm</a:t>
            </a:r>
            <a:endParaRPr lang="cs-CZ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0994" y="4143381"/>
            <a:ext cx="369483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Převody jednotek hmotnosti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cs-CZ" smtClean="0"/>
              <a:t>17 kg (t)</a:t>
            </a:r>
          </a:p>
          <a:p>
            <a:r>
              <a:rPr lang="cs-CZ" smtClean="0"/>
              <a:t>2,5 q (kg)</a:t>
            </a:r>
          </a:p>
          <a:p>
            <a:r>
              <a:rPr lang="cs-CZ" smtClean="0"/>
              <a:t>186 kg (q)</a:t>
            </a:r>
          </a:p>
          <a:p>
            <a:r>
              <a:rPr lang="cs-CZ" smtClean="0"/>
              <a:t>0,3 t (kg)</a:t>
            </a:r>
          </a:p>
          <a:p>
            <a:r>
              <a:rPr lang="cs-CZ" smtClean="0"/>
              <a:t>12 q (t)</a:t>
            </a:r>
          </a:p>
          <a:p>
            <a:endParaRPr lang="cs-CZ" smtClean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cs-CZ" smtClean="0"/>
              <a:t>0,017</a:t>
            </a:r>
          </a:p>
          <a:p>
            <a:r>
              <a:rPr lang="cs-CZ" smtClean="0"/>
              <a:t>250</a:t>
            </a:r>
          </a:p>
          <a:p>
            <a:r>
              <a:rPr lang="cs-CZ" smtClean="0"/>
              <a:t>1,86</a:t>
            </a:r>
          </a:p>
          <a:p>
            <a:r>
              <a:rPr lang="cs-CZ" smtClean="0"/>
              <a:t>300</a:t>
            </a:r>
          </a:p>
          <a:p>
            <a:r>
              <a:rPr lang="cs-CZ" smtClean="0"/>
              <a:t>1,2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741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cs-CZ" smtClean="0"/>
              <a:t>35 g (mg)</a:t>
            </a:r>
          </a:p>
          <a:p>
            <a:r>
              <a:rPr lang="cs-CZ" smtClean="0"/>
              <a:t>1,6 kg (g)</a:t>
            </a:r>
          </a:p>
          <a:p>
            <a:r>
              <a:rPr lang="cs-CZ" smtClean="0"/>
              <a:t>450 g (dkg)</a:t>
            </a:r>
          </a:p>
          <a:p>
            <a:r>
              <a:rPr lang="cs-CZ" smtClean="0"/>
              <a:t>80 mg (g)</a:t>
            </a:r>
          </a:p>
          <a:p>
            <a:r>
              <a:rPr lang="cs-CZ" smtClean="0"/>
              <a:t>0,75 kg (dkg)</a:t>
            </a:r>
          </a:p>
          <a:p>
            <a:r>
              <a:rPr lang="cs-CZ" smtClean="0"/>
              <a:t>59 g (kg)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cs-CZ" smtClean="0"/>
              <a:t>35 000</a:t>
            </a:r>
          </a:p>
          <a:p>
            <a:r>
              <a:rPr lang="cs-CZ" smtClean="0"/>
              <a:t>1 600</a:t>
            </a:r>
          </a:p>
          <a:p>
            <a:r>
              <a:rPr lang="cs-CZ" smtClean="0"/>
              <a:t>45</a:t>
            </a:r>
          </a:p>
          <a:p>
            <a:r>
              <a:rPr lang="cs-CZ" smtClean="0"/>
              <a:t>0,08</a:t>
            </a:r>
          </a:p>
          <a:p>
            <a:r>
              <a:rPr lang="cs-CZ" smtClean="0"/>
              <a:t>75</a:t>
            </a:r>
          </a:p>
          <a:p>
            <a:r>
              <a:rPr lang="cs-CZ" smtClean="0"/>
              <a:t>0,059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2"/>
                </a:solidFill>
              </a:rPr>
              <a:t>Samostatná práce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cs-CZ" smtClean="0"/>
              <a:t>5,6 t (kg)</a:t>
            </a:r>
          </a:p>
          <a:p>
            <a:r>
              <a:rPr lang="cs-CZ" smtClean="0"/>
              <a:t>0,7 q (kg)</a:t>
            </a:r>
          </a:p>
          <a:p>
            <a:r>
              <a:rPr lang="cs-CZ" smtClean="0"/>
              <a:t>250 g (kg)</a:t>
            </a:r>
          </a:p>
          <a:p>
            <a:r>
              <a:rPr lang="cs-CZ" smtClean="0"/>
              <a:t>25 dkg (kg)</a:t>
            </a:r>
          </a:p>
          <a:p>
            <a:r>
              <a:rPr lang="cs-CZ" smtClean="0"/>
              <a:t>320 mg (g)</a:t>
            </a:r>
          </a:p>
          <a:p>
            <a:r>
              <a:rPr lang="cs-CZ" smtClean="0"/>
              <a:t>65 g (kg)</a:t>
            </a:r>
          </a:p>
          <a:p>
            <a:r>
              <a:rPr lang="cs-CZ" smtClean="0"/>
              <a:t>0,54 kg (g)</a:t>
            </a:r>
          </a:p>
          <a:p>
            <a:r>
              <a:rPr lang="cs-CZ" smtClean="0"/>
              <a:t>0,4 t (q)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cs-CZ" smtClean="0"/>
              <a:t>5 600</a:t>
            </a:r>
          </a:p>
          <a:p>
            <a:r>
              <a:rPr lang="cs-CZ" smtClean="0"/>
              <a:t>700</a:t>
            </a:r>
          </a:p>
          <a:p>
            <a:r>
              <a:rPr lang="cs-CZ" smtClean="0"/>
              <a:t>0,25</a:t>
            </a:r>
          </a:p>
          <a:p>
            <a:r>
              <a:rPr lang="cs-CZ" smtClean="0"/>
              <a:t>0,25</a:t>
            </a:r>
          </a:p>
          <a:p>
            <a:r>
              <a:rPr lang="cs-CZ" smtClean="0"/>
              <a:t>0,32</a:t>
            </a:r>
          </a:p>
          <a:p>
            <a:r>
              <a:rPr lang="cs-CZ" smtClean="0"/>
              <a:t>0,065</a:t>
            </a:r>
          </a:p>
          <a:p>
            <a:r>
              <a:rPr lang="cs-CZ" smtClean="0"/>
              <a:t>540</a:t>
            </a:r>
          </a:p>
          <a:p>
            <a:r>
              <a:rPr lang="cs-CZ" smtClean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85720" y="785794"/>
            <a:ext cx="8715436" cy="30003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57158" y="214290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 smtClean="0"/>
              <a:t>Hmotnost.</a:t>
            </a:r>
            <a:endParaRPr lang="cs-CZ" sz="2800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428596" y="785794"/>
            <a:ext cx="8501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Hmotnost</a:t>
            </a:r>
            <a:r>
              <a:rPr lang="cs-CZ" sz="2800" dirty="0" smtClean="0">
                <a:solidFill>
                  <a:srgbClr val="00B050"/>
                </a:solidFill>
              </a:rPr>
              <a:t> je fyzikální veličina, která </a:t>
            </a:r>
            <a:r>
              <a:rPr lang="cs-CZ" sz="2800" dirty="0" smtClean="0">
                <a:solidFill>
                  <a:srgbClr val="FF0000"/>
                </a:solidFill>
              </a:rPr>
              <a:t>udává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množství látky v tělese.</a:t>
            </a:r>
          </a:p>
          <a:p>
            <a:endParaRPr lang="cs-CZ" sz="2800" dirty="0">
              <a:solidFill>
                <a:srgbClr val="FF0000"/>
              </a:solidFill>
            </a:endParaRPr>
          </a:p>
          <a:p>
            <a:r>
              <a:rPr lang="cs-CZ" sz="2800" dirty="0" smtClean="0">
                <a:solidFill>
                  <a:srgbClr val="FF0000"/>
                </a:solidFill>
              </a:rPr>
              <a:t>Značka:  </a:t>
            </a:r>
            <a:r>
              <a:rPr lang="cs-CZ" sz="2800" i="1" dirty="0" smtClean="0">
                <a:solidFill>
                  <a:srgbClr val="FF0000"/>
                </a:solidFill>
              </a:rPr>
              <a:t>m</a:t>
            </a:r>
          </a:p>
          <a:p>
            <a:endParaRPr lang="cs-CZ" sz="2800" i="1" dirty="0">
              <a:solidFill>
                <a:srgbClr val="FF0000"/>
              </a:solidFill>
            </a:endParaRPr>
          </a:p>
          <a:p>
            <a:r>
              <a:rPr lang="cs-CZ" sz="2800" dirty="0" smtClean="0">
                <a:solidFill>
                  <a:srgbClr val="FF0000"/>
                </a:solidFill>
              </a:rPr>
              <a:t>Základní jednotka – kilogram - kg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00504"/>
            <a:ext cx="2500330" cy="271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3214678" y="507207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Mezinárodní prototyp 1 kg. </a:t>
            </a:r>
            <a:endParaRPr lang="cs-CZ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5904" y="4286257"/>
            <a:ext cx="108374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7429520" y="628652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Závaží 1kg</a:t>
            </a:r>
            <a:endParaRPr lang="cs-CZ" dirty="0"/>
          </a:p>
        </p:txBody>
      </p:sp>
      <p:cxnSp>
        <p:nvCxnSpPr>
          <p:cNvPr id="9" name="Přímá spojovací čára 8"/>
          <p:cNvCxnSpPr/>
          <p:nvPr/>
        </p:nvCxnSpPr>
        <p:spPr>
          <a:xfrm rot="5400000">
            <a:off x="-1624452" y="1981585"/>
            <a:ext cx="3571903" cy="3731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14282" y="357166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Jednotky hmotnosti.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57158" y="2000240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    mg  </a:t>
            </a:r>
            <a:r>
              <a:rPr lang="cs-CZ" sz="2400" dirty="0" smtClean="0"/>
              <a:t>    cg      dg      </a:t>
            </a:r>
            <a:r>
              <a:rPr lang="cs-CZ" sz="2400" dirty="0" smtClean="0">
                <a:solidFill>
                  <a:srgbClr val="FF0000"/>
                </a:solidFill>
              </a:rPr>
              <a:t>g</a:t>
            </a:r>
            <a:r>
              <a:rPr lang="cs-CZ" sz="2400" dirty="0" smtClean="0"/>
              <a:t>     dkg     x     </a:t>
            </a:r>
            <a:r>
              <a:rPr lang="cs-CZ" sz="2400" dirty="0" smtClean="0">
                <a:solidFill>
                  <a:srgbClr val="FF0000"/>
                </a:solidFill>
              </a:rPr>
              <a:t>kg</a:t>
            </a:r>
            <a:r>
              <a:rPr lang="cs-CZ" sz="2400" dirty="0" smtClean="0"/>
              <a:t>    x    q        </a:t>
            </a:r>
            <a:r>
              <a:rPr lang="cs-CZ" sz="2400" dirty="0" smtClean="0">
                <a:solidFill>
                  <a:srgbClr val="FF0000"/>
                </a:solidFill>
              </a:rPr>
              <a:t>t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miligram</a:t>
            </a:r>
            <a:r>
              <a:rPr lang="cs-CZ" sz="2400" dirty="0" smtClean="0"/>
              <a:t>                   </a:t>
            </a:r>
            <a:r>
              <a:rPr lang="cs-CZ" sz="2400" dirty="0" smtClean="0">
                <a:solidFill>
                  <a:srgbClr val="FF0000"/>
                </a:solidFill>
              </a:rPr>
              <a:t>gram                kilogram          tuna   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6" name="Zahnutá šipka nahoru 5"/>
          <p:cNvSpPr/>
          <p:nvPr/>
        </p:nvSpPr>
        <p:spPr>
          <a:xfrm rot="10800000">
            <a:off x="1071538" y="1714488"/>
            <a:ext cx="2214578" cy="2857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Zahnutá šipka nahoru 8"/>
          <p:cNvSpPr/>
          <p:nvPr/>
        </p:nvSpPr>
        <p:spPr>
          <a:xfrm rot="10800000">
            <a:off x="3500430" y="1714488"/>
            <a:ext cx="2000264" cy="2857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Zahnutá šipka nahoru 9"/>
          <p:cNvSpPr/>
          <p:nvPr/>
        </p:nvSpPr>
        <p:spPr>
          <a:xfrm rot="10800000">
            <a:off x="5572132" y="1714488"/>
            <a:ext cx="1928826" cy="2857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Zahnutá šipka nahoru 10"/>
          <p:cNvSpPr/>
          <p:nvPr/>
        </p:nvSpPr>
        <p:spPr>
          <a:xfrm>
            <a:off x="3571868" y="2786058"/>
            <a:ext cx="2000264" cy="2857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Zahnutá šipka nahoru 11"/>
          <p:cNvSpPr/>
          <p:nvPr/>
        </p:nvSpPr>
        <p:spPr>
          <a:xfrm>
            <a:off x="1142976" y="2786058"/>
            <a:ext cx="2214578" cy="2857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Zahnutá šipka nahoru 12"/>
          <p:cNvSpPr/>
          <p:nvPr/>
        </p:nvSpPr>
        <p:spPr>
          <a:xfrm>
            <a:off x="5643570" y="2857496"/>
            <a:ext cx="1928826" cy="2857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428728" y="3105835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 smtClean="0"/>
              <a:t>   : 1000                               : </a:t>
            </a:r>
            <a:r>
              <a:rPr lang="cs-CZ" i="1" dirty="0" err="1" smtClean="0"/>
              <a:t>1000</a:t>
            </a:r>
            <a:r>
              <a:rPr lang="cs-CZ" i="1" dirty="0" smtClean="0"/>
              <a:t>                    : </a:t>
            </a:r>
            <a:r>
              <a:rPr lang="cs-CZ" i="1" dirty="0" err="1" smtClean="0"/>
              <a:t>1000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1643042" y="1214422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 smtClean="0"/>
              <a:t> . 1000                               .1000                     . </a:t>
            </a:r>
            <a:r>
              <a:rPr lang="cs-CZ" i="1" dirty="0" err="1" smtClean="0"/>
              <a:t>1000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71472" y="3929066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q = metrický cent ( metrák ) = 100 kg</a:t>
            </a:r>
            <a:endParaRPr lang="cs-CZ" sz="28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572008"/>
            <a:ext cx="26289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572008"/>
            <a:ext cx="26289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ovéPole 18"/>
          <p:cNvSpPr txBox="1"/>
          <p:nvPr/>
        </p:nvSpPr>
        <p:spPr>
          <a:xfrm>
            <a:off x="6929454" y="4929198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4 x 25 kg</a:t>
            </a:r>
            <a:endParaRPr lang="cs-CZ" sz="2800" dirty="0"/>
          </a:p>
        </p:txBody>
      </p:sp>
      <p:cxnSp>
        <p:nvCxnSpPr>
          <p:cNvPr id="17" name="Přímá spojovací čára 16"/>
          <p:cNvCxnSpPr/>
          <p:nvPr/>
        </p:nvCxnSpPr>
        <p:spPr>
          <a:xfrm rot="5400000">
            <a:off x="-1981642" y="2338775"/>
            <a:ext cx="4286284" cy="3731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accent4">
                    <a:lumMod val="50000"/>
                  </a:schemeClr>
                </a:solidFill>
              </a:rPr>
              <a:t>Přístroj na měření hmotnosti = </a:t>
            </a:r>
            <a:r>
              <a:rPr lang="cs-CZ" sz="3600" dirty="0" smtClean="0">
                <a:solidFill>
                  <a:srgbClr val="FF0000"/>
                </a:solidFill>
              </a:rPr>
              <a:t>váha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laboratorní</a:t>
            </a:r>
          </a:p>
          <a:p>
            <a:r>
              <a:rPr lang="cs-CZ" dirty="0" smtClean="0"/>
              <a:t>závěsné váhy</a:t>
            </a:r>
          </a:p>
          <a:p>
            <a:r>
              <a:rPr lang="cs-CZ" dirty="0" smtClean="0"/>
              <a:t>stolní</a:t>
            </a:r>
          </a:p>
          <a:p>
            <a:r>
              <a:rPr lang="cs-CZ" dirty="0" smtClean="0"/>
              <a:t>osobní</a:t>
            </a:r>
          </a:p>
          <a:p>
            <a:r>
              <a:rPr lang="cs-CZ" dirty="0" smtClean="0"/>
              <a:t>obchodní</a:t>
            </a:r>
          </a:p>
          <a:p>
            <a:r>
              <a:rPr lang="cs-CZ" dirty="0" smtClean="0"/>
              <a:t>poštovní</a:t>
            </a:r>
          </a:p>
          <a:p>
            <a:endParaRPr lang="cs-CZ" dirty="0" smtClean="0"/>
          </a:p>
        </p:txBody>
      </p:sp>
      <p:pic>
        <p:nvPicPr>
          <p:cNvPr id="5124" name="Picture 5" descr="va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557338"/>
            <a:ext cx="36861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ovéPole 4"/>
          <p:cNvSpPr txBox="1">
            <a:spLocks noChangeArrowheads="1"/>
          </p:cNvSpPr>
          <p:nvPr/>
        </p:nvSpPr>
        <p:spPr bwMode="auto">
          <a:xfrm>
            <a:off x="642938" y="6072188"/>
            <a:ext cx="3714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hlinkClick r:id="rId3"/>
              </a:rPr>
              <a:t>www.hepnar.cz/page/5/</a:t>
            </a:r>
            <a:endParaRPr lang="cs-CZ"/>
          </a:p>
        </p:txBody>
      </p:sp>
      <p:cxnSp>
        <p:nvCxnSpPr>
          <p:cNvPr id="6" name="Přímá spojovací čára 5"/>
          <p:cNvCxnSpPr/>
          <p:nvPr/>
        </p:nvCxnSpPr>
        <p:spPr>
          <a:xfrm rot="16200000" flipH="1">
            <a:off x="-2374552" y="2768994"/>
            <a:ext cx="5143540" cy="3412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786742" cy="459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Laboratorní váhy</a:t>
            </a: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Laboratorní váhy</a:t>
            </a:r>
          </a:p>
        </p:txBody>
      </p:sp>
      <p:pic>
        <p:nvPicPr>
          <p:cNvPr id="14339" name="Picture 5" descr="vah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3386036" cy="28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 descr="vaha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14818"/>
            <a:ext cx="3071834" cy="249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285860"/>
            <a:ext cx="3714776" cy="448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4429092" y="6072206"/>
            <a:ext cx="471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Moderní laboratorní váhy jsou digitální</a:t>
            </a:r>
            <a:endParaRPr lang="cs-CZ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642918"/>
            <a:ext cx="43053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928662" y="6072206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Moderní laboratorní váhy jsou digitální</a:t>
            </a:r>
            <a:endParaRPr lang="cs-CZ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457200" y="765175"/>
            <a:ext cx="4038600" cy="5360988"/>
          </a:xfrm>
        </p:spPr>
        <p:txBody>
          <a:bodyPr/>
          <a:lstStyle/>
          <a:p>
            <a:r>
              <a:rPr lang="cs-CZ" smtClean="0"/>
              <a:t>paletový vozík</a:t>
            </a:r>
          </a:p>
        </p:txBody>
      </p:sp>
      <p:sp>
        <p:nvSpPr>
          <p:cNvPr id="6147" name="Rectangle 10"/>
          <p:cNvSpPr>
            <a:spLocks noGrp="1" noChangeArrowheads="1"/>
          </p:cNvSpPr>
          <p:nvPr>
            <p:ph sz="half" idx="2"/>
          </p:nvPr>
        </p:nvSpPr>
        <p:spPr>
          <a:xfrm>
            <a:off x="4648200" y="765175"/>
            <a:ext cx="4038600" cy="5360988"/>
          </a:xfrm>
        </p:spPr>
        <p:txBody>
          <a:bodyPr/>
          <a:lstStyle/>
          <a:p>
            <a:r>
              <a:rPr lang="cs-CZ" smtClean="0"/>
              <a:t>závěsné (mincíře)</a:t>
            </a:r>
          </a:p>
        </p:txBody>
      </p:sp>
      <p:pic>
        <p:nvPicPr>
          <p:cNvPr id="6148" name="Picture 6" descr="h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133600"/>
            <a:ext cx="11811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h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2205038"/>
            <a:ext cx="14192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2" descr="h730-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484313"/>
            <a:ext cx="39751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9_vaha_SDK_15_-_13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700213"/>
            <a:ext cx="31813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7" descr="1_ovahyobr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276475"/>
            <a:ext cx="28575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kupecké váhy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306</Words>
  <Application>Microsoft Office PowerPoint</Application>
  <PresentationFormat>Předvádění na obrazovce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HMOTNOST.</vt:lpstr>
      <vt:lpstr>Snímek 2</vt:lpstr>
      <vt:lpstr>Snímek 3</vt:lpstr>
      <vt:lpstr>Přístroj na měření hmotnosti = váha</vt:lpstr>
      <vt:lpstr>Snímek 5</vt:lpstr>
      <vt:lpstr>Laboratorní váhy</vt:lpstr>
      <vt:lpstr>Snímek 7</vt:lpstr>
      <vt:lpstr>Snímek 8</vt:lpstr>
      <vt:lpstr>kupecké váhy</vt:lpstr>
      <vt:lpstr>Snímek 10</vt:lpstr>
      <vt:lpstr>kuchyňské</vt:lpstr>
      <vt:lpstr>osobní</vt:lpstr>
      <vt:lpstr>laboratorní do 500 g</vt:lpstr>
      <vt:lpstr>Další váhy</vt:lpstr>
      <vt:lpstr>Historie</vt:lpstr>
      <vt:lpstr>Převody jednotek hmotnosti</vt:lpstr>
      <vt:lpstr>Snímek 17</vt:lpstr>
      <vt:lpstr>Samostatná práce</vt:lpstr>
    </vt:vector>
  </TitlesOfParts>
  <Company>ZŠ, Týn nad Vltavou, Malá Strana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Hmotnost</dc:title>
  <dc:creator>ZŠ, Týn nad Vltavou, Malá Strana</dc:creator>
  <cp:lastModifiedBy>Zástupce</cp:lastModifiedBy>
  <cp:revision>23</cp:revision>
  <dcterms:created xsi:type="dcterms:W3CDTF">2009-01-22T11:47:23Z</dcterms:created>
  <dcterms:modified xsi:type="dcterms:W3CDTF">2012-01-26T12:47:15Z</dcterms:modified>
</cp:coreProperties>
</file>