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77" r:id="rId3"/>
    <p:sldId id="281" r:id="rId4"/>
    <p:sldId id="271" r:id="rId5"/>
    <p:sldId id="283" r:id="rId6"/>
    <p:sldId id="272" r:id="rId7"/>
    <p:sldId id="284" r:id="rId8"/>
    <p:sldId id="273" r:id="rId9"/>
    <p:sldId id="279" r:id="rId10"/>
    <p:sldId id="285" r:id="rId11"/>
    <p:sldId id="264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E65F1-CF69-4BE8-B1AE-505C0D2F5590}" type="datetimeFigureOut">
              <a:rPr lang="cs-CZ" smtClean="0"/>
              <a:pPr/>
              <a:t>17.1.2012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ADCE-3B2C-44C2-BCD9-813808BF54B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ADCE-3B2C-44C2-BCD9-813808BF54B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3E55-2494-4C3A-AC91-76BA116C8017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9B8D-F21E-487A-A294-77908D038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CB5A-9129-4E4B-B183-10CE903CCD7A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7318-9E46-4635-BA71-B2CA1B0D07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D6A4-B1CF-4C7C-97E4-077CDA0EF02F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BADA-4E5A-43A5-BB98-11D6CD3A97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BF00-8065-4FCF-96A8-9C06B593F1FF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61ED-D3F9-4062-A80D-8669555957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E886-DC64-496C-BAFF-319CFD449CE2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85A1-6D3D-45D5-8436-16737EE7CE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9C38-5631-4276-8E5A-BB54BF3B070E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2EE7-41D7-470B-ADE3-DDD1DB68EB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4F81-882B-4EB9-BD1D-C3B0894D53FC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742F-F6E7-433C-A386-4234ADF5B3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288F-62B1-4D2F-8868-E19DF3CBC6DF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71FF-8D0F-4CB0-8E79-F55F48877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3B25-A5D6-49F4-8C3B-E7D2CB1DE612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4540-2037-47D6-ABEB-BB1ED84C22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7A84-B794-46F1-A451-A63FB5CA8835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6245-CA81-4A7F-B9C7-2A7969760A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21B06-4BF4-4540-B7F1-AB9A08FBFBAE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6954-3579-457D-ADC1-73FD2547CD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68D1B2-A956-4191-9167-2E2CB8AB1346}" type="datetimeFigureOut">
              <a:rPr lang="cs-CZ"/>
              <a:pPr>
                <a:defRPr/>
              </a:pPr>
              <a:t>17.1.2012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9772D-305E-470B-8626-20DFBE4202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znam.cz/" TargetMode="External"/><Relationship Id="rId2" Type="http://schemas.openxmlformats.org/officeDocument/2006/relationships/hyperlink" Target="http://www.googl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e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labsklo.vkatelier.cz/valc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z/imgres?imgurl=http://www.gjs.cz/fyzika/lab_prace/Images/valec.gif&amp;imgrefurl=http://www.gjs.cz/fyzika/prima.html&amp;usg=__TRyi_j1efLwO9oXTk4fZ5L7TQA4=&amp;h=342&amp;w=141&amp;sz=3&amp;hl=cs&amp;start=2&amp;um=1&amp;itbs=1&amp;tbnid=FjwdNKc1pI0JsM:&amp;tbnh=120&amp;tbnw=49&amp;prev=/images?q=odm%C4%9Brn%C3%BD+v%C3%A1lec&amp;um=1&amp;hl=cs&amp;sa=N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714375" y="2428875"/>
            <a:ext cx="7772400" cy="1470025"/>
          </a:xfrm>
        </p:spPr>
        <p:txBody>
          <a:bodyPr/>
          <a:lstStyle/>
          <a:p>
            <a:pPr eaLnBrk="1" hangingPunct="1"/>
            <a:r>
              <a:rPr lang="cs-CZ" dirty="0" smtClean="0"/>
              <a:t>OBJEM.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ZŠ, Týn nad Vltavou, Malá Strana</a:t>
            </a:r>
          </a:p>
        </p:txBody>
      </p:sp>
      <p:sp>
        <p:nvSpPr>
          <p:cNvPr id="2052" name="TextovéPole 5"/>
          <p:cNvSpPr txBox="1">
            <a:spLocks noChangeArrowheads="1"/>
          </p:cNvSpPr>
          <p:nvPr/>
        </p:nvSpPr>
        <p:spPr bwMode="auto">
          <a:xfrm>
            <a:off x="1428750" y="857250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latin typeface="Calibri" pitchFamily="34" charset="0"/>
              </a:rPr>
              <a:t>FYZIKA – 6. ročník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57625" y="1643063"/>
            <a:ext cx="11430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 smtClean="0">
                <a:latin typeface="+mn-lt"/>
                <a:cs typeface="+mn-cs"/>
              </a:rPr>
              <a:t>P6</a:t>
            </a:r>
            <a:endParaRPr lang="cs-CZ" sz="4000" dirty="0">
              <a:latin typeface="+mn-lt"/>
              <a:cs typeface="+mn-cs"/>
            </a:endParaRPr>
          </a:p>
        </p:txBody>
      </p:sp>
      <p:sp>
        <p:nvSpPr>
          <p:cNvPr id="2054" name="TextovéPole 7"/>
          <p:cNvSpPr txBox="1">
            <a:spLocks noChangeArrowheads="1"/>
          </p:cNvSpPr>
          <p:nvPr/>
        </p:nvSpPr>
        <p:spPr bwMode="auto">
          <a:xfrm>
            <a:off x="3000375" y="5643563"/>
            <a:ext cx="317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Calibri" pitchFamily="34" charset="0"/>
              </a:rPr>
              <a:t>Vypracoval:     Mgr. Pavel Kerner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643314"/>
            <a:ext cx="2000264" cy="17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79" y="1500174"/>
            <a:ext cx="3424711" cy="49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00034" y="28572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/>
              <a:t>Určení objemu nepravidelného tělesa pomocí odměrného válce</a:t>
            </a:r>
            <a:endParaRPr lang="cs-CZ" sz="2800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86182" y="1643050"/>
            <a:ext cx="5357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00B050"/>
                </a:solidFill>
              </a:rPr>
              <a:t>Do odměrného válce dáme vodu o určitém objemu V</a:t>
            </a:r>
            <a:r>
              <a:rPr lang="cs-CZ" sz="2400" baseline="-25000" dirty="0" smtClean="0">
                <a:solidFill>
                  <a:srgbClr val="00B050"/>
                </a:solidFill>
              </a:rPr>
              <a:t>1</a:t>
            </a:r>
            <a:endParaRPr lang="cs-CZ" sz="2400" dirty="0" smtClean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00B050"/>
                </a:solidFill>
              </a:rPr>
              <a:t>Do vody ponoříme těleso a změříme objem V</a:t>
            </a:r>
            <a:r>
              <a:rPr lang="cs-CZ" sz="2400" baseline="-25000" dirty="0" smtClean="0">
                <a:solidFill>
                  <a:srgbClr val="00B050"/>
                </a:solidFill>
              </a:rPr>
              <a:t>2</a:t>
            </a:r>
            <a:r>
              <a:rPr lang="cs-CZ" sz="2400" dirty="0" smtClean="0">
                <a:solidFill>
                  <a:srgbClr val="00B050"/>
                </a:solidFill>
              </a:rPr>
              <a:t>(voda + těleso)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00B050"/>
                </a:solidFill>
              </a:rPr>
              <a:t>Vypočítáme objem tělesa V</a:t>
            </a:r>
          </a:p>
          <a:p>
            <a:pPr marL="457200" indent="-457200"/>
            <a:r>
              <a:rPr lang="cs-CZ" sz="2400" dirty="0" smtClean="0"/>
              <a:t>                 </a:t>
            </a:r>
            <a:r>
              <a:rPr lang="cs-CZ" sz="2400" dirty="0" smtClean="0">
                <a:solidFill>
                  <a:srgbClr val="FF0000"/>
                </a:solidFill>
              </a:rPr>
              <a:t>V = V</a:t>
            </a:r>
            <a:r>
              <a:rPr lang="cs-CZ" sz="2400" baseline="-25000" dirty="0" smtClean="0">
                <a:solidFill>
                  <a:srgbClr val="FF0000"/>
                </a:solidFill>
              </a:rPr>
              <a:t>2 </a:t>
            </a:r>
            <a:r>
              <a:rPr lang="cs-CZ" sz="2400" dirty="0" smtClean="0">
                <a:solidFill>
                  <a:srgbClr val="FF0000"/>
                </a:solidFill>
              </a:rPr>
              <a:t>– V</a:t>
            </a:r>
            <a:r>
              <a:rPr lang="cs-CZ" sz="2400" baseline="-25000" dirty="0" smtClean="0">
                <a:solidFill>
                  <a:srgbClr val="FF0000"/>
                </a:solidFill>
              </a:rPr>
              <a:t>1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00496" y="4000504"/>
            <a:ext cx="5143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Např.:     V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= 20 ml</a:t>
            </a:r>
          </a:p>
          <a:p>
            <a:r>
              <a:rPr lang="cs-CZ" sz="2400" dirty="0" smtClean="0"/>
              <a:t>               V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 23 ml</a:t>
            </a:r>
          </a:p>
          <a:p>
            <a:r>
              <a:rPr lang="cs-CZ" sz="2400" dirty="0" smtClean="0"/>
              <a:t>               V =  23 – 20 = 3 ml = 3 cm</a:t>
            </a:r>
            <a:r>
              <a:rPr lang="cs-CZ" sz="2400" baseline="30000" dirty="0" smtClean="0"/>
              <a:t>3</a:t>
            </a:r>
            <a:endParaRPr lang="cs-CZ" sz="2400" dirty="0" smtClean="0"/>
          </a:p>
          <a:p>
            <a:endParaRPr lang="cs-CZ" sz="2400" smtClean="0"/>
          </a:p>
          <a:p>
            <a:r>
              <a:rPr lang="cs-CZ" sz="2400" smtClean="0"/>
              <a:t>Těleso </a:t>
            </a:r>
            <a:r>
              <a:rPr lang="cs-CZ" sz="2400" dirty="0" smtClean="0"/>
              <a:t>má objem 3 cm</a:t>
            </a:r>
            <a:r>
              <a:rPr lang="cs-CZ" sz="2400" baseline="30000" dirty="0" smtClean="0"/>
              <a:t>3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571472" y="3571876"/>
            <a:ext cx="611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V</a:t>
            </a:r>
            <a:r>
              <a:rPr lang="cs-CZ" sz="3200" baseline="-25000" dirty="0" smtClean="0">
                <a:solidFill>
                  <a:srgbClr val="FF0000"/>
                </a:solidFill>
              </a:rPr>
              <a:t>1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214678" y="3143248"/>
            <a:ext cx="611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V</a:t>
            </a:r>
            <a:r>
              <a:rPr lang="cs-CZ" sz="3200" baseline="-25000" dirty="0" smtClean="0">
                <a:solidFill>
                  <a:srgbClr val="FF0000"/>
                </a:solidFill>
              </a:rPr>
              <a:t>2</a:t>
            </a:r>
            <a:endParaRPr lang="cs-CZ" sz="3200" dirty="0"/>
          </a:p>
        </p:txBody>
      </p:sp>
      <p:sp>
        <p:nvSpPr>
          <p:cNvPr id="13" name="Obdélník 12"/>
          <p:cNvSpPr/>
          <p:nvPr/>
        </p:nvSpPr>
        <p:spPr>
          <a:xfrm>
            <a:off x="2714612" y="435769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</a:t>
            </a:r>
            <a:endParaRPr lang="cs-CZ" dirty="0"/>
          </a:p>
        </p:txBody>
      </p:sp>
      <p:cxnSp>
        <p:nvCxnSpPr>
          <p:cNvPr id="9" name="Přímá spojovací čára 8"/>
          <p:cNvCxnSpPr/>
          <p:nvPr/>
        </p:nvCxnSpPr>
        <p:spPr>
          <a:xfrm rot="5400000">
            <a:off x="-2838898" y="3196031"/>
            <a:ext cx="6000796" cy="373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Výukové materiály pro  ZŠ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google.cz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www.seznam.</a:t>
            </a:r>
            <a:r>
              <a:rPr lang="cs-CZ" dirty="0" err="1" smtClean="0">
                <a:hlinkClick r:id="rId3"/>
              </a:rPr>
              <a:t>cz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wikipedie.cz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28596" y="1428736"/>
            <a:ext cx="8572560" cy="2500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Objem</a:t>
            </a:r>
            <a:r>
              <a:rPr lang="cs-CZ" dirty="0" smtClean="0">
                <a:solidFill>
                  <a:srgbClr val="FF0000"/>
                </a:solidFill>
              </a:rPr>
              <a:t> je fyzikální veličina, která vyjadřuje velikost prostoru, kterou zabírá těleso.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Značka   V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Základní jednotka – metr krychlový – m</a:t>
            </a:r>
            <a:r>
              <a:rPr lang="cs-CZ" baseline="30000" dirty="0" smtClean="0">
                <a:solidFill>
                  <a:srgbClr val="FF0000"/>
                </a:solidFill>
              </a:rPr>
              <a:t>3</a:t>
            </a:r>
          </a:p>
          <a:p>
            <a:pPr>
              <a:buNone/>
            </a:pPr>
            <a:endParaRPr lang="cs-CZ" sz="4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cs-CZ" sz="4400" dirty="0" smtClean="0">
                <a:solidFill>
                  <a:schemeClr val="accent2"/>
                </a:solidFill>
              </a:rPr>
              <a:t>mm</a:t>
            </a:r>
            <a:r>
              <a:rPr lang="cs-CZ" sz="4400" baseline="30000" dirty="0" smtClean="0">
                <a:solidFill>
                  <a:schemeClr val="accent2"/>
                </a:solidFill>
              </a:rPr>
              <a:t>3    </a:t>
            </a:r>
            <a:r>
              <a:rPr lang="cs-CZ" sz="4400" dirty="0" smtClean="0">
                <a:solidFill>
                  <a:schemeClr val="accent2"/>
                </a:solidFill>
              </a:rPr>
              <a:t>cm</a:t>
            </a:r>
            <a:r>
              <a:rPr lang="cs-CZ" sz="4400" baseline="30000" dirty="0" smtClean="0">
                <a:solidFill>
                  <a:schemeClr val="accent2"/>
                </a:solidFill>
              </a:rPr>
              <a:t>3    </a:t>
            </a:r>
            <a:r>
              <a:rPr lang="cs-CZ" sz="4400" dirty="0" smtClean="0">
                <a:solidFill>
                  <a:schemeClr val="accent2"/>
                </a:solidFill>
              </a:rPr>
              <a:t>dm</a:t>
            </a:r>
            <a:r>
              <a:rPr lang="cs-CZ" sz="4400" baseline="30000" dirty="0" smtClean="0">
                <a:solidFill>
                  <a:schemeClr val="accent2"/>
                </a:solidFill>
              </a:rPr>
              <a:t>3</a:t>
            </a:r>
            <a:r>
              <a:rPr lang="cs-CZ" sz="4400" dirty="0" smtClean="0">
                <a:solidFill>
                  <a:schemeClr val="accent2"/>
                </a:solidFill>
              </a:rPr>
              <a:t>    m</a:t>
            </a:r>
            <a:r>
              <a:rPr lang="cs-CZ" sz="4400" baseline="30000" dirty="0" smtClean="0">
                <a:solidFill>
                  <a:schemeClr val="accent2"/>
                </a:solidFill>
              </a:rPr>
              <a:t>3</a:t>
            </a:r>
            <a:r>
              <a:rPr lang="cs-CZ" sz="4400" dirty="0" smtClean="0">
                <a:solidFill>
                  <a:schemeClr val="accent2"/>
                </a:solidFill>
              </a:rPr>
              <a:t>   x    </a:t>
            </a:r>
            <a:r>
              <a:rPr lang="cs-CZ" sz="4400" dirty="0" err="1" smtClean="0">
                <a:solidFill>
                  <a:schemeClr val="accent2"/>
                </a:solidFill>
              </a:rPr>
              <a:t>x</a:t>
            </a:r>
            <a:r>
              <a:rPr lang="cs-CZ" sz="4400" dirty="0" smtClean="0">
                <a:solidFill>
                  <a:schemeClr val="accent2"/>
                </a:solidFill>
              </a:rPr>
              <a:t>     km</a:t>
            </a:r>
            <a:r>
              <a:rPr lang="cs-CZ" sz="4400" baseline="30000" dirty="0" smtClean="0">
                <a:solidFill>
                  <a:schemeClr val="accent2"/>
                </a:solidFill>
              </a:rPr>
              <a:t>3   </a:t>
            </a:r>
            <a:endParaRPr lang="cs-CZ" sz="4400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1600" i="1" dirty="0" smtClean="0"/>
          </a:p>
          <a:p>
            <a:pPr>
              <a:buNone/>
            </a:pPr>
            <a:r>
              <a:rPr lang="cs-CZ" sz="1600" i="1" dirty="0" smtClean="0"/>
              <a:t>                    : 1000              : </a:t>
            </a:r>
            <a:r>
              <a:rPr lang="cs-CZ" sz="1600" i="1" dirty="0" err="1" smtClean="0"/>
              <a:t>1000</a:t>
            </a:r>
            <a:r>
              <a:rPr lang="cs-CZ" sz="1600" i="1" dirty="0" smtClean="0"/>
              <a:t>                : </a:t>
            </a:r>
            <a:r>
              <a:rPr lang="cs-CZ" sz="1600" i="1" dirty="0" err="1" smtClean="0"/>
              <a:t>1000</a:t>
            </a:r>
            <a:r>
              <a:rPr lang="cs-CZ" sz="1600" i="1" dirty="0" smtClean="0"/>
              <a:t>             : </a:t>
            </a:r>
            <a:r>
              <a:rPr lang="cs-CZ" sz="1600" i="1" dirty="0" err="1" smtClean="0"/>
              <a:t>1000</a:t>
            </a:r>
            <a:r>
              <a:rPr lang="cs-CZ" sz="1600" i="1" dirty="0" smtClean="0"/>
              <a:t>        : </a:t>
            </a:r>
            <a:r>
              <a:rPr lang="cs-CZ" sz="1600" i="1" dirty="0" err="1" smtClean="0"/>
              <a:t>1000</a:t>
            </a:r>
            <a:r>
              <a:rPr lang="cs-CZ" sz="1600" i="1" dirty="0" smtClean="0"/>
              <a:t>        </a:t>
            </a:r>
            <a:r>
              <a:rPr lang="cs-CZ" sz="1600" i="1" dirty="0" err="1" smtClean="0"/>
              <a:t>1000</a:t>
            </a:r>
            <a:endParaRPr lang="cs-CZ" sz="1600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aseline="30000" dirty="0" smtClean="0">
                <a:solidFill>
                  <a:srgbClr val="FF0000"/>
                </a:solidFill>
              </a:rPr>
              <a:t>				</a:t>
            </a:r>
            <a:r>
              <a:rPr lang="cs-CZ" dirty="0" smtClean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1285852" y="4214818"/>
            <a:ext cx="7643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· 1000            · </a:t>
            </a:r>
            <a:r>
              <a:rPr lang="cs-CZ" sz="1600" i="1" dirty="0" err="1" smtClean="0"/>
              <a:t>1000</a:t>
            </a:r>
            <a:r>
              <a:rPr lang="cs-CZ" sz="1600" i="1" dirty="0" smtClean="0"/>
              <a:t>            · </a:t>
            </a:r>
            <a:r>
              <a:rPr lang="cs-CZ" sz="1600" i="1" dirty="0" err="1" smtClean="0"/>
              <a:t>1000</a:t>
            </a:r>
            <a:r>
              <a:rPr lang="cs-CZ" sz="1600" i="1" dirty="0" smtClean="0"/>
              <a:t>        · </a:t>
            </a:r>
            <a:r>
              <a:rPr lang="cs-CZ" sz="1600" i="1" dirty="0" err="1" smtClean="0"/>
              <a:t>1000</a:t>
            </a:r>
            <a:r>
              <a:rPr lang="cs-CZ" sz="1600" i="1" dirty="0" smtClean="0"/>
              <a:t>     · </a:t>
            </a:r>
            <a:r>
              <a:rPr lang="cs-CZ" sz="1600" i="1" dirty="0" err="1" smtClean="0"/>
              <a:t>1000</a:t>
            </a:r>
            <a:r>
              <a:rPr lang="cs-CZ" sz="1600" i="1" dirty="0" smtClean="0"/>
              <a:t>      · </a:t>
            </a:r>
            <a:r>
              <a:rPr lang="cs-CZ" sz="1600" i="1" dirty="0" err="1" smtClean="0"/>
              <a:t>1000</a:t>
            </a:r>
            <a:endParaRPr lang="cs-CZ" sz="1600" dirty="0"/>
          </a:p>
        </p:txBody>
      </p:sp>
      <p:sp>
        <p:nvSpPr>
          <p:cNvPr id="11" name="Zahnutá šipka nahoru 10"/>
          <p:cNvSpPr/>
          <p:nvPr/>
        </p:nvSpPr>
        <p:spPr>
          <a:xfrm rot="10800000">
            <a:off x="1357290" y="464344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nahoru 11"/>
          <p:cNvSpPr/>
          <p:nvPr/>
        </p:nvSpPr>
        <p:spPr>
          <a:xfrm rot="10800000">
            <a:off x="2571736" y="464344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hnutá šipka nahoru 12"/>
          <p:cNvSpPr/>
          <p:nvPr/>
        </p:nvSpPr>
        <p:spPr>
          <a:xfrm rot="10800000">
            <a:off x="3857620" y="464344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nahoru 13"/>
          <p:cNvSpPr/>
          <p:nvPr/>
        </p:nvSpPr>
        <p:spPr>
          <a:xfrm rot="10800000">
            <a:off x="4857752" y="464344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Zahnutá šipka nahoru 14"/>
          <p:cNvSpPr/>
          <p:nvPr/>
        </p:nvSpPr>
        <p:spPr>
          <a:xfrm rot="10800000">
            <a:off x="5715008" y="464344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hnutá šipka nahoru 15"/>
          <p:cNvSpPr/>
          <p:nvPr/>
        </p:nvSpPr>
        <p:spPr>
          <a:xfrm rot="10800000">
            <a:off x="6572264" y="464344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Zahnutá šipka nahoru 16"/>
          <p:cNvSpPr/>
          <p:nvPr/>
        </p:nvSpPr>
        <p:spPr>
          <a:xfrm>
            <a:off x="3857620" y="535782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Zahnutá šipka nahoru 17"/>
          <p:cNvSpPr/>
          <p:nvPr/>
        </p:nvSpPr>
        <p:spPr>
          <a:xfrm>
            <a:off x="1357290" y="5429264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Zahnutá šipka nahoru 18"/>
          <p:cNvSpPr/>
          <p:nvPr/>
        </p:nvSpPr>
        <p:spPr>
          <a:xfrm>
            <a:off x="2571736" y="535782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Zahnutá šipka nahoru 19"/>
          <p:cNvSpPr/>
          <p:nvPr/>
        </p:nvSpPr>
        <p:spPr>
          <a:xfrm>
            <a:off x="4929190" y="535782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Zahnutá šipka nahoru 20"/>
          <p:cNvSpPr/>
          <p:nvPr/>
        </p:nvSpPr>
        <p:spPr>
          <a:xfrm>
            <a:off x="5715008" y="5357826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Zahnutá šipka nahoru 21"/>
          <p:cNvSpPr/>
          <p:nvPr/>
        </p:nvSpPr>
        <p:spPr>
          <a:xfrm>
            <a:off x="6572264" y="5429264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3" name="Přímá spojovací čára 22"/>
          <p:cNvCxnSpPr/>
          <p:nvPr/>
        </p:nvCxnSpPr>
        <p:spPr>
          <a:xfrm rot="5400000">
            <a:off x="-2874617" y="3231750"/>
            <a:ext cx="6072234" cy="373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642918"/>
            <a:ext cx="7460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cs-CZ" sz="3600" baseline="30000" dirty="0" smtClean="0">
                <a:solidFill>
                  <a:srgbClr val="FF0000"/>
                </a:solidFill>
              </a:rPr>
              <a:t>Pro měření objemu kapalin používáme jednotky  duté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1538" y="1857364"/>
            <a:ext cx="6286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chemeClr val="hlink"/>
                </a:solidFill>
              </a:rPr>
              <a:t>ml   cl     dl      l   x</a:t>
            </a:r>
            <a:endParaRPr lang="cs-CZ" sz="3600" dirty="0" smtClean="0"/>
          </a:p>
          <a:p>
            <a:endParaRPr lang="cs-CZ" sz="36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5185955" y="1889810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err="1" smtClean="0">
                <a:solidFill>
                  <a:srgbClr val="0000FF"/>
                </a:solidFill>
              </a:rPr>
              <a:t>hl</a:t>
            </a:r>
            <a:endParaRPr lang="cs-CZ" sz="3600" dirty="0">
              <a:solidFill>
                <a:prstClr val="black"/>
              </a:solidFill>
            </a:endParaRPr>
          </a:p>
        </p:txBody>
      </p:sp>
      <p:sp>
        <p:nvSpPr>
          <p:cNvPr id="5" name="Zahnutá šipka nahoru 4"/>
          <p:cNvSpPr/>
          <p:nvPr/>
        </p:nvSpPr>
        <p:spPr>
          <a:xfrm rot="10800000">
            <a:off x="1500166" y="1643050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nahoru 5"/>
          <p:cNvSpPr/>
          <p:nvPr/>
        </p:nvSpPr>
        <p:spPr>
          <a:xfrm rot="10800000">
            <a:off x="2357422" y="1643050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hnutá šipka nahoru 6"/>
          <p:cNvSpPr/>
          <p:nvPr/>
        </p:nvSpPr>
        <p:spPr>
          <a:xfrm rot="10800000">
            <a:off x="3286116" y="1643050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hnutá šipka nahoru 7"/>
          <p:cNvSpPr/>
          <p:nvPr/>
        </p:nvSpPr>
        <p:spPr>
          <a:xfrm rot="10800000">
            <a:off x="4071934" y="1643050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nahoru 8"/>
          <p:cNvSpPr/>
          <p:nvPr/>
        </p:nvSpPr>
        <p:spPr>
          <a:xfrm rot="10800000">
            <a:off x="4857752" y="1643050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nahoru 9"/>
          <p:cNvSpPr/>
          <p:nvPr/>
        </p:nvSpPr>
        <p:spPr>
          <a:xfrm>
            <a:off x="1500166" y="2571744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nahoru 10"/>
          <p:cNvSpPr/>
          <p:nvPr/>
        </p:nvSpPr>
        <p:spPr>
          <a:xfrm>
            <a:off x="2428860" y="2643182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nahoru 11"/>
          <p:cNvSpPr/>
          <p:nvPr/>
        </p:nvSpPr>
        <p:spPr>
          <a:xfrm>
            <a:off x="3286116" y="2643182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nahoru 12"/>
          <p:cNvSpPr/>
          <p:nvPr/>
        </p:nvSpPr>
        <p:spPr>
          <a:xfrm>
            <a:off x="4143372" y="2643182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nahoru 13"/>
          <p:cNvSpPr/>
          <p:nvPr/>
        </p:nvSpPr>
        <p:spPr>
          <a:xfrm>
            <a:off x="4929190" y="2643182"/>
            <a:ext cx="720725" cy="215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643042" y="1214422"/>
            <a:ext cx="671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/>
              <a:t>· 10          · </a:t>
            </a:r>
            <a:r>
              <a:rPr lang="cs-CZ" sz="1600" i="1" dirty="0" err="1" smtClean="0"/>
              <a:t>10</a:t>
            </a:r>
            <a:r>
              <a:rPr lang="cs-CZ" sz="1600" i="1" dirty="0" smtClean="0"/>
              <a:t>        · </a:t>
            </a:r>
            <a:r>
              <a:rPr lang="cs-CZ" sz="1600" i="1" dirty="0" err="1" smtClean="0"/>
              <a:t>10</a:t>
            </a:r>
            <a:r>
              <a:rPr lang="cs-CZ" sz="1600" i="1" dirty="0" smtClean="0"/>
              <a:t>        · </a:t>
            </a:r>
            <a:r>
              <a:rPr lang="cs-CZ" sz="1600" i="1" dirty="0" err="1" smtClean="0"/>
              <a:t>10</a:t>
            </a:r>
            <a:r>
              <a:rPr lang="cs-CZ" sz="1600" i="1" dirty="0" smtClean="0"/>
              <a:t>        · </a:t>
            </a:r>
            <a:r>
              <a:rPr lang="cs-CZ" sz="1600" i="1" dirty="0" err="1" smtClean="0"/>
              <a:t>10</a:t>
            </a:r>
            <a:endParaRPr lang="cs-CZ" sz="1600" dirty="0"/>
          </a:p>
        </p:txBody>
      </p:sp>
      <p:sp>
        <p:nvSpPr>
          <p:cNvPr id="16" name="Obdélník 15"/>
          <p:cNvSpPr/>
          <p:nvPr/>
        </p:nvSpPr>
        <p:spPr>
          <a:xfrm>
            <a:off x="1500166" y="2928934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 </a:t>
            </a:r>
            <a:r>
              <a:rPr lang="cs-CZ" sz="1600" i="1" dirty="0" smtClean="0"/>
              <a:t>: 10          : </a:t>
            </a:r>
            <a:r>
              <a:rPr lang="cs-CZ" sz="1600" i="1" dirty="0" err="1" smtClean="0"/>
              <a:t>10</a:t>
            </a:r>
            <a:r>
              <a:rPr lang="cs-CZ" sz="1600" i="1" dirty="0" smtClean="0"/>
              <a:t>          : </a:t>
            </a:r>
            <a:r>
              <a:rPr lang="cs-CZ" sz="1600" i="1" dirty="0" err="1" smtClean="0"/>
              <a:t>10</a:t>
            </a:r>
            <a:r>
              <a:rPr lang="cs-CZ" sz="1600" i="1" dirty="0" smtClean="0"/>
              <a:t>        : </a:t>
            </a:r>
            <a:r>
              <a:rPr lang="cs-CZ" sz="1600" i="1" dirty="0" err="1" smtClean="0"/>
              <a:t>10</a:t>
            </a:r>
            <a:r>
              <a:rPr lang="cs-CZ" sz="1600" i="1" dirty="0" smtClean="0"/>
              <a:t>         : </a:t>
            </a:r>
            <a:r>
              <a:rPr lang="cs-CZ" sz="1600" i="1" dirty="0" err="1" smtClean="0"/>
              <a:t>10</a:t>
            </a:r>
            <a:endParaRPr lang="cs-CZ" sz="16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928662" y="3500438"/>
            <a:ext cx="7429552" cy="3663858"/>
            <a:chOff x="683568" y="1142984"/>
            <a:chExt cx="8938331" cy="4592552"/>
          </a:xfrm>
        </p:grpSpPr>
        <p:pic>
          <p:nvPicPr>
            <p:cNvPr id="18" name="Picture 14" descr="http://t0.gstatic.com/images?q=tbn:q_xsf9GFTdha3M:http://irisgreen.it/files/2009/05/coca_cola20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1142984"/>
              <a:ext cx="4835585" cy="4592552"/>
            </a:xfrm>
            <a:prstGeom prst="rect">
              <a:avLst/>
            </a:prstGeom>
            <a:noFill/>
          </p:spPr>
        </p:pic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683568" y="1487634"/>
              <a:ext cx="107473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/>
                <a:t>0,33 l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357554" y="1357298"/>
              <a:ext cx="8763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/>
                <a:t>0,5 l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6785698" y="1142984"/>
              <a:ext cx="8763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/>
                <a:t>1,5 l</a:t>
              </a:r>
            </a:p>
          </p:txBody>
        </p:sp>
        <p:pic>
          <p:nvPicPr>
            <p:cNvPr id="22" name="Picture 10" descr="http://t0.gstatic.com/images?q=tbn:rjQwqGwgSZ66IM:http://www.thecoca-colacompany.com/presscenter/img/imagebrands/downloads/lg_coca-cola_classic_bott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2786058"/>
              <a:ext cx="748010" cy="2339521"/>
            </a:xfrm>
            <a:prstGeom prst="rect">
              <a:avLst/>
            </a:prstGeom>
            <a:noFill/>
          </p:spPr>
        </p:pic>
        <p:pic>
          <p:nvPicPr>
            <p:cNvPr id="23" name="Picture 12" descr="http://t0.gstatic.com/images?q=tbn:08vo7jR4TQBDXM:http://talkhaaba.files.wordpress.com/2009/10/new-coca-cola-bott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2000240"/>
              <a:ext cx="936104" cy="3006791"/>
            </a:xfrm>
            <a:prstGeom prst="rect">
              <a:avLst/>
            </a:prstGeom>
            <a:noFill/>
          </p:spPr>
        </p:pic>
      </p:grpSp>
      <p:cxnSp>
        <p:nvCxnSpPr>
          <p:cNvPr id="24" name="Přímá spojovací čára 23"/>
          <p:cNvCxnSpPr/>
          <p:nvPr/>
        </p:nvCxnSpPr>
        <p:spPr>
          <a:xfrm rot="5400000">
            <a:off x="-1231543" y="1588676"/>
            <a:ext cx="2786085" cy="373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28860" y="142852"/>
            <a:ext cx="1915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 dirty="0" smtClean="0"/>
              <a:t>Pamatuj!</a:t>
            </a:r>
            <a:endParaRPr lang="cs-CZ" sz="32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95375" y="18843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428860" y="928670"/>
          <a:ext cx="2087563" cy="722313"/>
        </p:xfrm>
        <a:graphic>
          <a:graphicData uri="http://schemas.openxmlformats.org/presentationml/2006/ole">
            <p:oleObj spid="_x0000_s5122" name="Rovnice" r:id="rId3" imgW="660240" imgH="228600" progId="Equation.3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143108" y="1857364"/>
          <a:ext cx="2408237" cy="722312"/>
        </p:xfrm>
        <a:graphic>
          <a:graphicData uri="http://schemas.openxmlformats.org/presentationml/2006/ole">
            <p:oleObj spid="_x0000_s5123" name="Rovnice" r:id="rId4" imgW="761760" imgH="228600" progId="Equation.3">
              <p:embed/>
            </p:oleObj>
          </a:graphicData>
        </a:graphic>
      </p:graphicFrame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214283" y="3214686"/>
            <a:ext cx="3214710" cy="3241672"/>
          </a:xfrm>
          <a:prstGeom prst="cube">
            <a:avLst>
              <a:gd name="adj" fmla="val 25000"/>
            </a:avLst>
          </a:prstGeom>
          <a:solidFill>
            <a:srgbClr val="F8F8F8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1dm</a:t>
            </a:r>
            <a:r>
              <a:rPr lang="cs-CZ" b="1" baseline="30000"/>
              <a:t>3</a:t>
            </a:r>
            <a:endParaRPr lang="cs-CZ" b="1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57166"/>
            <a:ext cx="2071702" cy="60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Přímá spojovací čára 7"/>
          <p:cNvCxnSpPr/>
          <p:nvPr/>
        </p:nvCxnSpPr>
        <p:spPr>
          <a:xfrm rot="5400000">
            <a:off x="-1231543" y="1588676"/>
            <a:ext cx="2786085" cy="373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subSp spid="_x0000_s512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>
                                            <p:subSp spid="_x0000_s512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subSp spid="_x0000_s512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subSp spid="_x0000_s512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Odměrné nádoby:</a:t>
            </a:r>
          </a:p>
        </p:txBody>
      </p:sp>
      <p:pic>
        <p:nvPicPr>
          <p:cNvPr id="6147" name="Picture 5" descr="odměrné nádoby pro jeden určitý obj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989138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45" name="Group 25"/>
          <p:cNvGraphicFramePr>
            <a:graphicFrameLocks noGrp="1"/>
          </p:cNvGraphicFramePr>
          <p:nvPr/>
        </p:nvGraphicFramePr>
        <p:xfrm>
          <a:off x="2051050" y="1854200"/>
          <a:ext cx="2736850" cy="3338513"/>
        </p:xfrm>
        <a:graphic>
          <a:graphicData uri="http://schemas.openxmlformats.org/drawingml/2006/table">
            <a:tbl>
              <a:tblPr/>
              <a:tblGrid>
                <a:gridCol w="2736850"/>
              </a:tblGrid>
              <a:tr h="333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20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50" name="Picture 8" descr="odměrný válec - pro odměření požadovaného množstv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13430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7"/>
          <p:cNvSpPr txBox="1">
            <a:spLocks noChangeArrowheads="1"/>
          </p:cNvSpPr>
          <p:nvPr/>
        </p:nvSpPr>
        <p:spPr bwMode="auto">
          <a:xfrm>
            <a:off x="395288" y="38608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odměrný válec</a:t>
            </a:r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2916238" y="14843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kádinky</a:t>
            </a:r>
          </a:p>
        </p:txBody>
      </p:sp>
      <p:pic>
        <p:nvPicPr>
          <p:cNvPr id="6153" name="Picture 20" descr="070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214813"/>
            <a:ext cx="15192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2" descr="100px-Bal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55733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4" descr="013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933825"/>
            <a:ext cx="244792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26"/>
          <p:cNvSpPr txBox="1">
            <a:spLocks noChangeArrowheads="1"/>
          </p:cNvSpPr>
          <p:nvPr/>
        </p:nvSpPr>
        <p:spPr bwMode="auto">
          <a:xfrm>
            <a:off x="7667625" y="48688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20 l</a:t>
            </a:r>
          </a:p>
        </p:txBody>
      </p:sp>
      <p:sp>
        <p:nvSpPr>
          <p:cNvPr id="6157" name="Text Box 27"/>
          <p:cNvSpPr txBox="1">
            <a:spLocks noChangeArrowheads="1"/>
          </p:cNvSpPr>
          <p:nvPr/>
        </p:nvSpPr>
        <p:spPr bwMode="auto">
          <a:xfrm>
            <a:off x="7740650" y="1268413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7 l</a:t>
            </a:r>
          </a:p>
        </p:txBody>
      </p:sp>
      <p:sp>
        <p:nvSpPr>
          <p:cNvPr id="6158" name="Text Box 28"/>
          <p:cNvSpPr txBox="1">
            <a:spLocks noChangeArrowheads="1"/>
          </p:cNvSpPr>
          <p:nvPr/>
        </p:nvSpPr>
        <p:spPr bwMode="auto">
          <a:xfrm>
            <a:off x="1928813" y="49291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 l</a:t>
            </a:r>
          </a:p>
        </p:txBody>
      </p:sp>
      <p:sp>
        <p:nvSpPr>
          <p:cNvPr id="6159" name="TextovéPole 13"/>
          <p:cNvSpPr txBox="1">
            <a:spLocks noChangeArrowheads="1"/>
          </p:cNvSpPr>
          <p:nvPr/>
        </p:nvSpPr>
        <p:spPr bwMode="auto">
          <a:xfrm>
            <a:off x="142875" y="60721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hlinkClick r:id="rId7"/>
              </a:rPr>
              <a:t>labsklo.vkatelier.cz/valce.html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9113" y="588963"/>
            <a:ext cx="3071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rgbClr val="FF0000"/>
                </a:solidFill>
              </a:rPr>
              <a:t>Určování objemu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1472" y="1285860"/>
            <a:ext cx="6622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a)</a:t>
            </a:r>
            <a:r>
              <a:rPr lang="cs-CZ" b="1" u="sng" dirty="0"/>
              <a:t>pevných </a:t>
            </a:r>
            <a:r>
              <a:rPr lang="cs-CZ" b="1" u="sng" dirty="0" smtClean="0"/>
              <a:t>pravidelných těles</a:t>
            </a:r>
            <a:r>
              <a:rPr lang="cs-CZ" dirty="0" smtClean="0"/>
              <a:t> </a:t>
            </a:r>
            <a:r>
              <a:rPr lang="cs-CZ" dirty="0"/>
              <a:t>– objem vypočítáme z rozměrů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411413" y="1916113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714612" y="307181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3850" y="1989138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 err="1"/>
              <a:t>např.krychle</a:t>
            </a:r>
            <a:endParaRPr lang="cs-CZ" sz="2400" dirty="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479925" y="2028825"/>
            <a:ext cx="1837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V = a.a.a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1472" y="471488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kvádr</a:t>
            </a:r>
            <a:endParaRPr lang="cs-CZ" sz="2400" dirty="0"/>
          </a:p>
        </p:txBody>
      </p:sp>
      <p:sp>
        <p:nvSpPr>
          <p:cNvPr id="12" name="Krychle 11"/>
          <p:cNvSpPr/>
          <p:nvPr/>
        </p:nvSpPr>
        <p:spPr>
          <a:xfrm>
            <a:off x="2357422" y="4071942"/>
            <a:ext cx="1285884" cy="235745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643306" y="2071678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500430" y="2857496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643174" y="628652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643306" y="485776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c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428992" y="6143644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b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0" y="4929198"/>
            <a:ext cx="1814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V = </a:t>
            </a:r>
            <a:r>
              <a:rPr lang="cs-CZ" sz="3200" dirty="0" smtClean="0">
                <a:solidFill>
                  <a:srgbClr val="FF0000"/>
                </a:solidFill>
              </a:rPr>
              <a:t>a.</a:t>
            </a:r>
            <a:r>
              <a:rPr lang="cs-CZ" sz="3200" dirty="0" err="1" smtClean="0">
                <a:solidFill>
                  <a:srgbClr val="FF0000"/>
                </a:solidFill>
              </a:rPr>
              <a:t>b.c</a:t>
            </a:r>
            <a:endParaRPr lang="cs-CZ" sz="3200" dirty="0">
              <a:solidFill>
                <a:srgbClr val="FF0000"/>
              </a:solidFill>
            </a:endParaRPr>
          </a:p>
        </p:txBody>
      </p:sp>
      <p:cxnSp>
        <p:nvCxnSpPr>
          <p:cNvPr id="20" name="Přímá spojovací čára 19"/>
          <p:cNvCxnSpPr/>
          <p:nvPr/>
        </p:nvCxnSpPr>
        <p:spPr>
          <a:xfrm rot="5400000">
            <a:off x="-3017493" y="3374626"/>
            <a:ext cx="6357986" cy="373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 animBg="1"/>
      <p:bldP spid="13321" grpId="0"/>
      <p:bldP spid="13322" grpId="0"/>
      <p:bldP spid="1332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214282" y="285728"/>
            <a:ext cx="7572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dirty="0"/>
              <a:t>b)</a:t>
            </a:r>
            <a:r>
              <a:rPr lang="cs-CZ" b="1" u="sng" dirty="0"/>
              <a:t>kapalin </a:t>
            </a:r>
            <a:r>
              <a:rPr lang="cs-CZ" dirty="0"/>
              <a:t>– objem měříme pomocí odměrného</a:t>
            </a:r>
          </a:p>
          <a:p>
            <a:r>
              <a:rPr lang="cs-CZ" dirty="0"/>
              <a:t>                    válce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18738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842" y="714356"/>
            <a:ext cx="64785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Přímá spojovací čára 4"/>
          <p:cNvCxnSpPr/>
          <p:nvPr/>
        </p:nvCxnSpPr>
        <p:spPr>
          <a:xfrm rot="5400000">
            <a:off x="-445724" y="802857"/>
            <a:ext cx="1214449" cy="373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617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Měření objemu </a:t>
            </a:r>
            <a:r>
              <a:rPr lang="cs-CZ" sz="2800" b="1" dirty="0">
                <a:solidFill>
                  <a:srgbClr val="FF0000"/>
                </a:solidFill>
              </a:rPr>
              <a:t>kapalin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1125539"/>
            <a:ext cx="5401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výběr vhodného odměrného válce</a:t>
            </a:r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400" dirty="0"/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2492375"/>
            <a:ext cx="6193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70C0"/>
                </a:solidFill>
              </a:rPr>
              <a:t>měřící rozsah </a:t>
            </a:r>
          </a:p>
          <a:p>
            <a:r>
              <a:rPr lang="cs-CZ" sz="2400" b="1" dirty="0" smtClean="0"/>
              <a:t>(jednotky</a:t>
            </a:r>
            <a:r>
              <a:rPr lang="cs-CZ" sz="2400" dirty="0" smtClean="0"/>
              <a:t>, přepočet </a:t>
            </a:r>
            <a:r>
              <a:rPr lang="cs-CZ" sz="2400" b="1" dirty="0"/>
              <a:t>jednotek </a:t>
            </a:r>
            <a:r>
              <a:rPr lang="cs-CZ" sz="2400" b="1" dirty="0" smtClean="0"/>
              <a:t>na dílky)</a:t>
            </a:r>
            <a:endParaRPr lang="cs-CZ" sz="2400" dirty="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1520" y="3933056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 smtClean="0"/>
              <a:t>-</a:t>
            </a:r>
            <a:r>
              <a:rPr lang="cs-CZ" sz="2400" b="1" dirty="0" smtClean="0"/>
              <a:t>vždy použijeme pod válec 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  vodorovnou podložku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3528" y="5085184"/>
            <a:ext cx="5681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- </a:t>
            </a:r>
            <a:r>
              <a:rPr lang="cs-CZ" sz="2400" dirty="0" smtClean="0"/>
              <a:t>po nalití počkáme na ustálení </a:t>
            </a:r>
            <a:r>
              <a:rPr lang="cs-CZ" sz="2400" b="1" dirty="0" smtClean="0">
                <a:solidFill>
                  <a:srgbClr val="0070C0"/>
                </a:solidFill>
              </a:rPr>
              <a:t>kapaliny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3528" y="5805264"/>
            <a:ext cx="5541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/>
              <a:t>- </a:t>
            </a:r>
            <a:r>
              <a:rPr lang="cs-CZ" sz="2400" dirty="0" smtClean="0"/>
              <a:t>hodnoty ze stupnice odečítáme </a:t>
            </a:r>
            <a:r>
              <a:rPr lang="cs-CZ" sz="2400" dirty="0" smtClean="0">
                <a:solidFill>
                  <a:srgbClr val="0070C0"/>
                </a:solidFill>
              </a:rPr>
              <a:t>kolmo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://t1.gstatic.com/images?q=tbn:FjwdNKc1pI0JsM:http://www.gjs.cz/fyzika/lab_prace/Images/vale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85794"/>
            <a:ext cx="466725" cy="1143001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405305"/>
            <a:ext cx="2554186" cy="245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Přímá spojovací čára 9"/>
          <p:cNvCxnSpPr/>
          <p:nvPr/>
        </p:nvCxnSpPr>
        <p:spPr>
          <a:xfrm rot="5400000">
            <a:off x="-2981774" y="3338907"/>
            <a:ext cx="6286548" cy="373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209550"/>
            <a:ext cx="33432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244</Words>
  <Application>Microsoft Office PowerPoint</Application>
  <PresentationFormat>Předvádění na obrazovce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sady Office</vt:lpstr>
      <vt:lpstr>Rovnice</vt:lpstr>
      <vt:lpstr>OBJEM.</vt:lpstr>
      <vt:lpstr>Objem</vt:lpstr>
      <vt:lpstr>Snímek 3</vt:lpstr>
      <vt:lpstr>Snímek 4</vt:lpstr>
      <vt:lpstr>Odměrné nádoby:</vt:lpstr>
      <vt:lpstr>Snímek 6</vt:lpstr>
      <vt:lpstr>Snímek 7</vt:lpstr>
      <vt:lpstr>Snímek 8</vt:lpstr>
      <vt:lpstr>Snímek 9</vt:lpstr>
      <vt:lpstr>Snímek 10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výukové a inovativní programy</dc:title>
  <dc:creator>Mgr. Miroslav Vašica</dc:creator>
  <cp:lastModifiedBy>Zástupce</cp:lastModifiedBy>
  <cp:revision>60</cp:revision>
  <dcterms:created xsi:type="dcterms:W3CDTF">2009-11-15T16:11:57Z</dcterms:created>
  <dcterms:modified xsi:type="dcterms:W3CDTF">2012-01-17T14:15:06Z</dcterms:modified>
</cp:coreProperties>
</file>