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5" r:id="rId4"/>
    <p:sldId id="257" r:id="rId5"/>
    <p:sldId id="261" r:id="rId6"/>
    <p:sldId id="269" r:id="rId7"/>
    <p:sldId id="259" r:id="rId8"/>
    <p:sldId id="260" r:id="rId9"/>
    <p:sldId id="263" r:id="rId10"/>
    <p:sldId id="264" r:id="rId11"/>
    <p:sldId id="258" r:id="rId12"/>
    <p:sldId id="270" r:id="rId13"/>
    <p:sldId id="274" r:id="rId14"/>
    <p:sldId id="275" r:id="rId15"/>
    <p:sldId id="262" r:id="rId16"/>
    <p:sldId id="256" r:id="rId17"/>
    <p:sldId id="267" r:id="rId18"/>
    <p:sldId id="268" r:id="rId19"/>
    <p:sldId id="26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7EEF-EC63-4E2A-9A3C-66ACE2B25D97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CFDE-ED14-43FE-81EB-5FF2F86B13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youtube.com/watch?v=DJ4WO7fanT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1499/el/estud/praf/ps08/recht/no_av/img/1207big.jpg" TargetMode="External"/><Relationship Id="rId2" Type="http://schemas.openxmlformats.org/officeDocument/2006/relationships/hyperlink" Target="D1R2SKPB_csCZ348&amp;tbs=isch: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65874" y="3621289"/>
            <a:ext cx="220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lgerian" pitchFamily="82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400" dirty="0" smtClean="0">
                <a:latin typeface="+mj-lt"/>
              </a:rPr>
              <a:t>CZ.1.07/1.1.10/01.0063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dějepis\dějepis 9\1968\15665-madarsko_19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097" y="2996952"/>
            <a:ext cx="4876903" cy="3861048"/>
          </a:xfrm>
          <a:prstGeom prst="rect">
            <a:avLst/>
          </a:prstGeom>
          <a:noFill/>
        </p:spPr>
      </p:pic>
      <p:pic>
        <p:nvPicPr>
          <p:cNvPr id="9219" name="Picture 3" descr="J:\dějepis\dějepis 9\1968\prah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8650" cy="31337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788024" y="908720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21.srpen 1968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Lidé s holýma rukama protestovali proti vpádu cizích vojsk</a:t>
            </a:r>
            <a:endParaRPr lang="cs-CZ" sz="2800" dirty="0"/>
          </a:p>
        </p:txBody>
      </p:sp>
      <p:pic>
        <p:nvPicPr>
          <p:cNvPr id="3074" name="Picture 2" descr="E:\dějepis\dějepis 9\1968\1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562051" cy="3648899"/>
          </a:xfrm>
          <a:prstGeom prst="rect">
            <a:avLst/>
          </a:prstGeom>
          <a:noFill/>
        </p:spPr>
      </p:pic>
      <p:pic>
        <p:nvPicPr>
          <p:cNvPr id="3075" name="Picture 3" descr="J:\dějepis\dějepis 9\1968\12712-srpen_19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32" y="1556792"/>
            <a:ext cx="3640004" cy="4800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dějepis\dějepis 9\1968\1218452142_1968-vinohradsk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08289"/>
            <a:ext cx="4932040" cy="3649711"/>
          </a:xfrm>
          <a:prstGeom prst="rect">
            <a:avLst/>
          </a:prstGeom>
          <a:noFill/>
        </p:spPr>
      </p:pic>
      <p:pic>
        <p:nvPicPr>
          <p:cNvPr id="12291" name="Picture 3" descr="J:\dějepis\dějepis 9\1968\1968-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754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7906072" cy="528945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Okupací Československa v podstatě skončil proces, kterému se začalo říkat </a:t>
            </a:r>
            <a:r>
              <a:rPr lang="cs-CZ" sz="2800" b="1" dirty="0" smtClean="0"/>
              <a:t>Pražské jaro</a:t>
            </a:r>
            <a:r>
              <a:rPr lang="cs-CZ" sz="2800" dirty="0" smtClean="0"/>
              <a:t>. Následovalo období, ve kterém se postupně dostali k moci politici, kteří poté zahájili tzv. normalizací. Tím byly jakékoli pokusy o změnu politického systému v republice na dlouhých 20 let potlačeny.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hlinkClick r:id="rId2"/>
              </a:rPr>
              <a:t>Karel kryl píseň Bratříčku zavírej vrátka</a:t>
            </a:r>
            <a:endParaRPr lang="cs-CZ" sz="2800" dirty="0"/>
          </a:p>
        </p:txBody>
      </p:sp>
      <p:pic>
        <p:nvPicPr>
          <p:cNvPr id="1026" name="Picture 2" descr="E:\dějepis\dějepis 9\1968\32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867472" cy="2867472"/>
          </a:xfrm>
          <a:prstGeom prst="rect">
            <a:avLst/>
          </a:prstGeom>
          <a:noFill/>
        </p:spPr>
      </p:pic>
      <p:pic>
        <p:nvPicPr>
          <p:cNvPr id="1027" name="Picture 3" descr="E:\dějepis\dějepis 9\1968\karel-kryl-1872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08920"/>
            <a:ext cx="3743077" cy="273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Štrougal, Svoboda, Husák</a:t>
            </a:r>
            <a:endParaRPr lang="cs-CZ" sz="2800" dirty="0"/>
          </a:p>
        </p:txBody>
      </p:sp>
      <p:pic>
        <p:nvPicPr>
          <p:cNvPr id="7171" name="Picture 3" descr="J:\dějepis\dějepis 9\1968\MEL2541c4_maj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84576" cy="514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6830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Pomník obětem okupace v Liberci</a:t>
            </a:r>
            <a:endParaRPr lang="cs-CZ" sz="2800" dirty="0"/>
          </a:p>
        </p:txBody>
      </p:sp>
      <p:pic>
        <p:nvPicPr>
          <p:cNvPr id="1026" name="Picture 2" descr="J:\dějepis\dějepis 9\1968\450px-Radnice_Liberec_pamatnik_19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6672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Pražské jaro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uvolnění napětí</a:t>
            </a:r>
          </a:p>
          <a:p>
            <a:r>
              <a:rPr lang="cs-CZ" dirty="0" smtClean="0"/>
              <a:t>zrušení cenzury</a:t>
            </a:r>
          </a:p>
          <a:p>
            <a:r>
              <a:rPr lang="cs-CZ" dirty="0" smtClean="0"/>
              <a:t>svoboda slova</a:t>
            </a:r>
          </a:p>
          <a:p>
            <a:r>
              <a:rPr lang="cs-CZ" dirty="0" smtClean="0"/>
              <a:t>rehabilitace politických vězňů</a:t>
            </a:r>
          </a:p>
          <a:p>
            <a:r>
              <a:rPr lang="cs-CZ" dirty="0" smtClean="0"/>
              <a:t>obrodný proces i uvnitř KSČ</a:t>
            </a:r>
          </a:p>
          <a:p>
            <a:r>
              <a:rPr lang="cs-CZ" dirty="0" smtClean="0"/>
              <a:t>odpůrci změn pozvali dopisem SSSR k nápravě věcí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834064" cy="5289451"/>
          </a:xfrm>
        </p:spPr>
        <p:txBody>
          <a:bodyPr/>
          <a:lstStyle/>
          <a:p>
            <a:r>
              <a:rPr lang="cs-CZ" dirty="0" smtClean="0"/>
              <a:t>z 20. na 21. srpna 1968 vpád vojsk SSSR, Polska, NDR, Maďarska a Bulharska na naše území</a:t>
            </a:r>
          </a:p>
          <a:p>
            <a:r>
              <a:rPr lang="cs-CZ" dirty="0" smtClean="0"/>
              <a:t>Dubček a vláda uneseni do Moskvy a donuceni přijmout kapitulaci</a:t>
            </a:r>
          </a:p>
          <a:p>
            <a:r>
              <a:rPr lang="cs-CZ" dirty="0" smtClean="0"/>
              <a:t>potlačení reformy</a:t>
            </a:r>
          </a:p>
          <a:p>
            <a:r>
              <a:rPr lang="cs-CZ" dirty="0" smtClean="0"/>
              <a:t>návrat ke starým „pořádkům“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zdroje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http://www.google.cz/imgres?</a:t>
            </a:r>
            <a:r>
              <a:rPr lang="cs-CZ" sz="1600" dirty="0" err="1" smtClean="0"/>
              <a:t>imgurl</a:t>
            </a:r>
            <a:r>
              <a:rPr lang="cs-CZ" sz="1600" dirty="0" smtClean="0"/>
              <a:t>=http://is.muni.cz/do/1499/el/estud/praf/ps08/recht/no_av/img/1201big.jpg&amp;imgrefurl=http://is.muni.cz/do/1499/el/estud/praf/ps08/recht/no_av/pages/13.html&amp;usg=__0Usp5nTrWhLnUINcL_62p_qkwFA=&amp;h=600&amp;w=431&amp;sz=50&amp;hl=cs&amp;start=1&amp;um=1&amp;itbs=1&amp;tbnid=sLw7FZ0EB6oQBM:&amp;tbnh=135&amp;tbnw=97&amp;prev=/images%3Fq%3Danton%25C3%25ADn%2Bnovotn%25C3%25BD%26um%3D1%26hl%3Dcs%26sa%3DX%26rlz%3</a:t>
            </a:r>
            <a:r>
              <a:rPr lang="cs-CZ" sz="1600" dirty="0" smtClean="0">
                <a:hlinkClick r:id="rId2"/>
              </a:rPr>
              <a:t>D1R2SKPB_csCZ348%26tbs%3Disch:1</a:t>
            </a:r>
            <a:endParaRPr lang="cs-CZ" sz="1600" dirty="0" smtClean="0"/>
          </a:p>
          <a:p>
            <a:r>
              <a:rPr lang="cs-CZ" sz="1600" dirty="0" smtClean="0">
                <a:hlinkClick r:id="rId3"/>
              </a:rPr>
              <a:t>http://is.muni.cz/do/1499/el/estud/praf/ps08/recht/no_av/img/1207big.jpg</a:t>
            </a:r>
            <a:endParaRPr lang="cs-CZ" sz="1600" dirty="0" smtClean="0"/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google.cz</a:t>
            </a:r>
            <a:r>
              <a:rPr lang="cs-CZ" sz="1600" dirty="0" smtClean="0"/>
              <a:t>/</a:t>
            </a:r>
            <a:r>
              <a:rPr lang="cs-CZ" sz="1600" dirty="0" err="1" smtClean="0"/>
              <a:t>imgres</a:t>
            </a:r>
            <a:r>
              <a:rPr lang="cs-CZ" sz="1600" dirty="0" smtClean="0"/>
              <a:t>?</a:t>
            </a:r>
            <a:r>
              <a:rPr lang="cs-CZ" sz="1600" dirty="0" err="1" smtClean="0"/>
              <a:t>imgurl</a:t>
            </a:r>
            <a:r>
              <a:rPr lang="cs-CZ" sz="1600" dirty="0" smtClean="0"/>
              <a:t>=http://czechfolks.com/plus/wp-content/uploads/2010/01/srpen_68_zvaci_dopis_ksc.jpg&amp;imgrefurl=http://czechfolks.com/plus/2010/01/09/miroslav-sigl-v-prvnim-roce-velkych-promen-2/&amp;usg=__MEW5nQj47R0Eum8UuG_vW9HNWCw=&amp;h=768&amp;w=993&amp;sz=200&amp;hl=cs&amp;start=1&amp;um=1&amp;itbs=1&amp;tbnid=QdltHncVUyIJ8M:&amp;tbnh=115&amp;tbnw=149&amp;prev=/images%3Fq%3Dzvac%25C3%25AD%2Bdopis%2B1968%26um%3D1%26hl%3Dcs%26rlz%3D1R2SKPB_csCZ348%26tbs%3Disch:1</a:t>
            </a:r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Pražské jaro 1968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Dějepis,6.ročník</a:t>
            </a:r>
          </a:p>
          <a:p>
            <a:r>
              <a:rPr lang="cs-CZ" dirty="0" smtClean="0"/>
              <a:t>Mgr. L. Šnorková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2063055" cy="1287165"/>
          </a:xfrm>
        </p:spPr>
        <p:txBody>
          <a:bodyPr>
            <a:noAutofit/>
          </a:bodyPr>
          <a:lstStyle/>
          <a:p>
            <a:r>
              <a:rPr lang="cs-CZ" sz="2400" dirty="0" smtClean="0"/>
              <a:t>Alexandr Dubček v čele KSČ</a:t>
            </a:r>
            <a:endParaRPr lang="cs-CZ" sz="2400" dirty="0"/>
          </a:p>
        </p:txBody>
      </p:sp>
      <p:pic>
        <p:nvPicPr>
          <p:cNvPr id="10242" name="Picture 2" descr="J:\dějepis\dějepis 9\1968\1201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641973" cy="3677921"/>
          </a:xfrm>
          <a:prstGeom prst="rect">
            <a:avLst/>
          </a:prstGeom>
          <a:noFill/>
        </p:spPr>
      </p:pic>
      <p:pic>
        <p:nvPicPr>
          <p:cNvPr id="10243" name="Picture 3" descr="J:\dějepis\dějepis 9\1968\Dubce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816592" cy="368182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131840" y="26064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Antonín Novotný, prezident do jara 1968</a:t>
            </a:r>
            <a:endParaRPr lang="cs-CZ" sz="2400" dirty="0"/>
          </a:p>
        </p:txBody>
      </p:sp>
      <p:pic>
        <p:nvPicPr>
          <p:cNvPr id="10244" name="Picture 4" descr="J:\dějepis\dějepis 9\1968\1207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2742805" cy="368872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300192" y="33265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Ludvík Svoboda, prezident od jara 1968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Alexand Dubček měl velkou podporu národa</a:t>
            </a:r>
            <a:endParaRPr lang="cs-CZ" sz="2800" dirty="0"/>
          </a:p>
        </p:txBody>
      </p:sp>
      <p:pic>
        <p:nvPicPr>
          <p:cNvPr id="2050" name="Picture 2" descr="E:\dějepis\dějepis 9\1968\0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69276"/>
            <a:ext cx="4444270" cy="3361537"/>
          </a:xfrm>
          <a:prstGeom prst="rect">
            <a:avLst/>
          </a:prstGeom>
          <a:noFill/>
        </p:spPr>
      </p:pic>
      <p:pic>
        <p:nvPicPr>
          <p:cNvPr id="2051" name="Picture 3" descr="E:\dějepis\dějepis 9\1968\0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304910" cy="3329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ějepis\dějepis 9\1968\dubcekRP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356229" cy="5504695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Komunistický deník Rudé právo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dějepis\dějepis 9\1968\srpen_68_zvaci_dopis_ks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346478" cy="5681868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Zvací dopis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220072" y="274638"/>
            <a:ext cx="3923928" cy="142557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 pražských ulicích</a:t>
            </a:r>
            <a:endParaRPr lang="cs-CZ" sz="2800" dirty="0"/>
          </a:p>
        </p:txBody>
      </p:sp>
      <p:pic>
        <p:nvPicPr>
          <p:cNvPr id="4098" name="Picture 2" descr="J:\dějepis\dějepis 9\1968\15665-madarsko_19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3672408" cy="2907449"/>
          </a:xfrm>
          <a:prstGeom prst="rect">
            <a:avLst/>
          </a:prstGeom>
          <a:noFill/>
        </p:spPr>
      </p:pic>
      <p:pic>
        <p:nvPicPr>
          <p:cNvPr id="4099" name="Picture 3" descr="J:\dějepis\dějepis 9\1968\133668_2122_rok68_okupacni_tank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249361" cy="4481877"/>
          </a:xfrm>
          <a:prstGeom prst="rect">
            <a:avLst/>
          </a:prstGeom>
          <a:noFill/>
        </p:spPr>
      </p:pic>
      <p:pic>
        <p:nvPicPr>
          <p:cNvPr id="4100" name="Picture 4" descr="J:\dějepis\dějepis 9\1968\37900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60648"/>
            <a:ext cx="4536504" cy="340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dějepis\dějepis 9\1968\b_2008-07-02_131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660" y="1124744"/>
            <a:ext cx="3546956" cy="4680519"/>
          </a:xfrm>
          <a:prstGeom prst="rect">
            <a:avLst/>
          </a:prstGeom>
          <a:noFill/>
        </p:spPr>
      </p:pic>
      <p:pic>
        <p:nvPicPr>
          <p:cNvPr id="5123" name="Picture 3" descr="J:\dějepis\dějepis 9\1968\francie68veznameni_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726160" cy="464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dějepis\dějepis 9\1968\pict_20080516PHT290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816424" cy="2803112"/>
          </a:xfrm>
          <a:prstGeom prst="rect">
            <a:avLst/>
          </a:prstGeom>
          <a:noFill/>
        </p:spPr>
      </p:pic>
      <p:pic>
        <p:nvPicPr>
          <p:cNvPr id="8195" name="Picture 3" descr="J:\dějepis\dějepis 9\1968\pic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667125" cy="4286250"/>
          </a:xfrm>
          <a:prstGeom prst="rect">
            <a:avLst/>
          </a:prstGeom>
          <a:noFill/>
        </p:spPr>
      </p:pic>
      <p:pic>
        <p:nvPicPr>
          <p:cNvPr id="8196" name="Picture 4" descr="J:\dějepis\dějepis 9\1968\osmicky_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741016" cy="349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258</Words>
  <Application>Microsoft Office PowerPoint</Application>
  <PresentationFormat>Předvádění na obrazovce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Nové modulové výukové a inovativní programy - zvýšení kvality ve vzdělávání  </vt:lpstr>
      <vt:lpstr>Pražské jaro 1968</vt:lpstr>
      <vt:lpstr>Alexandr Dubček v čele KSČ</vt:lpstr>
      <vt:lpstr>Alexand Dubček měl velkou podporu národa</vt:lpstr>
      <vt:lpstr>Komunistický deník Rudé právo</vt:lpstr>
      <vt:lpstr>Zvací dopis</vt:lpstr>
      <vt:lpstr>V pražských ulicích</vt:lpstr>
      <vt:lpstr>Prezentace aplikace PowerPoint</vt:lpstr>
      <vt:lpstr>Prezentace aplikace PowerPoint</vt:lpstr>
      <vt:lpstr>Prezentace aplikace PowerPoint</vt:lpstr>
      <vt:lpstr>Lidé s holýma rukama protestovali proti vpádu cizích vojsk</vt:lpstr>
      <vt:lpstr>Prezentace aplikace PowerPoint</vt:lpstr>
      <vt:lpstr>Prezentace aplikace PowerPoint</vt:lpstr>
      <vt:lpstr>Karel kryl píseň Bratříčku zavírej vrátka</vt:lpstr>
      <vt:lpstr>Štrougal, Svoboda, Husák</vt:lpstr>
      <vt:lpstr>Pomník obětem okupace v Liberci</vt:lpstr>
      <vt:lpstr>Pražské jaro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Marcela Kubátová</cp:lastModifiedBy>
  <cp:revision>6</cp:revision>
  <dcterms:created xsi:type="dcterms:W3CDTF">2010-06-16T14:05:51Z</dcterms:created>
  <dcterms:modified xsi:type="dcterms:W3CDTF">2015-02-26T11:37:35Z</dcterms:modified>
</cp:coreProperties>
</file>