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7" r:id="rId2"/>
    <p:sldId id="268" r:id="rId3"/>
    <p:sldId id="256" r:id="rId4"/>
    <p:sldId id="257" r:id="rId5"/>
    <p:sldId id="258" r:id="rId6"/>
    <p:sldId id="260" r:id="rId7"/>
    <p:sldId id="266" r:id="rId8"/>
    <p:sldId id="261" r:id="rId9"/>
    <p:sldId id="263" r:id="rId10"/>
    <p:sldId id="264" r:id="rId11"/>
    <p:sldId id="265" r:id="rId12"/>
    <p:sldId id="259" r:id="rId13"/>
    <p:sldId id="26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428D69-6D8F-48A4-97E5-ABDD42C35896}" type="datetimeFigureOut">
              <a:rPr lang="cs-CZ" smtClean="0"/>
              <a:pPr/>
              <a:t>26.2.2015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407FD-576F-45EC-B7C7-F8571899662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8097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407FD-576F-45EC-B7C7-F8571899662F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1085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60E8-6D48-449F-B58A-AA4D026D50EA}" type="datetimeFigureOut">
              <a:rPr lang="cs-CZ" smtClean="0"/>
              <a:pPr/>
              <a:t>26.2.2015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274D-7704-4456-8963-BC03C29304B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60E8-6D48-449F-B58A-AA4D026D50EA}" type="datetimeFigureOut">
              <a:rPr lang="cs-CZ" smtClean="0"/>
              <a:pPr/>
              <a:t>26.2.2015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274D-7704-4456-8963-BC03C29304B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60E8-6D48-449F-B58A-AA4D026D50EA}" type="datetimeFigureOut">
              <a:rPr lang="cs-CZ" smtClean="0"/>
              <a:pPr/>
              <a:t>26.2.2015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274D-7704-4456-8963-BC03C29304B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60E8-6D48-449F-B58A-AA4D026D50EA}" type="datetimeFigureOut">
              <a:rPr lang="cs-CZ" smtClean="0"/>
              <a:pPr/>
              <a:t>26.2.2015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274D-7704-4456-8963-BC03C29304B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60E8-6D48-449F-B58A-AA4D026D50EA}" type="datetimeFigureOut">
              <a:rPr lang="cs-CZ" smtClean="0"/>
              <a:pPr/>
              <a:t>26.2.2015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274D-7704-4456-8963-BC03C29304B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60E8-6D48-449F-B58A-AA4D026D50EA}" type="datetimeFigureOut">
              <a:rPr lang="cs-CZ" smtClean="0"/>
              <a:pPr/>
              <a:t>26.2.2015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274D-7704-4456-8963-BC03C29304B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60E8-6D48-449F-B58A-AA4D026D50EA}" type="datetimeFigureOut">
              <a:rPr lang="cs-CZ" smtClean="0"/>
              <a:pPr/>
              <a:t>26.2.2015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274D-7704-4456-8963-BC03C29304B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60E8-6D48-449F-B58A-AA4D026D50EA}" type="datetimeFigureOut">
              <a:rPr lang="cs-CZ" smtClean="0"/>
              <a:pPr/>
              <a:t>26.2.2015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274D-7704-4456-8963-BC03C29304B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60E8-6D48-449F-B58A-AA4D026D50EA}" type="datetimeFigureOut">
              <a:rPr lang="cs-CZ" smtClean="0"/>
              <a:pPr/>
              <a:t>26.2.2015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274D-7704-4456-8963-BC03C29304B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60E8-6D48-449F-B58A-AA4D026D50EA}" type="datetimeFigureOut">
              <a:rPr lang="cs-CZ" smtClean="0"/>
              <a:pPr/>
              <a:t>26.2.2015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274D-7704-4456-8963-BC03C29304B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60E8-6D48-449F-B58A-AA4D026D50EA}" type="datetimeFigureOut">
              <a:rPr lang="cs-CZ" smtClean="0"/>
              <a:pPr/>
              <a:t>26.2.2015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274D-7704-4456-8963-BC03C29304B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>
            <a:alpha val="3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560E8-6D48-449F-B58A-AA4D026D50EA}" type="datetimeFigureOut">
              <a:rPr lang="cs-CZ" smtClean="0"/>
              <a:pPr/>
              <a:t>26.2.2015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1274D-7704-4456-8963-BC03C29304B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derni-dejiny.cz/clanek-pavel-tigrid-a-radio-svobodna-evropa-seminar-pro-ucitele-zs-a-ss-1000/" TargetMode="External"/><Relationship Id="rId2" Type="http://schemas.openxmlformats.org/officeDocument/2006/relationships/hyperlink" Target="http://cs.wikipedia.org/wiki/Soubor:Cold_War_Map_1959.sv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 fontScale="90000"/>
          </a:bodyPr>
          <a:lstStyle/>
          <a:p>
            <a:r>
              <a:rPr lang="cs-CZ" sz="4000" b="1" i="1" dirty="0" smtClean="0"/>
              <a:t>Nové modulové výukové a inovativní programy - zvýšení kvality ve vzdělávání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28" y="3929066"/>
            <a:ext cx="6400800" cy="971560"/>
          </a:xfrm>
        </p:spPr>
        <p:txBody>
          <a:bodyPr>
            <a:normAutofit/>
          </a:bodyPr>
          <a:lstStyle/>
          <a:p>
            <a:r>
              <a:rPr lang="cs-CZ" sz="2400" dirty="0"/>
              <a:t>Tento projekt je spolufinancován Evropským sociálním fondem a státním rozpočtem ČR</a:t>
            </a: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0" name="TextovéPole 9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INVESTICE DO ROZVOJE </a:t>
            </a:r>
            <a:r>
              <a:rPr lang="cs-CZ" sz="1200" dirty="0" smtClean="0"/>
              <a:t>VZDĚLÁVÁNÍ</a:t>
            </a:r>
            <a:endParaRPr lang="cs-CZ" sz="12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ZŠ, Týn nad Vltavou, Malá Strana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665874" y="3621289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Znak Nato – vojenské uskupení západu</a:t>
            </a:r>
            <a:endParaRPr lang="cs-CZ" sz="2800" dirty="0"/>
          </a:p>
        </p:txBody>
      </p:sp>
      <p:pic>
        <p:nvPicPr>
          <p:cNvPr id="4098" name="Picture 2" descr="C:\Users\uživatel\Desktop\Doku-LŠ\dějepis\dějepis 9\stud\1151300181_200606260008_DDD_1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4945" y="1600200"/>
            <a:ext cx="6234109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Varšavská smlouva, vojenské uskupení komunistických zemí</a:t>
            </a:r>
            <a:endParaRPr lang="cs-CZ" sz="2800" dirty="0"/>
          </a:p>
        </p:txBody>
      </p:sp>
      <p:pic>
        <p:nvPicPr>
          <p:cNvPr id="3074" name="Picture 2" descr="C:\Users\uživatel\Desktop\Doku-LŠ\dějepis\dějepis 9\stud\Map_of_Warsaw_Pact_countries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031" y="2548895"/>
            <a:ext cx="7707937" cy="2628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Úkol pro tebe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C00000"/>
                </a:solidFill>
              </a:rPr>
              <a:t>Navrhni vlastní propagandistický plakát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zdroje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hlinkClick r:id="rId2"/>
              </a:rPr>
              <a:t>http://cs.wikipedia.org/wiki/Soubor:Cold_War_Map_1959.svg</a:t>
            </a:r>
            <a:endParaRPr lang="cs-CZ" sz="2000" dirty="0" smtClean="0"/>
          </a:p>
          <a:p>
            <a:r>
              <a:rPr lang="cs-CZ" sz="2000" dirty="0" smtClean="0"/>
              <a:t>http://www.ceskenoviny.cz/zpravy/index_img.php?id=43007</a:t>
            </a:r>
          </a:p>
          <a:p>
            <a:r>
              <a:rPr lang="cs-CZ" sz="2000" dirty="0" smtClean="0">
                <a:hlinkClick r:id="rId3"/>
              </a:rPr>
              <a:t>http://www.moderni-dejiny.cz/clanek-pavel-tigrid-a-radio-svobodna-evropa-seminar-pro-ucitele-zs-a-ss-1000/</a:t>
            </a:r>
            <a:endParaRPr lang="cs-CZ" sz="2000" dirty="0" smtClean="0"/>
          </a:p>
          <a:p>
            <a:r>
              <a:rPr lang="cs-CZ" sz="2000" dirty="0" smtClean="0"/>
              <a:t>http://cs.wikipedia.org/wiki/R%C3%A1dio_Svobodn%C3%A1_Evropa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dirty="0" smtClean="0"/>
              <a:t>Studená válka</a:t>
            </a:r>
            <a:endParaRPr lang="cs-CZ" sz="7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072074"/>
            <a:ext cx="6400800" cy="566726"/>
          </a:xfrm>
        </p:spPr>
        <p:txBody>
          <a:bodyPr>
            <a:normAutofit fontScale="85000" lnSpcReduction="20000"/>
          </a:bodyPr>
          <a:lstStyle/>
          <a:p>
            <a:r>
              <a:rPr lang="cs-CZ" sz="2000" dirty="0" smtClean="0"/>
              <a:t>Dějepis, 9.ročník</a:t>
            </a:r>
          </a:p>
          <a:p>
            <a:r>
              <a:rPr lang="cs-CZ" sz="2000" dirty="0" smtClean="0"/>
              <a:t>Mgr. L. Šnorková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ZŠ, Týn nad Vltavou, Malá Strana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Studená válka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= období napětí v mezinárodních vztazích</a:t>
            </a:r>
          </a:p>
          <a:p>
            <a:pPr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(1947 – 80/90. léta)</a:t>
            </a:r>
          </a:p>
          <a:p>
            <a:pPr>
              <a:buNone/>
            </a:pPr>
            <a:r>
              <a:rPr lang="cs-CZ" sz="2800" b="1" dirty="0" smtClean="0"/>
              <a:t>Supervelmoci</a:t>
            </a:r>
            <a:r>
              <a:rPr lang="cs-CZ" sz="2800" dirty="0" smtClean="0"/>
              <a:t>, které jsou schopné zničit celý svět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  <p:sp>
        <p:nvSpPr>
          <p:cNvPr id="6" name="Elipsa 5"/>
          <p:cNvSpPr/>
          <p:nvPr/>
        </p:nvSpPr>
        <p:spPr>
          <a:xfrm>
            <a:off x="714348" y="3500438"/>
            <a:ext cx="3071834" cy="2286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</a:rPr>
              <a:t>USA</a:t>
            </a:r>
          </a:p>
          <a:p>
            <a:pPr algn="ctr"/>
            <a:r>
              <a:rPr lang="cs-CZ" sz="3600" b="1" dirty="0" smtClean="0">
                <a:solidFill>
                  <a:schemeClr val="tx1"/>
                </a:solidFill>
              </a:rPr>
              <a:t>+</a:t>
            </a:r>
          </a:p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spojenci = ZAPAD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4857752" y="3571876"/>
            <a:ext cx="3286148" cy="2286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600" b="1" dirty="0" smtClean="0">
              <a:solidFill>
                <a:schemeClr val="tx1"/>
              </a:solidFill>
            </a:endParaRPr>
          </a:p>
          <a:p>
            <a:pPr algn="ctr"/>
            <a:r>
              <a:rPr lang="cs-CZ" sz="3600" b="1" dirty="0" smtClean="0">
                <a:solidFill>
                  <a:schemeClr val="tx1"/>
                </a:solidFill>
              </a:rPr>
              <a:t>SSSR</a:t>
            </a:r>
          </a:p>
          <a:p>
            <a:pPr algn="ctr"/>
            <a:r>
              <a:rPr lang="cs-CZ" sz="3600" b="1" dirty="0" smtClean="0">
                <a:solidFill>
                  <a:schemeClr val="tx1"/>
                </a:solidFill>
              </a:rPr>
              <a:t>+</a:t>
            </a:r>
          </a:p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spojenci = VÝCHOD</a:t>
            </a:r>
          </a:p>
          <a:p>
            <a:pPr algn="ctr"/>
            <a:endParaRPr lang="cs-CZ" sz="2800" b="1" dirty="0">
              <a:solidFill>
                <a:schemeClr val="tx1"/>
              </a:solidFill>
            </a:endParaRPr>
          </a:p>
        </p:txBody>
      </p:sp>
      <p:cxnSp>
        <p:nvCxnSpPr>
          <p:cNvPr id="14" name="Přímá spojovací šipka 13"/>
          <p:cNvCxnSpPr/>
          <p:nvPr/>
        </p:nvCxnSpPr>
        <p:spPr>
          <a:xfrm rot="10800000" flipV="1">
            <a:off x="2928926" y="3000372"/>
            <a:ext cx="928694" cy="571504"/>
          </a:xfrm>
          <a:prstGeom prst="straightConnector1">
            <a:avLst/>
          </a:prstGeom>
          <a:ln w="15875">
            <a:solidFill>
              <a:schemeClr val="tx1"/>
            </a:solidFill>
            <a:headEnd w="lg" len="lg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>
            <a:off x="4357686" y="3000372"/>
            <a:ext cx="1071570" cy="785818"/>
          </a:xfrm>
          <a:prstGeom prst="straightConnector1">
            <a:avLst/>
          </a:prstGeom>
          <a:ln w="19050">
            <a:solidFill>
              <a:schemeClr val="tx2"/>
            </a:solidFill>
            <a:headEnd w="med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28596" y="1071563"/>
            <a:ext cx="7801004" cy="50546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Vynález jaderných zbraní umožnil schopnost totálně zničit nepřítele</a:t>
            </a:r>
          </a:p>
          <a:p>
            <a:pPr>
              <a:buNone/>
            </a:pPr>
            <a:r>
              <a:rPr lang="cs-CZ" sz="2800" dirty="0" smtClean="0"/>
              <a:t>    - závody ve zbrojení (snaha získat převahu nad protivníkem)</a:t>
            </a:r>
          </a:p>
          <a:p>
            <a:pPr>
              <a:buNone/>
            </a:pP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785786" y="3571876"/>
            <a:ext cx="2428892" cy="2714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u="sng" dirty="0" smtClean="0">
                <a:solidFill>
                  <a:schemeClr val="tx1"/>
                </a:solidFill>
              </a:rPr>
              <a:t>Západ</a:t>
            </a:r>
            <a:r>
              <a:rPr lang="cs-CZ" sz="2800" dirty="0" smtClean="0">
                <a:solidFill>
                  <a:schemeClr val="tx1"/>
                </a:solidFill>
              </a:rPr>
              <a:t> – vyspělý, výzkumy často posloužily i civilistům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143372" y="3571876"/>
            <a:ext cx="2500330" cy="2714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u="sng" dirty="0" smtClean="0">
                <a:solidFill>
                  <a:schemeClr val="tx1"/>
                </a:solidFill>
              </a:rPr>
              <a:t>Východ</a:t>
            </a:r>
            <a:r>
              <a:rPr lang="cs-CZ" sz="2800" dirty="0" smtClean="0">
                <a:solidFill>
                  <a:schemeClr val="tx1"/>
                </a:solidFill>
              </a:rPr>
              <a:t> – výroba na úkor denní potřeby, stálý nedostatek všeho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Vznik dvou světů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Příliv utečenců na západ</a:t>
            </a:r>
          </a:p>
          <a:p>
            <a:pPr>
              <a:buNone/>
            </a:pPr>
            <a:r>
              <a:rPr lang="cs-CZ" sz="2800" dirty="0" smtClean="0">
                <a:solidFill>
                  <a:srgbClr val="C00000"/>
                </a:solidFill>
              </a:rPr>
              <a:t>    Učebnice str. 14</a:t>
            </a:r>
          </a:p>
          <a:p>
            <a:pPr>
              <a:buNone/>
            </a:pPr>
            <a:r>
              <a:rPr lang="cs-CZ" sz="2800" dirty="0" smtClean="0"/>
              <a:t>Soupeření se projevilo i v tisku, rozhlasu</a:t>
            </a:r>
          </a:p>
          <a:p>
            <a:pPr>
              <a:buNone/>
            </a:pPr>
            <a:r>
              <a:rPr lang="cs-CZ" sz="2800" dirty="0" smtClean="0">
                <a:solidFill>
                  <a:srgbClr val="C00000"/>
                </a:solidFill>
              </a:rPr>
              <a:t>Zjisti, jaká rádia vysílala do komunistických zemí?</a:t>
            </a:r>
          </a:p>
          <a:p>
            <a:pPr>
              <a:buNone/>
            </a:pPr>
            <a:r>
              <a:rPr lang="cs-CZ" sz="2800" dirty="0" smtClean="0"/>
              <a:t>Vznik pracovních táborů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řešení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C00000"/>
                </a:solidFill>
              </a:rPr>
              <a:t>Rádio Svobodná Evropa</a:t>
            </a:r>
          </a:p>
          <a:p>
            <a:r>
              <a:rPr lang="cs-CZ" sz="2800" dirty="0" smtClean="0">
                <a:solidFill>
                  <a:srgbClr val="C00000"/>
                </a:solidFill>
              </a:rPr>
              <a:t>Rádio Svoboda</a:t>
            </a:r>
          </a:p>
          <a:p>
            <a:r>
              <a:rPr lang="cs-CZ" sz="2800" dirty="0" smtClean="0">
                <a:solidFill>
                  <a:srgbClr val="C00000"/>
                </a:solidFill>
              </a:rPr>
              <a:t>Hlas Ameriky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cs-CZ" sz="3100" b="1" dirty="0" smtClean="0"/>
              <a:t>Svobodná Evropa</a:t>
            </a:r>
            <a:r>
              <a:rPr lang="cs-CZ" sz="3100" dirty="0" smtClean="0"/>
              <a:t> (plný anglický název </a:t>
            </a:r>
            <a:r>
              <a:rPr lang="cs-CZ" sz="3100" b="1" dirty="0" smtClean="0"/>
              <a:t>Radio Free Europe/Radio Liberty (RFE/RL)</a:t>
            </a:r>
            <a:r>
              <a:rPr lang="cs-CZ" sz="3100" dirty="0" smtClean="0"/>
              <a:t>) je rozhlasová organizace založená kongresem USA pro šíření objektivních informací v diktátorských režimech. </a:t>
            </a:r>
            <a:endParaRPr lang="cs-CZ" sz="3100" dirty="0"/>
          </a:p>
        </p:txBody>
      </p:sp>
      <p:pic>
        <p:nvPicPr>
          <p:cNvPr id="5122" name="Picture 2" descr="C:\Users\uživatel\Desktop\Doku-LŠ\dějepis\dějepis 9\stud\1000_top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4643446"/>
            <a:ext cx="2857500" cy="1905000"/>
          </a:xfrm>
          <a:prstGeom prst="rect">
            <a:avLst/>
          </a:prstGeom>
          <a:noFill/>
        </p:spPr>
      </p:pic>
      <p:pic>
        <p:nvPicPr>
          <p:cNvPr id="5123" name="Picture 3" descr="C:\Users\uživatel\Desktop\Doku-LŠ\dějepis\dějepis 9\stud\800px-Biblis_RFE_RL_0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928802"/>
            <a:ext cx="5652238" cy="321471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4357686" y="607220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Pavel Tigrid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Dva rozdělené světy</a:t>
            </a:r>
            <a:endParaRPr lang="cs-CZ" sz="2800" dirty="0"/>
          </a:p>
        </p:txBody>
      </p:sp>
      <p:pic>
        <p:nvPicPr>
          <p:cNvPr id="1026" name="Picture 2" descr="C:\Users\uživatel\Desktop\Doku-LŠ\dějepis\dějepis 9\stud\800px-Cold_War_Map_1959.svg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929606"/>
            <a:ext cx="7620000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Situace v Evropě</a:t>
            </a:r>
            <a:endParaRPr lang="cs-CZ" sz="2800" dirty="0"/>
          </a:p>
        </p:txBody>
      </p:sp>
      <p:pic>
        <p:nvPicPr>
          <p:cNvPr id="2050" name="Picture 2" descr="C:\Users\uživatel\Desktop\Doku-LŠ\dějepis\dějepis 9\stud\800px-Cold_War_Map_1959.svg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929606"/>
            <a:ext cx="7620000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233</Words>
  <Application>Microsoft Office PowerPoint</Application>
  <PresentationFormat>Předvádění na obrazovce (4:3)</PresentationFormat>
  <Paragraphs>50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Nové modulové výukové a inovativní programy - zvýšení kvality ve vzdělávání  </vt:lpstr>
      <vt:lpstr>Studená válka</vt:lpstr>
      <vt:lpstr>Studená válka</vt:lpstr>
      <vt:lpstr>Prezentace aplikace PowerPoint</vt:lpstr>
      <vt:lpstr>Vznik dvou světů</vt:lpstr>
      <vt:lpstr>řešení</vt:lpstr>
      <vt:lpstr>Svobodná Evropa (plný anglický název Radio Free Europe/Radio Liberty (RFE/RL)) je rozhlasová organizace založená kongresem USA pro šíření objektivních informací v diktátorských režimech. </vt:lpstr>
      <vt:lpstr>Dva rozdělené světy</vt:lpstr>
      <vt:lpstr>Situace v Evropě</vt:lpstr>
      <vt:lpstr>Znak Nato – vojenské uskupení západu</vt:lpstr>
      <vt:lpstr>Varšavská smlouva, vojenské uskupení komunistických zemí</vt:lpstr>
      <vt:lpstr>Úkol pro tebe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Studená válka</dc:title>
  <dc:creator>uživatel</dc:creator>
  <cp:lastModifiedBy>Marcela Kubátová</cp:lastModifiedBy>
  <cp:revision>7</cp:revision>
  <dcterms:created xsi:type="dcterms:W3CDTF">2010-05-03T05:07:12Z</dcterms:created>
  <dcterms:modified xsi:type="dcterms:W3CDTF">2015-02-26T11:37:42Z</dcterms:modified>
</cp:coreProperties>
</file>