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7" r:id="rId4"/>
    <p:sldId id="258" r:id="rId5"/>
    <p:sldId id="260" r:id="rId6"/>
    <p:sldId id="261" r:id="rId7"/>
    <p:sldId id="262" r:id="rId8"/>
    <p:sldId id="259" r:id="rId9"/>
    <p:sldId id="264" r:id="rId10"/>
    <p:sldId id="265" r:id="rId11"/>
    <p:sldId id="266" r:id="rId12"/>
    <p:sldId id="270" r:id="rId13"/>
    <p:sldId id="263" r:id="rId14"/>
    <p:sldId id="267" r:id="rId1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E76B0-37F4-43FF-AAB8-D2E27FBC9B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63E1F-A853-4F45-8A3A-2277077AB2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4703C-7C73-4AA2-ACA3-ADC9D49090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B5B9-4B49-4C09-8588-06A0633C7E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905A4-B431-44EE-A4BA-47FF02B4F5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C48CB-AA33-46B7-AD9E-196B4220C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A36F6-2D32-44FA-8F48-5D30F49CE3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A55CF-30AE-4680-9705-A69C63A4D0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946E3-09FB-486D-ABDD-10DFCAD01A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03CDD-8ACE-432E-AA38-8CE63A39F9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29E20-B4FA-46CC-B087-6472247139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8EE10-CEFD-4BF9-9269-C1C7A3176D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0856298-449C-4536-A22C-A8B03C19E1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Josef_II" TargetMode="External"/><Relationship Id="rId2" Type="http://schemas.openxmlformats.org/officeDocument/2006/relationships/hyperlink" Target="http://www.obrazky.cz/?q=c%C3%ADsa%C5%99+Josef+I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415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i="1" dirty="0" smtClean="0"/>
              <a:t>Nové modulové výukové a inovativní programy - zvýšení kvality ve vzdělávání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1428750" y="3929063"/>
            <a:ext cx="6400800" cy="971550"/>
          </a:xfrm>
        </p:spPr>
        <p:txBody>
          <a:bodyPr/>
          <a:lstStyle/>
          <a:p>
            <a:pPr eaLnBrk="1" hangingPunct="1"/>
            <a:r>
              <a:rPr lang="cs-CZ" sz="2400" smtClean="0"/>
              <a:t>Tento projekt je spolufinancován Evropským sociálním fondem a státním rozpočtem ČR</a:t>
            </a:r>
          </a:p>
        </p:txBody>
      </p:sp>
      <p:grpSp>
        <p:nvGrpSpPr>
          <p:cNvPr id="2052" name="Group 2"/>
          <p:cNvGrpSpPr>
            <a:grpSpLocks/>
          </p:cNvGrpSpPr>
          <p:nvPr/>
        </p:nvGrpSpPr>
        <p:grpSpPr bwMode="auto">
          <a:xfrm>
            <a:off x="1857375" y="500063"/>
            <a:ext cx="5653088" cy="785812"/>
            <a:chOff x="1410" y="1686"/>
            <a:chExt cx="8902" cy="1238"/>
          </a:xfrm>
        </p:grpSpPr>
        <p:pic>
          <p:nvPicPr>
            <p:cNvPr id="20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0" y="1831"/>
              <a:ext cx="1217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0" y="1758"/>
              <a:ext cx="1438" cy="1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5" y="1686"/>
              <a:ext cx="1401" cy="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81" y="1795"/>
              <a:ext cx="2138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95" y="1758"/>
              <a:ext cx="1217" cy="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3" name="TextovéPole 9"/>
          <p:cNvSpPr txBox="1">
            <a:spLocks noChangeArrowheads="1"/>
          </p:cNvSpPr>
          <p:nvPr/>
        </p:nvSpPr>
        <p:spPr bwMode="auto">
          <a:xfrm>
            <a:off x="2286000" y="1285875"/>
            <a:ext cx="5072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/>
              <a:t>INVESTICE DO ROZVOJE VZDĚLÁVÁNÍ</a:t>
            </a:r>
          </a:p>
        </p:txBody>
      </p:sp>
      <p:sp>
        <p:nvSpPr>
          <p:cNvPr id="2054" name="Zástupný symbol pro zápatí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cs-CZ"/>
              <a:t>ZŠ, Týn nad Vltavou, Malá Strana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509588" y="3602803"/>
            <a:ext cx="2124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sz="1400" dirty="0" smtClean="0"/>
              <a:t>CZ.1.07/1.1.10/01.0063</a:t>
            </a:r>
            <a:endParaRPr lang="cs-CZ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890838" cy="4233862"/>
          </a:xfrm>
        </p:spPr>
        <p:txBody>
          <a:bodyPr/>
          <a:lstStyle/>
          <a:p>
            <a:pPr eaLnBrk="1" hangingPunct="1"/>
            <a:r>
              <a:rPr lang="cs-CZ" sz="3600" b="1" i="1" smtClean="0"/>
              <a:t>Patent o zrušení nevolnictví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126163"/>
            <a:ext cx="133350" cy="1111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sz="800" smtClean="0"/>
          </a:p>
        </p:txBody>
      </p:sp>
      <p:pic>
        <p:nvPicPr>
          <p:cNvPr id="11268" name="Picture 4" descr="Scanned at 10"/>
          <p:cNvPicPr>
            <a:picLocks noChangeAspect="1" noChangeArrowheads="1"/>
          </p:cNvPicPr>
          <p:nvPr/>
        </p:nvPicPr>
        <p:blipFill>
          <a:blip r:embed="rId2" cstate="print"/>
          <a:srcRect l="7620" r="11958"/>
          <a:stretch>
            <a:fillRect/>
          </a:stretch>
        </p:blipFill>
        <p:spPr bwMode="auto">
          <a:xfrm>
            <a:off x="3348038" y="260350"/>
            <a:ext cx="55118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>
                <a:solidFill>
                  <a:srgbClr val="FF0000"/>
                </a:solidFill>
              </a:rPr>
              <a:t>Úkol pro tebe: pokus se přečíst úvodní text  patentu, přepiš si jej do sešitu.</a:t>
            </a:r>
          </a:p>
        </p:txBody>
      </p:sp>
      <p:pic>
        <p:nvPicPr>
          <p:cNvPr id="12291" name="Picture 4" descr="Scanned at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69" t="35797" r="14384" b="23228"/>
          <a:stretch>
            <a:fillRect/>
          </a:stretch>
        </p:blipFill>
        <p:spPr>
          <a:xfrm>
            <a:off x="611188" y="1628775"/>
            <a:ext cx="8126412" cy="4608513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 idx="4294967295"/>
          </p:nvPr>
        </p:nvSpPr>
        <p:spPr>
          <a:xfrm>
            <a:off x="323850" y="274638"/>
            <a:ext cx="7905750" cy="5746750"/>
          </a:xfrm>
        </p:spPr>
        <p:txBody>
          <a:bodyPr/>
          <a:lstStyle/>
          <a:p>
            <a:pPr eaLnBrk="1" hangingPunct="1"/>
            <a:r>
              <a:rPr lang="cs-CZ" sz="2800" smtClean="0">
                <a:solidFill>
                  <a:srgbClr val="FF0000"/>
                </a:solidFill>
              </a:rPr>
              <a:t>Úkol č.2:</a:t>
            </a: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>Zjisti, jaké pevnosti nechal Josef II. na našem území vybudovat a zda posloužili ke svému účelu.</a:t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6600" smtClean="0">
                <a:solidFill>
                  <a:srgbClr val="FF0000"/>
                </a:solidFill>
              </a:rPr>
              <a:t>?</a:t>
            </a: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endParaRPr lang="cs-CZ" sz="2800" smtClean="0"/>
          </a:p>
        </p:txBody>
      </p:sp>
      <p:pic>
        <p:nvPicPr>
          <p:cNvPr id="13315" name="Picture 2" descr="http://www.jaromer-josefov.cz/fotogalerie/1/male/pevnost-josefov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573463"/>
            <a:ext cx="1716088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http://www.libochovany.cz/Turista/Images/vylety_Terez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644900"/>
            <a:ext cx="190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404813"/>
            <a:ext cx="7689850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i="1" smtClean="0"/>
              <a:t>1781 </a:t>
            </a:r>
            <a:r>
              <a:rPr lang="cs-CZ" b="1" i="1" smtClean="0">
                <a:solidFill>
                  <a:srgbClr val="CC0000"/>
                </a:solidFill>
              </a:rPr>
              <a:t>toleranční patent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b="1" i="1" smtClean="0">
                <a:solidFill>
                  <a:srgbClr val="CC0000"/>
                </a:solidFill>
              </a:rPr>
              <a:t>            patent o zrušení nevolnictví</a:t>
            </a:r>
          </a:p>
          <a:p>
            <a:pPr eaLnBrk="1" hangingPunct="1">
              <a:lnSpc>
                <a:spcPct val="90000"/>
              </a:lnSpc>
            </a:pPr>
            <a:r>
              <a:rPr lang="cs-CZ" b="1" i="1" smtClean="0"/>
              <a:t>církev podřízena státu, rušení klášterů</a:t>
            </a:r>
          </a:p>
          <a:p>
            <a:pPr eaLnBrk="1" hangingPunct="1">
              <a:lnSpc>
                <a:spcPct val="90000"/>
              </a:lnSpc>
            </a:pPr>
            <a:r>
              <a:rPr lang="cs-CZ" b="1" i="1" smtClean="0"/>
              <a:t>sílí vliv státu, policie, armády</a:t>
            </a:r>
          </a:p>
          <a:p>
            <a:pPr eaLnBrk="1" hangingPunct="1">
              <a:lnSpc>
                <a:spcPct val="90000"/>
              </a:lnSpc>
            </a:pPr>
            <a:r>
              <a:rPr lang="cs-CZ" b="1" i="1" smtClean="0"/>
              <a:t>6000 reforem, prosazuje je i proti vůli většiny</a:t>
            </a:r>
          </a:p>
          <a:p>
            <a:pPr eaLnBrk="1" hangingPunct="1">
              <a:lnSpc>
                <a:spcPct val="90000"/>
              </a:lnSpc>
            </a:pPr>
            <a:r>
              <a:rPr lang="cs-CZ" b="1" i="1" smtClean="0"/>
              <a:t>mnoho i tajně cestoval</a:t>
            </a:r>
          </a:p>
          <a:p>
            <a:pPr eaLnBrk="1" hangingPunct="1">
              <a:lnSpc>
                <a:spcPct val="90000"/>
              </a:lnSpc>
            </a:pPr>
            <a:r>
              <a:rPr lang="cs-CZ" b="1" i="1" smtClean="0"/>
              <a:t>fanaticky pracoval, nesnášel okázalost</a:t>
            </a:r>
          </a:p>
          <a:p>
            <a:pPr eaLnBrk="1" hangingPunct="1">
              <a:lnSpc>
                <a:spcPct val="90000"/>
              </a:lnSpc>
            </a:pPr>
            <a:r>
              <a:rPr lang="cs-CZ" b="1" i="1" smtClean="0"/>
              <a:t>dvakrát vdovcem, bez potomků</a:t>
            </a:r>
          </a:p>
          <a:p>
            <a:pPr eaLnBrk="1" hangingPunct="1">
              <a:lnSpc>
                <a:spcPct val="90000"/>
              </a:lnSpc>
            </a:pPr>
            <a:r>
              <a:rPr lang="cs-CZ" b="1" i="1" smtClean="0"/>
              <a:t>nástupcem jeho bratr Leopold</a:t>
            </a:r>
          </a:p>
          <a:p>
            <a:pPr eaLnBrk="1" hangingPunct="1">
              <a:lnSpc>
                <a:spcPct val="90000"/>
              </a:lnSpc>
            </a:pPr>
            <a:endParaRPr lang="cs-CZ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zdroje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1800" smtClean="0">
                <a:hlinkClick r:id="rId2"/>
              </a:rPr>
              <a:t>http://www.obrazky.cz/?q=c%C3%ADsa%C5%99+Josef+II</a:t>
            </a:r>
            <a:r>
              <a:rPr lang="cs-CZ" sz="1800" smtClean="0"/>
              <a:t>.</a:t>
            </a:r>
          </a:p>
          <a:p>
            <a:pPr eaLnBrk="1" hangingPunct="1"/>
            <a:r>
              <a:rPr lang="cs-CZ" sz="1800" smtClean="0">
                <a:hlinkClick r:id="rId3"/>
              </a:rPr>
              <a:t>http://cs.wikipedia.org/wiki/Josef_II</a:t>
            </a:r>
            <a:r>
              <a:rPr lang="cs-CZ" sz="1800" smtClean="0"/>
              <a:t>.</a:t>
            </a:r>
          </a:p>
          <a:p>
            <a:pPr eaLnBrk="1" hangingPunct="1"/>
            <a:r>
              <a:rPr lang="cs-CZ" sz="1800" smtClean="0"/>
              <a:t>J.Lněničková: České země v době osvícenství, Albatros 1995</a:t>
            </a:r>
          </a:p>
          <a:p>
            <a:pPr eaLnBrk="1" hangingPunct="1"/>
            <a:r>
              <a:rPr lang="cs-CZ" sz="1800" smtClean="0"/>
              <a:t>http://www.obrazky.cz/detail?id=eJyV0EFvgjAUwPF7P4g3oaUDZQkxTjcXdWhgKnArpUiBWgZYHJ9%2B7KDXZbeXvH9%2ByXt0dTRiYffJ4uUrxm4ZCdsACBgQpLxsWe0ggCxA3j1Il1JthyIM1jlZmH0UVNfwBK8hlmqPX236kNqHtDEilaymgsKy2AeJ%2B/HmdZ%2BlKxN4SwnOEMFeyPLsuL64Khnc6PTbeYrOHQdI3y18r0OlL2/z0NzN%2B/oQxJs93Bo0JRFbHsRBTfKMyinI2rZ61vWu67Sc1FKwepzLhqVSabTXU9nKMylZzZmOdDFMesXURTbtvRobWl6d/2BoSS7Ft1Zl1Yz7rKDMQSPuX2MH2SO%2BGJascDAc3mdCgBAG1t0TLOHkSas4bRipaaZRKXTezP5zITKmwLasCcGEIThB1LKYSX8Ah8KUlg&amp;sId=4Ku34dlNwZhgxuzSiFv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93975"/>
          </a:xfrm>
        </p:spPr>
        <p:txBody>
          <a:bodyPr/>
          <a:lstStyle/>
          <a:p>
            <a:pPr eaLnBrk="1" hangingPunct="1"/>
            <a:r>
              <a:rPr lang="cs-CZ" sz="4800" b="1" i="1" smtClean="0"/>
              <a:t>Císař Josef II.</a:t>
            </a:r>
            <a:br>
              <a:rPr lang="cs-CZ" sz="4800" b="1" i="1" smtClean="0"/>
            </a:br>
            <a:r>
              <a:rPr lang="cs-CZ" sz="4800" b="1" i="1" smtClean="0"/>
              <a:t>první služebník státu </a:t>
            </a:r>
            <a:br>
              <a:rPr lang="cs-CZ" sz="4800" b="1" i="1" smtClean="0"/>
            </a:br>
            <a:r>
              <a:rPr lang="cs-CZ" sz="4000" b="1" i="1" smtClean="0"/>
              <a:t>(1780 – 1790)</a:t>
            </a:r>
            <a:br>
              <a:rPr lang="cs-CZ" sz="4000" b="1" i="1" smtClean="0"/>
            </a:br>
            <a:r>
              <a:rPr lang="cs-CZ" sz="3600" b="1" i="1" smtClean="0"/>
              <a:t/>
            </a:r>
            <a:br>
              <a:rPr lang="cs-CZ" sz="3600" b="1" i="1" smtClean="0"/>
            </a:br>
            <a:r>
              <a:rPr lang="cs-CZ" b="1" i="1" smtClean="0"/>
              <a:t>„selský císař“</a:t>
            </a:r>
            <a:br>
              <a:rPr lang="cs-CZ" b="1" i="1" smtClean="0"/>
            </a:br>
            <a:r>
              <a:rPr lang="cs-CZ" b="1" i="1" smtClean="0"/>
              <a:t> </a:t>
            </a:r>
            <a:br>
              <a:rPr lang="cs-CZ" b="1" i="1" smtClean="0"/>
            </a:br>
            <a:endParaRPr lang="cs-CZ" smtClean="0"/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87450" y="5229225"/>
            <a:ext cx="6977063" cy="647700"/>
          </a:xfrm>
        </p:spPr>
        <p:txBody>
          <a:bodyPr/>
          <a:lstStyle/>
          <a:p>
            <a:pPr eaLnBrk="1" hangingPunct="1"/>
            <a:r>
              <a:rPr lang="cs-CZ" sz="1400" smtClean="0"/>
              <a:t>Dějepis, 8.ročník</a:t>
            </a:r>
          </a:p>
          <a:p>
            <a:pPr eaLnBrk="1" hangingPunct="1"/>
            <a:r>
              <a:rPr lang="cs-CZ" sz="1400" smtClean="0"/>
              <a:t>Mgr. L. Šnorková</a:t>
            </a:r>
          </a:p>
        </p:txBody>
      </p:sp>
      <p:sp>
        <p:nvSpPr>
          <p:cNvPr id="3076" name="Zástupný symbol pro zápatí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cs-CZ"/>
              <a:t>ZŠ, Týn nad Vltavou, Malá Strana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>
          <a:xfrm>
            <a:off x="827088" y="274638"/>
            <a:ext cx="7859712" cy="3730625"/>
          </a:xfrm>
        </p:spPr>
        <p:txBody>
          <a:bodyPr/>
          <a:lstStyle/>
          <a:p>
            <a:pPr eaLnBrk="1" hangingPunct="1"/>
            <a:r>
              <a:rPr lang="cs-CZ" smtClean="0"/>
              <a:t>Josef II.</a:t>
            </a:r>
          </a:p>
        </p:txBody>
      </p:sp>
      <p:pic>
        <p:nvPicPr>
          <p:cNvPr id="4099" name="Picture 9" descr="287px-Joseph_II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765175"/>
            <a:ext cx="2816225" cy="5876925"/>
          </a:xfrm>
          <a:noFill/>
        </p:spPr>
      </p:pic>
      <p:pic>
        <p:nvPicPr>
          <p:cNvPr id="4100" name="Picture 10" descr="450px-Josef_II_statue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4237" t="5182" r="13435"/>
          <a:stretch>
            <a:fillRect/>
          </a:stretch>
        </p:blipFill>
        <p:spPr>
          <a:xfrm>
            <a:off x="5867400" y="692150"/>
            <a:ext cx="2911475" cy="5905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b="1" i="1" smtClean="0"/>
              <a:t>Isabela Parmská, 1.manželka Josefa II.</a:t>
            </a:r>
          </a:p>
        </p:txBody>
      </p:sp>
      <p:pic>
        <p:nvPicPr>
          <p:cNvPr id="5123" name="Picture 7" descr="493px-Nattier%2C_Isabella_de_Parme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1225" y="1960563"/>
            <a:ext cx="3130550" cy="3803650"/>
          </a:xfrm>
          <a:noFill/>
        </p:spPr>
      </p:pic>
      <p:pic>
        <p:nvPicPr>
          <p:cNvPr id="5124" name="Picture 8" descr="isabela parmská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43475" y="1662113"/>
            <a:ext cx="3448050" cy="4400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83000" cy="5675312"/>
          </a:xfrm>
        </p:spPr>
        <p:txBody>
          <a:bodyPr/>
          <a:lstStyle/>
          <a:p>
            <a:pPr eaLnBrk="1" hangingPunct="1"/>
            <a:r>
              <a:rPr lang="cs-CZ" sz="3200" b="1" i="1" smtClean="0"/>
              <a:t>Marie Josefa Bavorská, 2.manželka Josefa II.</a:t>
            </a:r>
          </a:p>
        </p:txBody>
      </p:sp>
      <p:pic>
        <p:nvPicPr>
          <p:cNvPr id="6147" name="Picture 7" descr="Maria_Josephabavorská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333375"/>
            <a:ext cx="4397375" cy="6165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sz="3000" b="1" i="1" smtClean="0"/>
              <a:t>Marie Antoinetta a Ludvík XVI., popraveni 1793</a:t>
            </a:r>
          </a:p>
        </p:txBody>
      </p:sp>
      <p:pic>
        <p:nvPicPr>
          <p:cNvPr id="7171" name="Picture 7" descr="458px-Marie-Antoinette%2C_1775_-_Mus%C3%A9e_Antoine_L%C3%A9cuyer[1]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412875"/>
            <a:ext cx="3625850" cy="4751388"/>
          </a:xfrm>
          <a:noFill/>
        </p:spPr>
      </p:pic>
      <p:pic>
        <p:nvPicPr>
          <p:cNvPr id="7172" name="Picture 8" descr="481px-Louis_xvi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46650" y="1412875"/>
            <a:ext cx="3759200" cy="4679950"/>
          </a:xfrm>
          <a:noFill/>
        </p:spPr>
      </p:pic>
      <p:sp>
        <p:nvSpPr>
          <p:cNvPr id="7173" name="Rectangle 9"/>
          <p:cNvSpPr>
            <a:spLocks noGrp="1" noChangeArrowheads="1"/>
          </p:cNvSpPr>
          <p:nvPr>
            <p:ph sz="quarter" idx="3"/>
          </p:nvPr>
        </p:nvSpPr>
        <p:spPr>
          <a:xfrm>
            <a:off x="457200" y="6165850"/>
            <a:ext cx="4038600" cy="503238"/>
          </a:xfrm>
        </p:spPr>
        <p:txBody>
          <a:bodyPr/>
          <a:lstStyle/>
          <a:p>
            <a:pPr eaLnBrk="1" hangingPunct="1"/>
            <a:r>
              <a:rPr lang="cs-CZ" sz="2400" b="1" i="1" smtClean="0"/>
              <a:t>sestra Josefa II.</a:t>
            </a:r>
          </a:p>
        </p:txBody>
      </p:sp>
      <p:sp>
        <p:nvSpPr>
          <p:cNvPr id="7174" name="Rectangle 10"/>
          <p:cNvSpPr>
            <a:spLocks noGrp="1" noChangeArrowheads="1"/>
          </p:cNvSpPr>
          <p:nvPr>
            <p:ph sz="quarter" idx="4"/>
          </p:nvPr>
        </p:nvSpPr>
        <p:spPr>
          <a:xfrm>
            <a:off x="4643438" y="6165850"/>
            <a:ext cx="4027487" cy="503238"/>
          </a:xfrm>
        </p:spPr>
        <p:txBody>
          <a:bodyPr/>
          <a:lstStyle/>
          <a:p>
            <a:pPr eaLnBrk="1" hangingPunct="1"/>
            <a:r>
              <a:rPr lang="cs-CZ" sz="2400" b="1" i="1" smtClean="0"/>
              <a:t>  francouzský</a:t>
            </a:r>
            <a:r>
              <a:rPr lang="cs-CZ" sz="2400" smtClean="0"/>
              <a:t> </a:t>
            </a:r>
            <a:r>
              <a:rPr lang="cs-CZ" sz="2400" b="1" i="1" smtClean="0"/>
              <a:t>král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sz="3200" b="1" i="1" smtClean="0"/>
              <a:t>Bratr Josefa II. Leopold s rodinou</a:t>
            </a:r>
          </a:p>
        </p:txBody>
      </p:sp>
      <p:pic>
        <p:nvPicPr>
          <p:cNvPr id="8195" name="Picture 8" descr="Wenceslaus_Werlin_001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2060575"/>
            <a:ext cx="4546600" cy="3744913"/>
          </a:xfrm>
          <a:noFill/>
        </p:spPr>
      </p:pic>
      <p:pic>
        <p:nvPicPr>
          <p:cNvPr id="8196" name="Picture 7" descr="leopold abratr  jos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3798888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147050" cy="993775"/>
          </a:xfrm>
        </p:spPr>
        <p:txBody>
          <a:bodyPr/>
          <a:lstStyle/>
          <a:p>
            <a:pPr eaLnBrk="1" hangingPunct="1"/>
            <a:r>
              <a:rPr lang="cs-CZ" sz="3200" b="1" i="1" smtClean="0"/>
              <a:t>Příjezd Isabely Parmské na svatbu do Vídně</a:t>
            </a:r>
          </a:p>
        </p:txBody>
      </p:sp>
      <p:pic>
        <p:nvPicPr>
          <p:cNvPr id="9219" name="Picture 8" descr="Arrival_of_Isabella_of_Parma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7175" y="2060575"/>
            <a:ext cx="4859338" cy="3638550"/>
          </a:xfrm>
          <a:noFill/>
        </p:spPr>
      </p:pic>
      <p:pic>
        <p:nvPicPr>
          <p:cNvPr id="9220" name="Picture 4" descr="503px-Vig%C3%A9e-Lebrun_Marie_Antoinette_178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628775"/>
            <a:ext cx="3884612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sz="3200" b="1" i="1" smtClean="0"/>
              <a:t>Císař ve své pracovně</a:t>
            </a:r>
          </a:p>
        </p:txBody>
      </p:sp>
      <p:pic>
        <p:nvPicPr>
          <p:cNvPr id="10243" name="Picture 4" descr="Scanned at 10"/>
          <p:cNvPicPr>
            <a:picLocks noChangeAspect="1" noChangeArrowheads="1"/>
          </p:cNvPicPr>
          <p:nvPr/>
        </p:nvPicPr>
        <p:blipFill>
          <a:blip r:embed="rId2" cstate="print"/>
          <a:srcRect l="9653" r="5809" b="52599"/>
          <a:stretch>
            <a:fillRect/>
          </a:stretch>
        </p:blipFill>
        <p:spPr bwMode="auto">
          <a:xfrm>
            <a:off x="1835150" y="1268413"/>
            <a:ext cx="569118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198</Words>
  <Application>Microsoft Office PowerPoint</Application>
  <PresentationFormat>Předvádění na obrazovce (4:3)</PresentationFormat>
  <Paragraphs>35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6" baseType="lpstr">
      <vt:lpstr>Arial</vt:lpstr>
      <vt:lpstr>Výchozí návrh</vt:lpstr>
      <vt:lpstr>Nové modulové výukové a inovativní programy - zvýšení kvality ve vzdělávání  </vt:lpstr>
      <vt:lpstr>Císař Josef II. první služebník státu  (1780 – 1790)  „selský císař“   </vt:lpstr>
      <vt:lpstr>Josef II.</vt:lpstr>
      <vt:lpstr>Isabela Parmská, 1.manželka Josefa II.</vt:lpstr>
      <vt:lpstr>Marie Josefa Bavorská, 2.manželka Josefa II.</vt:lpstr>
      <vt:lpstr>Marie Antoinetta a Ludvík XVI., popraveni 1793</vt:lpstr>
      <vt:lpstr>Bratr Josefa II. Leopold s rodinou</vt:lpstr>
      <vt:lpstr>Příjezd Isabely Parmské na svatbu do Vídně</vt:lpstr>
      <vt:lpstr>Císař ve své pracovně</vt:lpstr>
      <vt:lpstr>Patent o zrušení nevolnictví</vt:lpstr>
      <vt:lpstr>Úkol pro tebe: pokus se přečíst úvodní text  patentu, přepiš si jej do sešitu.</vt:lpstr>
      <vt:lpstr>Úkol č.2:  Zjisti, jaké pevnosti nechal Josef II. na našem území vybudovat a zda posloužili ke svému účelu.   ?   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Císař Josef II. první služebník státu</dc:title>
  <dc:creator>OEM</dc:creator>
  <cp:lastModifiedBy>Marcela Kubátová</cp:lastModifiedBy>
  <cp:revision>20</cp:revision>
  <dcterms:created xsi:type="dcterms:W3CDTF">2009-01-09T20:44:27Z</dcterms:created>
  <dcterms:modified xsi:type="dcterms:W3CDTF">2015-02-26T11:32:27Z</dcterms:modified>
</cp:coreProperties>
</file>