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6" r:id="rId5"/>
    <p:sldId id="258" r:id="rId6"/>
    <p:sldId id="265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75" r:id="rId15"/>
    <p:sldId id="267" r:id="rId16"/>
    <p:sldId id="268" r:id="rId17"/>
    <p:sldId id="269" r:id="rId18"/>
    <p:sldId id="270" r:id="rId19"/>
    <p:sldId id="274" r:id="rId20"/>
    <p:sldId id="272" r:id="rId21"/>
    <p:sldId id="273" r:id="rId22"/>
    <p:sldId id="278" r:id="rId2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gerian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lgerian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EM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 autoAdjust="0"/>
    <p:restoredTop sz="94660"/>
  </p:normalViewPr>
  <p:slideViewPr>
    <p:cSldViewPr>
      <p:cViewPr varScale="1">
        <p:scale>
          <a:sx n="87" d="100"/>
          <a:sy n="87" d="100"/>
        </p:scale>
        <p:origin x="15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62A08-69FB-48D0-A58F-A9F3FE6FCBD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E260D-BA86-4776-ACCD-16F8663A95F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BB23-7AF5-4F58-BC1F-E73170C8FC1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23649-873B-49C3-90BD-4D0EDC49D0C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3B77B-F706-4248-ABF9-A174BA725FA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6E754-AB70-4FA1-AFE3-FCD93BDAA42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50A2-02EF-4D98-8F24-267FEA163FB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41C9A-346F-40B8-9A16-73DFF6835C7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E7D0F-3187-43D9-B674-B38947599D5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23AF7-D14D-4359-9BB7-13E3BE38EA0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52633-5CF1-4C1D-8C67-E391FDF6410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B95EDD0-EB9F-4CB0-A7BF-CC0E62B3D39C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Karel_Svoboda_Defenestrace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e/Battle_of_White_Mountain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e/e5/Giuseppe_Arcimboldo_-_Winter,_1573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upload.wikimedia.org/wikipedia/commons/4/49/Arcimboldo_Vegetables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pload.wikimedia.org/wikipedia/commons/d/d2/Arcimboldovertemnus.jpe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1517"/>
          </a:xfrm>
        </p:spPr>
        <p:txBody>
          <a:bodyPr>
            <a:normAutofit fontScale="90000"/>
          </a:bodyPr>
          <a:lstStyle/>
          <a:p>
            <a:r>
              <a:rPr lang="cs-CZ" sz="4000" b="1" i="1" dirty="0" smtClean="0"/>
              <a:t>Nové modulové výukové a inovativní programy - zvýšení kvality ve vzdělávání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3929066"/>
            <a:ext cx="6400800" cy="971560"/>
          </a:xfrm>
        </p:spPr>
        <p:txBody>
          <a:bodyPr>
            <a:normAutofit/>
          </a:bodyPr>
          <a:lstStyle/>
          <a:p>
            <a:r>
              <a:rPr lang="cs-CZ" sz="2400" dirty="0"/>
              <a:t>Tento projekt je spolufinancován Evropským sociálním fondem a státním rozpočtem ČR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57356" y="500042"/>
            <a:ext cx="5653088" cy="785813"/>
            <a:chOff x="1410" y="1686"/>
            <a:chExt cx="8902" cy="123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0" y="1831"/>
              <a:ext cx="1217" cy="1042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0" y="1758"/>
              <a:ext cx="1438" cy="1166"/>
            </a:xfrm>
            <a:prstGeom prst="rect">
              <a:avLst/>
            </a:prstGeom>
            <a:noFill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5" y="1686"/>
              <a:ext cx="1401" cy="1054"/>
            </a:xfrm>
            <a:prstGeom prst="rect">
              <a:avLst/>
            </a:prstGeom>
            <a:noFill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1" y="1795"/>
              <a:ext cx="2138" cy="1002"/>
            </a:xfrm>
            <a:prstGeom prst="rect">
              <a:avLst/>
            </a:prstGeom>
            <a:noFill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5" y="1758"/>
              <a:ext cx="1217" cy="938"/>
            </a:xfrm>
            <a:prstGeom prst="rect">
              <a:avLst/>
            </a:prstGeom>
            <a:noFill/>
          </p:spPr>
        </p:pic>
      </p:grpSp>
      <p:sp>
        <p:nvSpPr>
          <p:cNvPr id="10" name="TextovéPole 9"/>
          <p:cNvSpPr txBox="1"/>
          <p:nvPr/>
        </p:nvSpPr>
        <p:spPr>
          <a:xfrm>
            <a:off x="2285984" y="1285860"/>
            <a:ext cx="507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INVESTICE DO ROZVOJE </a:t>
            </a:r>
            <a:r>
              <a:rPr lang="cs-CZ" sz="1200" dirty="0" smtClean="0"/>
              <a:t>VZDĚLÁVÁNÍ</a:t>
            </a:r>
            <a:endParaRPr lang="cs-CZ" sz="1200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509588" y="3621289"/>
            <a:ext cx="212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400" dirty="0" smtClean="0"/>
              <a:t>CZ.1.07/1.1.10/01.0063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0340"/>
          <p:cNvPicPr>
            <a:picLocks noChangeAspect="1" noChangeArrowheads="1"/>
          </p:cNvPicPr>
          <p:nvPr/>
        </p:nvPicPr>
        <p:blipFill>
          <a:blip r:embed="rId2" cstate="print"/>
          <a:srcRect l="1834" t="27898" r="2133"/>
          <a:stretch>
            <a:fillRect/>
          </a:stretch>
        </p:blipFill>
        <p:spPr bwMode="auto">
          <a:xfrm>
            <a:off x="971600" y="908720"/>
            <a:ext cx="7273305" cy="5723300"/>
          </a:xfrm>
          <a:prstGeom prst="rect">
            <a:avLst/>
          </a:prstGeom>
          <a:noFill/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29600" cy="301625"/>
          </a:xfrm>
        </p:spPr>
        <p:txBody>
          <a:bodyPr/>
          <a:lstStyle/>
          <a:p>
            <a:r>
              <a:rPr lang="cs-CZ" sz="2800" dirty="0"/>
              <a:t>Zařízení na přípravu „kamene mudrců“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417512"/>
          </a:xfrm>
        </p:spPr>
        <p:txBody>
          <a:bodyPr/>
          <a:lstStyle/>
          <a:p>
            <a:r>
              <a:rPr lang="cs-CZ" sz="2800" dirty="0"/>
              <a:t>Astronomické přístroje</a:t>
            </a:r>
          </a:p>
        </p:txBody>
      </p:sp>
      <p:pic>
        <p:nvPicPr>
          <p:cNvPr id="9220" name="Picture 4" descr="PICT0341"/>
          <p:cNvPicPr>
            <a:picLocks noChangeAspect="1" noChangeArrowheads="1"/>
          </p:cNvPicPr>
          <p:nvPr/>
        </p:nvPicPr>
        <p:blipFill>
          <a:blip r:embed="rId2" cstate="print"/>
          <a:srcRect l="6026" t="14586" r="8420" b="7899"/>
          <a:stretch>
            <a:fillRect/>
          </a:stretch>
        </p:blipFill>
        <p:spPr bwMode="auto">
          <a:xfrm>
            <a:off x="827584" y="981075"/>
            <a:ext cx="7560840" cy="5329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4638"/>
            <a:ext cx="1512168" cy="2794322"/>
          </a:xfrm>
        </p:spPr>
        <p:txBody>
          <a:bodyPr/>
          <a:lstStyle/>
          <a:p>
            <a:r>
              <a:rPr lang="cs-CZ" sz="2800" dirty="0"/>
              <a:t>Sbírky císaře Rudolfa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69850" cy="1111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sz="800"/>
          </a:p>
        </p:txBody>
      </p:sp>
      <p:pic>
        <p:nvPicPr>
          <p:cNvPr id="10244" name="Picture 4" descr="PICT0342"/>
          <p:cNvPicPr>
            <a:picLocks noChangeAspect="1" noChangeArrowheads="1"/>
          </p:cNvPicPr>
          <p:nvPr/>
        </p:nvPicPr>
        <p:blipFill>
          <a:blip r:embed="rId2" cstate="print"/>
          <a:srcRect l="7159" r="2540" b="1951"/>
          <a:stretch>
            <a:fillRect/>
          </a:stretch>
        </p:blipFill>
        <p:spPr bwMode="auto">
          <a:xfrm>
            <a:off x="2123728" y="476672"/>
            <a:ext cx="6336704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ICT0344"/>
          <p:cNvPicPr>
            <a:picLocks noChangeAspect="1" noChangeArrowheads="1"/>
          </p:cNvPicPr>
          <p:nvPr/>
        </p:nvPicPr>
        <p:blipFill>
          <a:blip r:embed="rId2" cstate="print"/>
          <a:srcRect l="12230" t="2380" r="5716" b="7330"/>
          <a:stretch>
            <a:fillRect/>
          </a:stretch>
        </p:blipFill>
        <p:spPr bwMode="auto">
          <a:xfrm>
            <a:off x="251520" y="980728"/>
            <a:ext cx="4720038" cy="3816424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cs-CZ" sz="2800" dirty="0"/>
              <a:t>pražská </a:t>
            </a:r>
            <a:r>
              <a:rPr lang="cs-CZ" sz="2800" dirty="0" smtClean="0"/>
              <a:t>defenestrace 23.květen 1618</a:t>
            </a:r>
            <a:endParaRPr lang="cs-CZ" sz="2800" dirty="0"/>
          </a:p>
        </p:txBody>
      </p:sp>
      <p:pic>
        <p:nvPicPr>
          <p:cNvPr id="14343" name="Picture 7" descr="http://upload.wikimedia.org/wikipedia/commons/thumb/5/57/Karel_Svoboda_Defenestrace.jpg/290px-Karel_Svoboda_Defenestrac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284984"/>
            <a:ext cx="3899187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06437"/>
          </a:xfrm>
        </p:spPr>
        <p:txBody>
          <a:bodyPr/>
          <a:lstStyle/>
          <a:p>
            <a:r>
              <a:rPr lang="cs-CZ" sz="2800" dirty="0"/>
              <a:t>defenestrace</a:t>
            </a:r>
          </a:p>
        </p:txBody>
      </p:sp>
      <p:pic>
        <p:nvPicPr>
          <p:cNvPr id="32772" name="Picture 4" descr="800px-Pra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7620000" cy="553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ICT0347"/>
          <p:cNvPicPr>
            <a:picLocks noChangeAspect="1" noChangeArrowheads="1"/>
          </p:cNvPicPr>
          <p:nvPr/>
        </p:nvPicPr>
        <p:blipFill>
          <a:blip r:embed="rId2" cstate="print"/>
          <a:srcRect t="34880"/>
          <a:stretch>
            <a:fillRect/>
          </a:stretch>
        </p:blipFill>
        <p:spPr bwMode="auto">
          <a:xfrm>
            <a:off x="1259632" y="1988840"/>
            <a:ext cx="6331297" cy="4459716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354162"/>
          </a:xfrm>
        </p:spPr>
        <p:txBody>
          <a:bodyPr/>
          <a:lstStyle/>
          <a:p>
            <a:r>
              <a:rPr lang="cs-CZ" sz="2800" dirty="0" smtClean="0"/>
              <a:t>Jeden z místodržících po dopadu.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Pod okna kanceláře se házely odpadky, byl zde hnůj.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ICT0348"/>
          <p:cNvPicPr>
            <a:picLocks noChangeAspect="1" noChangeArrowheads="1"/>
          </p:cNvPicPr>
          <p:nvPr/>
        </p:nvPicPr>
        <p:blipFill>
          <a:blip r:embed="rId2" cstate="print"/>
          <a:srcRect l="10048" t="8250" r="5200" b="8781"/>
          <a:stretch>
            <a:fillRect/>
          </a:stretch>
        </p:blipFill>
        <p:spPr bwMode="auto">
          <a:xfrm>
            <a:off x="611560" y="1124744"/>
            <a:ext cx="8017148" cy="5158952"/>
          </a:xfrm>
          <a:prstGeom prst="rect">
            <a:avLst/>
          </a:prstGeom>
          <a:noFill/>
        </p:spPr>
      </p:pic>
      <p:sp>
        <p:nvSpPr>
          <p:cNvPr id="184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4638"/>
            <a:ext cx="7690048" cy="490537"/>
          </a:xfrm>
        </p:spPr>
        <p:txBody>
          <a:bodyPr/>
          <a:lstStyle/>
          <a:p>
            <a:r>
              <a:rPr lang="cs-CZ" sz="2800" dirty="0" smtClean="0"/>
              <a:t>Místodržící </a:t>
            </a:r>
            <a:r>
              <a:rPr lang="cs-CZ" sz="2800" dirty="0" err="1" smtClean="0"/>
              <a:t>Slavata</a:t>
            </a:r>
            <a:r>
              <a:rPr lang="cs-CZ" sz="2800" dirty="0"/>
              <a:t>, </a:t>
            </a:r>
            <a:r>
              <a:rPr lang="cs-CZ" sz="2800" dirty="0" err="1" smtClean="0"/>
              <a:t>Martinic</a:t>
            </a:r>
            <a:r>
              <a:rPr lang="cs-CZ" sz="2800" dirty="0" smtClean="0"/>
              <a:t> a písař </a:t>
            </a:r>
            <a:r>
              <a:rPr lang="cs-CZ" sz="2800" dirty="0" err="1" smtClean="0"/>
              <a:t>Fabricius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ICT0349"/>
          <p:cNvPicPr>
            <a:picLocks noChangeAspect="1" noChangeArrowheads="1"/>
          </p:cNvPicPr>
          <p:nvPr/>
        </p:nvPicPr>
        <p:blipFill>
          <a:blip r:embed="rId2" cstate="print"/>
          <a:srcRect l="810" t="40874" b="16824"/>
          <a:stretch>
            <a:fillRect/>
          </a:stretch>
        </p:blipFill>
        <p:spPr bwMode="auto">
          <a:xfrm>
            <a:off x="2483768" y="4293096"/>
            <a:ext cx="6372200" cy="2358599"/>
          </a:xfrm>
          <a:prstGeom prst="rect">
            <a:avLst/>
          </a:prstGeo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6012160" y="188640"/>
            <a:ext cx="2612976" cy="2664296"/>
          </a:xfrm>
        </p:spPr>
        <p:txBody>
          <a:bodyPr/>
          <a:lstStyle/>
          <a:p>
            <a:r>
              <a:rPr lang="cs-CZ" sz="2800" dirty="0"/>
              <a:t>Bitva na Bílé </a:t>
            </a:r>
            <a:r>
              <a:rPr lang="cs-CZ" sz="2800" dirty="0" smtClean="0"/>
              <a:t>hoře</a:t>
            </a:r>
            <a:br>
              <a:rPr lang="cs-CZ" sz="2800" dirty="0" smtClean="0"/>
            </a:br>
            <a:r>
              <a:rPr lang="cs-CZ" sz="2800" dirty="0" smtClean="0"/>
              <a:t>8.listopad 1620</a:t>
            </a:r>
            <a:endParaRPr lang="cs-CZ" sz="2800" dirty="0"/>
          </a:p>
        </p:txBody>
      </p:sp>
      <p:pic>
        <p:nvPicPr>
          <p:cNvPr id="19463" name="Picture 7" descr="Soubor:Battle of White Mounta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1"/>
            <a:ext cx="500695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ICT0350"/>
          <p:cNvPicPr>
            <a:picLocks noChangeAspect="1" noChangeArrowheads="1"/>
          </p:cNvPicPr>
          <p:nvPr/>
        </p:nvPicPr>
        <p:blipFill>
          <a:blip r:embed="rId2" cstate="print"/>
          <a:srcRect l="5121" t="20850"/>
          <a:stretch>
            <a:fillRect/>
          </a:stretch>
        </p:blipFill>
        <p:spPr bwMode="auto">
          <a:xfrm>
            <a:off x="251520" y="188640"/>
            <a:ext cx="5365105" cy="3634331"/>
          </a:xfrm>
          <a:prstGeom prst="rect">
            <a:avLst/>
          </a:prstGeom>
          <a:noFill/>
        </p:spPr>
      </p:pic>
      <p:pic>
        <p:nvPicPr>
          <p:cNvPr id="5" name="Picture 4" descr="PICT0351"/>
          <p:cNvPicPr>
            <a:picLocks noChangeAspect="1" noChangeArrowheads="1"/>
          </p:cNvPicPr>
          <p:nvPr/>
        </p:nvPicPr>
        <p:blipFill>
          <a:blip r:embed="rId3" cstate="print"/>
          <a:srcRect l="2939" t="17618" r="5418"/>
          <a:stretch>
            <a:fillRect/>
          </a:stretch>
        </p:blipFill>
        <p:spPr bwMode="auto">
          <a:xfrm>
            <a:off x="3491880" y="3284984"/>
            <a:ext cx="5429947" cy="3396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06437"/>
          </a:xfrm>
        </p:spPr>
        <p:txBody>
          <a:bodyPr/>
          <a:lstStyle/>
          <a:p>
            <a:r>
              <a:rPr lang="cs-CZ" sz="2800" dirty="0"/>
              <a:t>Poprava na staroměstském </a:t>
            </a:r>
            <a:r>
              <a:rPr lang="cs-CZ" sz="2800" dirty="0" smtClean="0"/>
              <a:t>náměstí 21.červen 1621</a:t>
            </a:r>
            <a:endParaRPr lang="cs-CZ" sz="2800" dirty="0"/>
          </a:p>
        </p:txBody>
      </p:sp>
      <p:pic>
        <p:nvPicPr>
          <p:cNvPr id="31748" name="Picture 4" descr="800px-Hinrichtung_auf_dem_Altst%C3%A4dter_Ring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89130" cy="5333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/>
          <a:lstStyle/>
          <a:p>
            <a:r>
              <a:rPr lang="cs-CZ" sz="5400" dirty="0" smtClean="0"/>
              <a:t>Rudolf II. a jeho doba 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cs-CZ" sz="2000" dirty="0" smtClean="0"/>
              <a:t>Dějepis, 8.ročník</a:t>
            </a:r>
          </a:p>
          <a:p>
            <a:r>
              <a:rPr lang="cs-CZ" sz="2000" dirty="0" smtClean="0"/>
              <a:t>Mgr. L. </a:t>
            </a:r>
            <a:r>
              <a:rPr lang="cs-CZ" sz="2000" dirty="0" err="1" smtClean="0"/>
              <a:t>Šnorková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ZŠ, Týn nad Vltavou, Malá Strana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ICT0352"/>
          <p:cNvPicPr>
            <a:picLocks noChangeAspect="1" noChangeArrowheads="1"/>
          </p:cNvPicPr>
          <p:nvPr/>
        </p:nvPicPr>
        <p:blipFill>
          <a:blip r:embed="rId2" cstate="print"/>
          <a:srcRect l="10260" r="9785"/>
          <a:stretch>
            <a:fillRect/>
          </a:stretch>
        </p:blipFill>
        <p:spPr bwMode="auto">
          <a:xfrm>
            <a:off x="3851920" y="260648"/>
            <a:ext cx="4857883" cy="6381328"/>
          </a:xfrm>
          <a:prstGeom prst="rect">
            <a:avLst/>
          </a:prstGeom>
          <a:noFill/>
        </p:spPr>
      </p:pic>
      <p:pic>
        <p:nvPicPr>
          <p:cNvPr id="23558" name="Picture 6" descr="Staroměstské náměstí v průběhu popr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3456384" cy="2821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CT0353"/>
          <p:cNvPicPr>
            <a:picLocks noChangeAspect="1" noChangeArrowheads="1"/>
          </p:cNvPicPr>
          <p:nvPr/>
        </p:nvPicPr>
        <p:blipFill>
          <a:blip r:embed="rId2" cstate="print"/>
          <a:srcRect l="31926" t="5843" r="11952"/>
          <a:stretch>
            <a:fillRect/>
          </a:stretch>
        </p:blipFill>
        <p:spPr bwMode="auto">
          <a:xfrm>
            <a:off x="3275856" y="0"/>
            <a:ext cx="4741066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844824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+mj-lt"/>
              </a:rPr>
              <a:t>Další popravení</a:t>
            </a:r>
            <a:endParaRPr lang="cs-CZ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http://www.</a:t>
            </a:r>
            <a:r>
              <a:rPr lang="cs-CZ" sz="2000" dirty="0" err="1" smtClean="0"/>
              <a:t>ceskemedaile.cz</a:t>
            </a:r>
            <a:r>
              <a:rPr lang="cs-CZ" sz="2000" dirty="0" smtClean="0"/>
              <a:t>/medaile/</a:t>
            </a:r>
            <a:r>
              <a:rPr lang="cs-CZ" sz="2000" dirty="0" err="1" smtClean="0"/>
              <a:t>vertumnus</a:t>
            </a:r>
            <a:r>
              <a:rPr lang="cs-CZ" sz="2000" dirty="0" smtClean="0"/>
              <a:t>-</a:t>
            </a:r>
            <a:r>
              <a:rPr lang="cs-CZ" sz="2000" dirty="0" err="1" smtClean="0"/>
              <a:t>giuseppe</a:t>
            </a:r>
            <a:r>
              <a:rPr lang="cs-CZ" sz="2000" dirty="0" smtClean="0"/>
              <a:t>-</a:t>
            </a:r>
            <a:r>
              <a:rPr lang="cs-CZ" sz="2000" dirty="0" err="1" smtClean="0"/>
              <a:t>arcimboldo.html</a:t>
            </a:r>
            <a:endParaRPr lang="cs-CZ" sz="2000" dirty="0" smtClean="0"/>
          </a:p>
          <a:p>
            <a:r>
              <a:rPr lang="cs-CZ" sz="2000" dirty="0" smtClean="0"/>
              <a:t>http://cs.wikipedia.org/wiki/Giuseppe_Arcimboldo</a:t>
            </a:r>
          </a:p>
          <a:p>
            <a:r>
              <a:rPr lang="cs-CZ" sz="2000" dirty="0" smtClean="0"/>
              <a:t>Kubů,N.: České země v době renesance, Albatros Praha 1994</a:t>
            </a:r>
            <a:endParaRPr lang="cs-CZ" sz="2000" dirty="0"/>
          </a:p>
          <a:p>
            <a:r>
              <a:rPr lang="cs-CZ" sz="2000" dirty="0" smtClean="0"/>
              <a:t>http://cs.wikipedia.org/wiki/Pra%C5%BEsk%C3%A1_defenestrace</a:t>
            </a:r>
          </a:p>
          <a:p>
            <a:r>
              <a:rPr lang="cs-CZ" sz="2000" dirty="0" smtClean="0"/>
              <a:t>http://otta.cechove.cz/popravy.htm</a:t>
            </a:r>
          </a:p>
          <a:p>
            <a:r>
              <a:rPr lang="cs-CZ" sz="2000" dirty="0" smtClean="0"/>
              <a:t>http://cs.wikipedia.org/wiki/Bitva_na_B%C3%ADl%C3%A9_ho%C5%99e</a:t>
            </a: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0337"/>
          <p:cNvPicPr>
            <a:picLocks noChangeAspect="1" noChangeArrowheads="1"/>
          </p:cNvPicPr>
          <p:nvPr/>
        </p:nvPicPr>
        <p:blipFill>
          <a:blip r:embed="rId2" cstate="print"/>
          <a:srcRect t="18495"/>
          <a:stretch>
            <a:fillRect/>
          </a:stretch>
        </p:blipFill>
        <p:spPr bwMode="auto">
          <a:xfrm>
            <a:off x="395288" y="0"/>
            <a:ext cx="83534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r>
              <a:rPr lang="cs-CZ" sz="2400" dirty="0" smtClean="0"/>
              <a:t>Rozhodni, které pomůcky používali alchymisté a které sloužily astrologům (</a:t>
            </a:r>
            <a:r>
              <a:rPr lang="cs-CZ" sz="2400" dirty="0" err="1" smtClean="0"/>
              <a:t>hvězdopravcům</a:t>
            </a:r>
            <a:r>
              <a:rPr lang="cs-CZ" sz="2400" dirty="0" smtClean="0"/>
              <a:t>):</a:t>
            </a:r>
            <a:endParaRPr lang="cs-CZ" sz="2400" dirty="0"/>
          </a:p>
        </p:txBody>
      </p:sp>
      <p:pic>
        <p:nvPicPr>
          <p:cNvPr id="2052" name="Picture 4" descr="PICT0336"/>
          <p:cNvPicPr>
            <a:picLocks noChangeAspect="1" noChangeArrowheads="1"/>
          </p:cNvPicPr>
          <p:nvPr/>
        </p:nvPicPr>
        <p:blipFill>
          <a:blip r:embed="rId2" cstate="print"/>
          <a:srcRect l="17013" t="25679" r="15763" b="10762"/>
          <a:stretch>
            <a:fillRect/>
          </a:stretch>
        </p:blipFill>
        <p:spPr bwMode="auto">
          <a:xfrm>
            <a:off x="827584" y="1484784"/>
            <a:ext cx="7200800" cy="4875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0339"/>
          <p:cNvPicPr>
            <a:picLocks noChangeAspect="1" noChangeArrowheads="1"/>
          </p:cNvPicPr>
          <p:nvPr/>
        </p:nvPicPr>
        <p:blipFill>
          <a:blip r:embed="rId2" cstate="print"/>
          <a:srcRect l="4376" t="9578" r="2626" b="30049"/>
          <a:stretch>
            <a:fillRect/>
          </a:stretch>
        </p:blipFill>
        <p:spPr bwMode="auto">
          <a:xfrm>
            <a:off x="395536" y="1700808"/>
            <a:ext cx="8254644" cy="4608512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r>
              <a:rPr lang="cs-CZ" sz="2400" dirty="0" smtClean="0"/>
              <a:t>Vybavení alchymistické kuchyně v době panování císaře Rudolfa II.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ICT0343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5695" t="11476" r="3543"/>
          <a:stretch>
            <a:fillRect/>
          </a:stretch>
        </p:blipFill>
        <p:spPr bwMode="auto">
          <a:xfrm>
            <a:off x="1907704" y="1412776"/>
            <a:ext cx="6768728" cy="5150434"/>
          </a:xfrm>
          <a:prstGeom prst="rect">
            <a:avLst/>
          </a:prstGeom>
          <a:noFill/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554960" cy="490537"/>
          </a:xfrm>
        </p:spPr>
        <p:txBody>
          <a:bodyPr/>
          <a:lstStyle/>
          <a:p>
            <a:r>
              <a:rPr lang="cs-CZ" sz="2800" dirty="0">
                <a:cs typeface="Times New Roman" pitchFamily="18" charset="0"/>
              </a:rPr>
              <a:t>Malíř </a:t>
            </a:r>
            <a:r>
              <a:rPr lang="cs-CZ" sz="2800" dirty="0" err="1">
                <a:cs typeface="Times New Roman" pitchFamily="18" charset="0"/>
              </a:rPr>
              <a:t>Arcimboldo</a:t>
            </a:r>
            <a:r>
              <a:rPr lang="cs-CZ" sz="2800" dirty="0">
                <a:cs typeface="Times New Roman" pitchFamily="18" charset="0"/>
              </a:rPr>
              <a:t> </a:t>
            </a:r>
          </a:p>
        </p:txBody>
      </p:sp>
      <p:pic>
        <p:nvPicPr>
          <p:cNvPr id="12295" name="Picture 7" descr="http://zlataky.cz/images/medium/arcimboldo_vertemnus_obraz_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1247378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9"/>
            <a:ext cx="8604448" cy="778097"/>
          </a:xfrm>
        </p:spPr>
        <p:txBody>
          <a:bodyPr/>
          <a:lstStyle/>
          <a:p>
            <a:r>
              <a:rPr lang="cs-CZ" sz="2800" dirty="0" smtClean="0"/>
              <a:t>Podzim                                 Zelinář</a:t>
            </a:r>
            <a:endParaRPr lang="cs-CZ" sz="2800" dirty="0"/>
          </a:p>
        </p:txBody>
      </p:sp>
      <p:pic>
        <p:nvPicPr>
          <p:cNvPr id="5132" name="Picture 12" descr="Soubor:Giuseppe Arcimboldo - Winter, 157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4114914" cy="5040560"/>
          </a:xfrm>
          <a:prstGeom prst="rect">
            <a:avLst/>
          </a:prstGeom>
          <a:noFill/>
        </p:spPr>
      </p:pic>
      <p:pic>
        <p:nvPicPr>
          <p:cNvPr id="5134" name="Picture 14" descr="Soubor:Arcimboldo Vegetabl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96752"/>
            <a:ext cx="3816424" cy="5077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170113" cy="4449762"/>
          </a:xfrm>
        </p:spPr>
        <p:txBody>
          <a:bodyPr/>
          <a:lstStyle/>
          <a:p>
            <a:r>
              <a:rPr lang="cs-CZ" sz="2800" dirty="0"/>
              <a:t>Císař Rudolf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69850" cy="698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sz="800"/>
          </a:p>
        </p:txBody>
      </p:sp>
      <p:pic>
        <p:nvPicPr>
          <p:cNvPr id="6152" name="Picture 8" descr="Soubor:Arcimboldovertemnus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766" y="164"/>
            <a:ext cx="5577706" cy="6857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0338"/>
          <p:cNvPicPr>
            <a:picLocks noChangeAspect="1" noChangeArrowheads="1"/>
          </p:cNvPicPr>
          <p:nvPr/>
        </p:nvPicPr>
        <p:blipFill>
          <a:blip r:embed="rId2" cstate="print"/>
          <a:srcRect l="10477" t="19986" r="21919" b="12007"/>
          <a:stretch>
            <a:fillRect/>
          </a:stretch>
        </p:blipFill>
        <p:spPr bwMode="auto">
          <a:xfrm>
            <a:off x="2411760" y="548680"/>
            <a:ext cx="6407919" cy="6048817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2051050" cy="3298825"/>
          </a:xfrm>
        </p:spPr>
        <p:txBody>
          <a:bodyPr/>
          <a:lstStyle/>
          <a:p>
            <a:r>
              <a:rPr lang="cs-CZ" sz="2800" dirty="0"/>
              <a:t>golem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152</Words>
  <Application>Microsoft Office PowerPoint</Application>
  <PresentationFormat>Předvádění na obrazovce (4:3)</PresentationFormat>
  <Paragraphs>32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Algerian</vt:lpstr>
      <vt:lpstr>Arial</vt:lpstr>
      <vt:lpstr>Times New Roman</vt:lpstr>
      <vt:lpstr>Výchozí návrh</vt:lpstr>
      <vt:lpstr>Nové modulové výukové a inovativní programy - zvýšení kvality ve vzdělávání  </vt:lpstr>
      <vt:lpstr>Rudolf II. a jeho doba </vt:lpstr>
      <vt:lpstr>Prezentace aplikace PowerPoint</vt:lpstr>
      <vt:lpstr>Rozhodni, které pomůcky používali alchymisté a které sloužily astrologům (hvězdopravcům):</vt:lpstr>
      <vt:lpstr>Vybavení alchymistické kuchyně v době panování císaře Rudolfa II.</vt:lpstr>
      <vt:lpstr>Malíř Arcimboldo </vt:lpstr>
      <vt:lpstr>Podzim                                 Zelinář</vt:lpstr>
      <vt:lpstr>Císař Rudolf</vt:lpstr>
      <vt:lpstr>golem</vt:lpstr>
      <vt:lpstr>Zařízení na přípravu „kamene mudrců“</vt:lpstr>
      <vt:lpstr>Astronomické přístroje</vt:lpstr>
      <vt:lpstr>Sbírky císaře Rudolfa</vt:lpstr>
      <vt:lpstr>pražská defenestrace 23.květen 1618</vt:lpstr>
      <vt:lpstr>defenestrace</vt:lpstr>
      <vt:lpstr>Jeden z místodržících po dopadu. Pod okna kanceláře se házely odpadky, byl zde hnůj.</vt:lpstr>
      <vt:lpstr>Místodržící Slavata, Martinic a písař Fabricius</vt:lpstr>
      <vt:lpstr>Bitva na Bílé hoře 8.listopad 1620</vt:lpstr>
      <vt:lpstr>Prezentace aplikace PowerPoint</vt:lpstr>
      <vt:lpstr>Poprava na staroměstském náměstí 21.červen 1621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OEM</dc:creator>
  <cp:lastModifiedBy>Marcela Kubátová</cp:lastModifiedBy>
  <cp:revision>35</cp:revision>
  <dcterms:created xsi:type="dcterms:W3CDTF">2008-10-12T06:22:01Z</dcterms:created>
  <dcterms:modified xsi:type="dcterms:W3CDTF">2015-02-26T11:33:15Z</dcterms:modified>
</cp:coreProperties>
</file>