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64" r:id="rId4"/>
    <p:sldId id="265" r:id="rId5"/>
    <p:sldId id="256" r:id="rId6"/>
    <p:sldId id="257" r:id="rId7"/>
    <p:sldId id="263" r:id="rId8"/>
    <p:sldId id="258" r:id="rId9"/>
    <p:sldId id="268" r:id="rId10"/>
    <p:sldId id="259" r:id="rId11"/>
    <p:sldId id="260" r:id="rId12"/>
    <p:sldId id="262" r:id="rId13"/>
    <p:sldId id="261" r:id="rId14"/>
    <p:sldId id="266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4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02C86-42E8-443C-8A80-554AF53FF68F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EA595-3284-4BAE-8E38-4ACCCBF84BA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z/images?hl=cs&amp;biw=1020&amp;bih=511&amp;gb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1517"/>
          </a:xfrm>
        </p:spPr>
        <p:txBody>
          <a:bodyPr>
            <a:normAutofit fontScale="90000"/>
          </a:bodyPr>
          <a:lstStyle/>
          <a:p>
            <a:r>
              <a:rPr lang="cs-CZ" sz="4000" b="1" i="1" dirty="0" smtClean="0"/>
              <a:t>Nové modulové výukové a inovativní programy - zvýšení kvality ve vzdělávání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3929066"/>
            <a:ext cx="6400800" cy="971560"/>
          </a:xfrm>
        </p:spPr>
        <p:txBody>
          <a:bodyPr>
            <a:normAutofit/>
          </a:bodyPr>
          <a:lstStyle/>
          <a:p>
            <a:r>
              <a:rPr lang="cs-CZ" sz="2400" dirty="0"/>
              <a:t>Tento projekt je spolufinancován Evropským sociálním fondem a státním rozpočtem ČR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857356" y="500042"/>
            <a:ext cx="5653088" cy="785813"/>
            <a:chOff x="1410" y="1686"/>
            <a:chExt cx="8902" cy="123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10" y="1831"/>
              <a:ext cx="1217" cy="1042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00" y="1758"/>
              <a:ext cx="1438" cy="1166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5" y="1686"/>
              <a:ext cx="1401" cy="1054"/>
            </a:xfrm>
            <a:prstGeom prst="rect">
              <a:avLst/>
            </a:prstGeom>
            <a:noFill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81" y="1795"/>
              <a:ext cx="2138" cy="1002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095" y="1758"/>
              <a:ext cx="1217" cy="938"/>
            </a:xfrm>
            <a:prstGeom prst="rect">
              <a:avLst/>
            </a:prstGeom>
            <a:noFill/>
          </p:spPr>
        </p:pic>
      </p:grpSp>
      <p:sp>
        <p:nvSpPr>
          <p:cNvPr id="10" name="TextovéPole 9"/>
          <p:cNvSpPr txBox="1"/>
          <p:nvPr/>
        </p:nvSpPr>
        <p:spPr>
          <a:xfrm>
            <a:off x="2285984" y="1285860"/>
            <a:ext cx="5072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INVESTICE DO ROZVOJE </a:t>
            </a:r>
            <a:r>
              <a:rPr lang="cs-CZ" sz="1200" dirty="0" smtClean="0"/>
              <a:t>VZDĚLÁVÁNÍ</a:t>
            </a:r>
            <a:endParaRPr lang="cs-CZ" sz="1200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566716" y="3613823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cs-CZ" sz="1400" dirty="0" smtClean="0"/>
              <a:t>CZ.1.07/1.1.10/01.0063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6">
                    <a:lumMod val="50000"/>
                  </a:schemeClr>
                </a:solidFill>
              </a:rPr>
              <a:t>Václav III.</a:t>
            </a:r>
            <a:endParaRPr lang="cs-CZ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Po náhlé smrti otce nastupuje na trůn roku 1305</a:t>
            </a:r>
          </a:p>
          <a:p>
            <a:r>
              <a:rPr lang="cs-CZ" dirty="0" smtClean="0"/>
              <a:t>Nebylo mu ještě ani 16 let</a:t>
            </a:r>
          </a:p>
          <a:p>
            <a:r>
              <a:rPr lang="cs-CZ" dirty="0" smtClean="0"/>
              <a:t>Lehkomyslný, marnotratný mladík, často se opíjel</a:t>
            </a:r>
          </a:p>
          <a:p>
            <a:r>
              <a:rPr lang="cs-CZ" dirty="0" smtClean="0"/>
              <a:t>Vzdal se uherské koruny a jel do Polska na válečnou výpravu proti odbojným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polským šlechticům</a:t>
            </a:r>
          </a:p>
          <a:p>
            <a:r>
              <a:rPr lang="cs-CZ" dirty="0" smtClean="0"/>
              <a:t>Při zastávce v Olomouci byl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roku </a:t>
            </a:r>
            <a:r>
              <a:rPr lang="cs-CZ" b="1" dirty="0" smtClean="0"/>
              <a:t>1306 zavražděn</a:t>
            </a:r>
            <a:endParaRPr lang="cs-CZ" b="1" dirty="0"/>
          </a:p>
        </p:txBody>
      </p:sp>
      <p:pic>
        <p:nvPicPr>
          <p:cNvPr id="9218" name="Picture 2" descr="C:\Documents and Settings\honza\Plocha\dokumenty\škola\dokumenty lenka\dějepis Lenka\dějepis 7\Nová složka\180px_Vencel_rezkarc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933056"/>
            <a:ext cx="2088232" cy="2749505"/>
          </a:xfrm>
          <a:prstGeom prst="rect">
            <a:avLst/>
          </a:prstGeom>
          <a:noFill/>
        </p:spPr>
      </p:pic>
      <p:pic>
        <p:nvPicPr>
          <p:cNvPr id="9219" name="Picture 3" descr="C:\Documents and Settings\honza\Plocha\dokumenty\škola\dokumenty lenka\dějepis Lenka\dějepis 7\Nová složka\164cbe4aef_40807081_t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4050" y="174624"/>
            <a:ext cx="1119555" cy="13821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6">
                    <a:lumMod val="50000"/>
                  </a:schemeClr>
                </a:solidFill>
              </a:rPr>
              <a:t>Konec rodu po více než 400 letech</a:t>
            </a:r>
            <a:endParaRPr lang="cs-CZ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Přemyslovci „</a:t>
            </a:r>
            <a:r>
              <a:rPr lang="cs-CZ" b="1" dirty="0" smtClean="0"/>
              <a:t>vymřeli po meči</a:t>
            </a:r>
            <a:r>
              <a:rPr lang="cs-CZ" dirty="0" smtClean="0"/>
              <a:t>“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  <a:latin typeface="Blackadder ITC" pitchFamily="82" charset="0"/>
              </a:rPr>
              <a:t>Vysvětli, co tento výraz znamená!</a:t>
            </a:r>
          </a:p>
          <a:p>
            <a:pPr>
              <a:buNone/>
            </a:pPr>
            <a:endParaRPr lang="cs-CZ" b="1" dirty="0" smtClean="0">
              <a:solidFill>
                <a:schemeClr val="accent6">
                  <a:lumMod val="50000"/>
                </a:schemeClr>
              </a:solidFill>
              <a:latin typeface="Blackadder ITC" pitchFamily="82" charset="0"/>
            </a:endParaRPr>
          </a:p>
          <a:p>
            <a:r>
              <a:rPr lang="cs-CZ" dirty="0" smtClean="0"/>
              <a:t>Víš, co bude pak vyjadřovat pojem „</a:t>
            </a:r>
            <a:r>
              <a:rPr lang="cs-CZ" b="1" dirty="0" smtClean="0"/>
              <a:t>vymřeli po přeslici</a:t>
            </a:r>
            <a:r>
              <a:rPr lang="cs-CZ" dirty="0" smtClean="0"/>
              <a:t>“?</a:t>
            </a:r>
            <a:endParaRPr lang="cs-CZ" dirty="0"/>
          </a:p>
        </p:txBody>
      </p:sp>
      <p:pic>
        <p:nvPicPr>
          <p:cNvPr id="10242" name="Picture 2" descr="C:\Documents and Settings\honza\Plocha\dokumenty\škola\dokumenty lenka\dějepis Lenka\dějepis 7\Nová složka\vaclav_treti1x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340768"/>
            <a:ext cx="227248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6">
                    <a:lumMod val="50000"/>
                  </a:schemeClr>
                </a:solidFill>
              </a:rPr>
              <a:t>Z dobových kronik o smrti krále</a:t>
            </a:r>
            <a:endParaRPr lang="cs-CZ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0504" t="44470" r="13772" b="30679"/>
          <a:stretch>
            <a:fillRect/>
          </a:stretch>
        </p:blipFill>
        <p:spPr bwMode="auto">
          <a:xfrm>
            <a:off x="0" y="1412776"/>
            <a:ext cx="914122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 l="20469" t="50984" r="13825" b="32282"/>
          <a:stretch>
            <a:fillRect/>
          </a:stretch>
        </p:blipFill>
        <p:spPr bwMode="auto">
          <a:xfrm>
            <a:off x="0" y="4221088"/>
            <a:ext cx="9144000" cy="1746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395536" y="274638"/>
            <a:ext cx="7834064" cy="1143000"/>
          </a:xfrm>
        </p:spPr>
        <p:txBody>
          <a:bodyPr>
            <a:noAutofit/>
          </a:bodyPr>
          <a:lstStyle/>
          <a:p>
            <a:r>
              <a:rPr lang="cs-CZ" sz="3200" b="1" dirty="0" smtClean="0">
                <a:solidFill>
                  <a:schemeClr val="accent6">
                    <a:lumMod val="50000"/>
                  </a:schemeClr>
                </a:solidFill>
                <a:latin typeface="Blackadder ITC" pitchFamily="82" charset="0"/>
              </a:rPr>
              <a:t>Popiš, co ukazuje obrázek, na kterém jsou Přemysl Otakar II., Václav II. a Václav III.</a:t>
            </a:r>
            <a:endParaRPr lang="cs-CZ" sz="3200" b="1" dirty="0">
              <a:solidFill>
                <a:schemeClr val="accent6">
                  <a:lumMod val="50000"/>
                </a:schemeClr>
              </a:solidFill>
              <a:latin typeface="Blackadder ITC" pitchFamily="82" charset="0"/>
            </a:endParaRPr>
          </a:p>
        </p:txBody>
      </p:sp>
      <p:pic>
        <p:nvPicPr>
          <p:cNvPr id="1026" name="Picture 2" descr="C:\Documents and Settings\honza\Plocha\dokumenty\škola\dokumenty lenka\dějepis Lenka\dějepis 7\Nová složka\0042602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844824"/>
            <a:ext cx="5539077" cy="39604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zdroje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 smtClean="0">
                <a:hlinkClick r:id="rId2"/>
              </a:rPr>
              <a:t>http://www.google.cz/</a:t>
            </a:r>
            <a:r>
              <a:rPr lang="cs-CZ" sz="1400" dirty="0" err="1" smtClean="0">
                <a:hlinkClick r:id="rId2"/>
              </a:rPr>
              <a:t>imgres</a:t>
            </a:r>
            <a:r>
              <a:rPr lang="cs-CZ" sz="1400" dirty="0" smtClean="0">
                <a:hlinkClick r:id="rId2"/>
              </a:rPr>
              <a:t>?</a:t>
            </a:r>
            <a:r>
              <a:rPr lang="cs-CZ" sz="1400" dirty="0" err="1" smtClean="0">
                <a:hlinkClick r:id="rId2"/>
              </a:rPr>
              <a:t>imgurl</a:t>
            </a:r>
            <a:r>
              <a:rPr lang="cs-CZ" sz="1400" dirty="0" smtClean="0">
                <a:hlinkClick r:id="rId2"/>
              </a:rPr>
              <a:t>=http://tmp.kiwix.org:4201/I/180px_Vencel_rezkarc.jpg&amp;imgrefurl=http://tmp.kiwix.org:4201/A/Wenceslaus_III_of_Bohemia.html&amp;usg=__1XYpCWCFBvUEW9T4HAKg0ernThc=&amp;h=237&amp;w=180&amp;sz=23&amp;hl=cs&amp;start=192&amp;zoom=1&amp;tbnid=ykdYsyWr8K9G8M:&amp;tbnh=109&amp;tbnw=88&amp;ei=bX1FTZWHL43vsgbQjLWjDg&amp;prev=/images%3Fq%3Dv%25C3%25A1clav%2BIII%26hl%3Dcs%26biw%3D1020%26bih%3D511%26gbv%3D2%26tbs%3Disch:10%2C4038&amp;itbs=1&amp;iact=hc&amp;vpx=695&amp;vpy=141&amp;dur=3766&amp;hovh=189&amp;hovw=144&amp;tx=76&amp;ty=91&amp;oei=F31FTeXtFsK1tAbhr4zVDQ&amp;esq=9&amp;page=11&amp;ndsp=18&amp;ved=1t:429,r:10,s:192&amp;biw=1020&amp;bih=511</a:t>
            </a:r>
          </a:p>
          <a:p>
            <a:r>
              <a:rPr lang="cs-CZ" sz="1400" dirty="0" smtClean="0">
                <a:hlinkClick r:id="rId2"/>
              </a:rPr>
              <a:t>http://www.</a:t>
            </a:r>
            <a:r>
              <a:rPr lang="cs-CZ" sz="1400" dirty="0" err="1" smtClean="0">
                <a:hlinkClick r:id="rId2"/>
              </a:rPr>
              <a:t>google.cz</a:t>
            </a:r>
            <a:r>
              <a:rPr lang="cs-CZ" sz="1400" dirty="0" smtClean="0">
                <a:hlinkClick r:id="rId2"/>
              </a:rPr>
              <a:t>/</a:t>
            </a:r>
            <a:r>
              <a:rPr lang="cs-CZ" sz="1400" dirty="0" err="1" smtClean="0">
                <a:hlinkClick r:id="rId2"/>
              </a:rPr>
              <a:t>images</a:t>
            </a:r>
            <a:r>
              <a:rPr lang="cs-CZ" sz="1400" dirty="0" smtClean="0">
                <a:hlinkClick r:id="rId2"/>
              </a:rPr>
              <a:t>?</a:t>
            </a:r>
            <a:r>
              <a:rPr lang="cs-CZ" sz="1400" dirty="0" err="1" smtClean="0">
                <a:hlinkClick r:id="rId2"/>
              </a:rPr>
              <a:t>hl</a:t>
            </a:r>
            <a:r>
              <a:rPr lang="cs-CZ" sz="1400" dirty="0" smtClean="0">
                <a:hlinkClick r:id="rId2"/>
              </a:rPr>
              <a:t>=</a:t>
            </a:r>
            <a:r>
              <a:rPr lang="cs-CZ" sz="1400" dirty="0" err="1" smtClean="0">
                <a:hlinkClick r:id="rId2"/>
              </a:rPr>
              <a:t>cs</a:t>
            </a:r>
            <a:r>
              <a:rPr lang="cs-CZ" sz="1400" dirty="0" smtClean="0">
                <a:hlinkClick r:id="rId2"/>
              </a:rPr>
              <a:t>&amp;</a:t>
            </a:r>
            <a:r>
              <a:rPr lang="cs-CZ" sz="1400" dirty="0" err="1" smtClean="0">
                <a:hlinkClick r:id="rId2"/>
              </a:rPr>
              <a:t>biw</a:t>
            </a:r>
            <a:r>
              <a:rPr lang="cs-CZ" sz="1400" dirty="0" smtClean="0">
                <a:hlinkClick r:id="rId2"/>
              </a:rPr>
              <a:t>=1020&amp;</a:t>
            </a:r>
            <a:r>
              <a:rPr lang="cs-CZ" sz="1400" dirty="0" err="1" smtClean="0">
                <a:hlinkClick r:id="rId2"/>
              </a:rPr>
              <a:t>bih</a:t>
            </a:r>
            <a:r>
              <a:rPr lang="cs-CZ" sz="1400" dirty="0" smtClean="0">
                <a:hlinkClick r:id="rId2"/>
              </a:rPr>
              <a:t>=511&amp;</a:t>
            </a:r>
            <a:r>
              <a:rPr lang="cs-CZ" sz="1400" dirty="0" err="1" smtClean="0">
                <a:hlinkClick r:id="rId2"/>
              </a:rPr>
              <a:t>gbv</a:t>
            </a:r>
            <a:endParaRPr lang="cs-CZ" sz="1400" dirty="0" smtClean="0"/>
          </a:p>
          <a:p>
            <a:r>
              <a:rPr lang="cs-CZ" sz="1400" dirty="0" smtClean="0"/>
              <a:t>=2&amp;</a:t>
            </a:r>
            <a:r>
              <a:rPr lang="cs-CZ" sz="1400" dirty="0" err="1" smtClean="0"/>
              <a:t>tbs</a:t>
            </a:r>
            <a:r>
              <a:rPr lang="cs-CZ" sz="1400" dirty="0" smtClean="0"/>
              <a:t>=</a:t>
            </a:r>
            <a:r>
              <a:rPr lang="cs-CZ" sz="1400" dirty="0" err="1" smtClean="0"/>
              <a:t>isch</a:t>
            </a:r>
            <a:r>
              <a:rPr lang="cs-CZ" sz="1400" dirty="0" smtClean="0"/>
              <a:t>%3A1&amp;</a:t>
            </a:r>
            <a:r>
              <a:rPr lang="cs-CZ" sz="1400" dirty="0" err="1" smtClean="0"/>
              <a:t>sa</a:t>
            </a:r>
            <a:r>
              <a:rPr lang="cs-CZ" sz="1400" dirty="0" smtClean="0"/>
              <a:t>=1&amp;q=</a:t>
            </a:r>
            <a:r>
              <a:rPr lang="cs-CZ" sz="1400" dirty="0" err="1" smtClean="0"/>
              <a:t>eli</a:t>
            </a:r>
            <a:r>
              <a:rPr lang="cs-CZ" sz="1400" dirty="0" smtClean="0"/>
              <a:t>%C5%A1ka+rej%C4%8Dka&amp;</a:t>
            </a:r>
            <a:r>
              <a:rPr lang="cs-CZ" sz="1400" dirty="0" err="1" smtClean="0"/>
              <a:t>aq</a:t>
            </a:r>
            <a:r>
              <a:rPr lang="cs-CZ" sz="1400" dirty="0" smtClean="0"/>
              <a:t>=f&amp;</a:t>
            </a:r>
            <a:r>
              <a:rPr lang="cs-CZ" sz="1400" dirty="0" err="1" smtClean="0"/>
              <a:t>aqi</a:t>
            </a:r>
            <a:r>
              <a:rPr lang="cs-CZ" sz="1400" dirty="0" smtClean="0"/>
              <a:t>=g1&amp;</a:t>
            </a:r>
            <a:r>
              <a:rPr lang="cs-CZ" sz="1400" dirty="0" err="1" smtClean="0"/>
              <a:t>aql</a:t>
            </a:r>
            <a:r>
              <a:rPr lang="cs-CZ" sz="1400" dirty="0" smtClean="0"/>
              <a:t>=&amp;</a:t>
            </a:r>
            <a:r>
              <a:rPr lang="cs-CZ" sz="1400" dirty="0" err="1" smtClean="0"/>
              <a:t>oq</a:t>
            </a:r>
            <a:r>
              <a:rPr lang="cs-CZ" sz="1400" dirty="0" smtClean="0"/>
              <a:t>=</a:t>
            </a:r>
          </a:p>
          <a:p>
            <a:r>
              <a:rPr lang="cs-CZ" sz="1400" dirty="0" smtClean="0"/>
              <a:t>http://www.</a:t>
            </a:r>
            <a:r>
              <a:rPr lang="cs-CZ" sz="1400" dirty="0" err="1" smtClean="0"/>
              <a:t>google.cz</a:t>
            </a:r>
            <a:r>
              <a:rPr lang="cs-CZ" sz="1400" dirty="0" smtClean="0"/>
              <a:t>/</a:t>
            </a:r>
            <a:r>
              <a:rPr lang="cs-CZ" sz="1400" dirty="0" err="1" smtClean="0"/>
              <a:t>images</a:t>
            </a:r>
            <a:r>
              <a:rPr lang="cs-CZ" sz="1400" dirty="0" smtClean="0"/>
              <a:t>?</a:t>
            </a:r>
            <a:r>
              <a:rPr lang="cs-CZ" sz="1400" dirty="0" err="1" smtClean="0"/>
              <a:t>hl</a:t>
            </a:r>
            <a:r>
              <a:rPr lang="cs-CZ" sz="1400" dirty="0" smtClean="0"/>
              <a:t>=</a:t>
            </a:r>
            <a:r>
              <a:rPr lang="cs-CZ" sz="1400" dirty="0" err="1" smtClean="0"/>
              <a:t>cs</a:t>
            </a:r>
            <a:r>
              <a:rPr lang="cs-CZ" sz="1400" dirty="0" smtClean="0"/>
              <a:t>&amp;</a:t>
            </a:r>
            <a:r>
              <a:rPr lang="cs-CZ" sz="1400" dirty="0" err="1" smtClean="0"/>
              <a:t>source</a:t>
            </a:r>
            <a:r>
              <a:rPr lang="cs-CZ" sz="1400" dirty="0" smtClean="0"/>
              <a:t>=</a:t>
            </a:r>
            <a:r>
              <a:rPr lang="cs-CZ" sz="1400" dirty="0" err="1" smtClean="0"/>
              <a:t>imghp</a:t>
            </a:r>
            <a:r>
              <a:rPr lang="cs-CZ" sz="1400" dirty="0" smtClean="0"/>
              <a:t>&amp;</a:t>
            </a:r>
            <a:r>
              <a:rPr lang="cs-CZ" sz="1400" dirty="0" err="1" smtClean="0"/>
              <a:t>biw</a:t>
            </a:r>
            <a:r>
              <a:rPr lang="cs-CZ" sz="1400" dirty="0" smtClean="0"/>
              <a:t>=1020&amp;</a:t>
            </a:r>
            <a:r>
              <a:rPr lang="cs-CZ" sz="1400" dirty="0" err="1" smtClean="0"/>
              <a:t>bih</a:t>
            </a:r>
            <a:r>
              <a:rPr lang="cs-CZ" sz="1400" dirty="0" smtClean="0"/>
              <a:t>=511&amp;q=v%C3%A1clav+II&amp;</a:t>
            </a:r>
            <a:r>
              <a:rPr lang="cs-CZ" sz="1400" dirty="0" err="1" smtClean="0"/>
              <a:t>gbv</a:t>
            </a:r>
            <a:r>
              <a:rPr lang="cs-CZ" sz="1400" dirty="0" smtClean="0"/>
              <a:t>=2&amp;</a:t>
            </a:r>
            <a:r>
              <a:rPr lang="cs-CZ" sz="1400" dirty="0" err="1" smtClean="0"/>
              <a:t>aq</a:t>
            </a:r>
            <a:r>
              <a:rPr lang="cs-CZ" sz="1400" dirty="0" smtClean="0"/>
              <a:t>=f&amp;</a:t>
            </a:r>
            <a:r>
              <a:rPr lang="cs-CZ" sz="1400" dirty="0" err="1" smtClean="0"/>
              <a:t>aqi</a:t>
            </a:r>
            <a:r>
              <a:rPr lang="cs-CZ" sz="1400" dirty="0" smtClean="0"/>
              <a:t>=g2&amp;</a:t>
            </a:r>
            <a:r>
              <a:rPr lang="cs-CZ" sz="1400" dirty="0" err="1" smtClean="0"/>
              <a:t>aql</a:t>
            </a:r>
            <a:r>
              <a:rPr lang="cs-CZ" sz="1400" dirty="0" smtClean="0"/>
              <a:t>=&amp;</a:t>
            </a:r>
            <a:r>
              <a:rPr lang="cs-CZ" sz="1400" dirty="0" err="1" smtClean="0"/>
              <a:t>oq</a:t>
            </a:r>
            <a:r>
              <a:rPr lang="cs-CZ" sz="1400" dirty="0" smtClean="0"/>
              <a:t>=</a:t>
            </a:r>
          </a:p>
          <a:p>
            <a:r>
              <a:rPr lang="cs-CZ" sz="1400" dirty="0" smtClean="0"/>
              <a:t>I,Bauer: Středověk, PS z dějepisu, Tobiáš 1993</a:t>
            </a:r>
          </a:p>
          <a:p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6600" b="1" dirty="0" smtClean="0">
                <a:solidFill>
                  <a:schemeClr val="accent6">
                    <a:lumMod val="50000"/>
                  </a:schemeClr>
                </a:solidFill>
                <a:latin typeface="Blackadder ITC" pitchFamily="82" charset="0"/>
              </a:rPr>
              <a:t>Poslední Přemyslovci</a:t>
            </a:r>
            <a:endParaRPr lang="cs-CZ" sz="6600" b="1" dirty="0">
              <a:solidFill>
                <a:schemeClr val="accent6">
                  <a:lumMod val="50000"/>
                </a:schemeClr>
              </a:solidFill>
              <a:latin typeface="Blackadder ITC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Dějepis, 7.ročník</a:t>
            </a:r>
          </a:p>
          <a:p>
            <a:r>
              <a:rPr lang="cs-CZ" dirty="0" smtClean="0"/>
              <a:t>Mgr. L. Šnorková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ZŠ, Týn nad Vltavou, Malá Strana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6">
                    <a:lumMod val="50000"/>
                  </a:schemeClr>
                </a:solidFill>
              </a:rPr>
              <a:t>Václav II.</a:t>
            </a:r>
            <a:endParaRPr lang="cs-CZ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1283-1305</a:t>
            </a:r>
          </a:p>
          <a:p>
            <a:r>
              <a:rPr lang="cs-CZ" dirty="0" smtClean="0"/>
              <a:t>Nastoupil na trůn jako dvanáctiletý hoch</a:t>
            </a:r>
          </a:p>
          <a:p>
            <a:r>
              <a:rPr lang="cs-CZ" dirty="0" smtClean="0"/>
              <a:t>První roky za něj vládne Záviš z Falkenštejna, který se oženil s jeho matkou Kunhutou</a:t>
            </a:r>
          </a:p>
          <a:p>
            <a:r>
              <a:rPr lang="cs-CZ" dirty="0" smtClean="0"/>
              <a:t>nakonec ho nechal král popravit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755576" y="274638"/>
            <a:ext cx="7474024" cy="1714202"/>
          </a:xfrm>
        </p:spPr>
        <p:txBody>
          <a:bodyPr>
            <a:noAutofit/>
          </a:bodyPr>
          <a:lstStyle/>
          <a:p>
            <a:r>
              <a:rPr lang="cs-CZ" sz="3200" dirty="0" smtClean="0"/>
              <a:t>Hrad </a:t>
            </a:r>
            <a:r>
              <a:rPr lang="cs-CZ" sz="3200" b="1" dirty="0" smtClean="0"/>
              <a:t>Bezděz</a:t>
            </a:r>
            <a:r>
              <a:rPr lang="cs-CZ" sz="3200" dirty="0" smtClean="0"/>
              <a:t>, na kterém byl mladý Václav vězněn se svou matkou</a:t>
            </a:r>
            <a:br>
              <a:rPr lang="cs-CZ" sz="3200" dirty="0" smtClean="0"/>
            </a:br>
            <a:r>
              <a:rPr lang="cs-CZ" sz="3200" dirty="0" smtClean="0"/>
              <a:t>od té doby se bál bouřek, koček,..</a:t>
            </a:r>
            <a:endParaRPr lang="cs-CZ" sz="3200" dirty="0"/>
          </a:p>
        </p:txBody>
      </p:sp>
      <p:pic>
        <p:nvPicPr>
          <p:cNvPr id="4098" name="Picture 2" descr="C:\Documents and Settings\honza\Plocha\dokumenty\škola\dokumenty lenka\dějepis Lenka\dějepis 7\Nová složka\gondola_vaclav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1772816"/>
            <a:ext cx="1143000" cy="1362075"/>
          </a:xfrm>
          <a:prstGeom prst="rect">
            <a:avLst/>
          </a:prstGeom>
          <a:noFill/>
        </p:spPr>
      </p:pic>
      <p:pic>
        <p:nvPicPr>
          <p:cNvPr id="4099" name="Picture 3" descr="C:\Documents and Settings\honza\Plocha\dokumenty\škola\dokumenty lenka\dějepis Lenka\dějepis 7\Nová složka\00001_0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492896"/>
            <a:ext cx="6217668" cy="31455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Sňatková politik</a:t>
            </a:r>
            <a:r>
              <a:rPr lang="cs-CZ" sz="3200" dirty="0" smtClean="0"/>
              <a:t>a</a:t>
            </a:r>
            <a:endParaRPr lang="cs-CZ" sz="32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Nebyl velkým válečníkem jako jeho otec</a:t>
            </a:r>
          </a:p>
          <a:p>
            <a:r>
              <a:rPr lang="cs-CZ" dirty="0" smtClean="0"/>
              <a:t>Oženil se s dcerou Rudolfa Habsburského (nepřítel jeho otce)</a:t>
            </a:r>
          </a:p>
          <a:p>
            <a:endParaRPr lang="cs-CZ" dirty="0"/>
          </a:p>
          <a:p>
            <a:r>
              <a:rPr lang="cs-CZ" dirty="0" smtClean="0"/>
              <a:t>O svatbě a korunovaci královny teklo prý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z kašen víno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Vrchol moci Přemyslovců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dirty="0" smtClean="0"/>
              <a:t>blahobyt</a:t>
            </a:r>
          </a:p>
          <a:p>
            <a:r>
              <a:rPr lang="cs-CZ" dirty="0"/>
              <a:t>k</a:t>
            </a:r>
            <a:r>
              <a:rPr lang="cs-CZ" dirty="0" smtClean="0"/>
              <a:t>rál razí stříbrné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pražské groše</a:t>
            </a:r>
            <a:r>
              <a:rPr lang="cs-CZ" dirty="0" smtClean="0"/>
              <a:t>, ceněné v celé Evropě</a:t>
            </a:r>
          </a:p>
          <a:p>
            <a:r>
              <a:rPr lang="cs-CZ" dirty="0" smtClean="0"/>
              <a:t>byl vypracován 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horní zákoník</a:t>
            </a:r>
            <a:r>
              <a:rPr lang="cs-CZ" dirty="0" smtClean="0"/>
              <a:t>, který byl používán po celé střední Evropě</a:t>
            </a:r>
            <a:endParaRPr lang="cs-CZ" dirty="0"/>
          </a:p>
        </p:txBody>
      </p:sp>
      <p:pic>
        <p:nvPicPr>
          <p:cNvPr id="6146" name="Picture 2" descr="C:\Documents and Settings\honza\Plocha\dokumenty\škola\dokumenty lenka\dějepis Lenka\dějepis 7\Nová složka\L1G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509120"/>
            <a:ext cx="2952328" cy="1476164"/>
          </a:xfrm>
          <a:prstGeom prst="rect">
            <a:avLst/>
          </a:prstGeom>
          <a:noFill/>
        </p:spPr>
      </p:pic>
      <p:pic>
        <p:nvPicPr>
          <p:cNvPr id="6147" name="Picture 3" descr="C:\Documents and Settings\honza\Plocha\dokumenty\škola\dokumenty lenka\dějepis Lenka\dějepis 7\Nová složka\imagesCAI053T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57007" y="4077072"/>
            <a:ext cx="4666847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Život horníků</a:t>
            </a:r>
            <a:endParaRPr lang="cs-CZ" sz="3200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6589" t="35421" r="17783" b="32546"/>
          <a:stretch>
            <a:fillRect/>
          </a:stretch>
        </p:blipFill>
        <p:spPr bwMode="auto">
          <a:xfrm>
            <a:off x="0" y="1628800"/>
            <a:ext cx="9144000" cy="3347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>
                <a:solidFill>
                  <a:schemeClr val="accent6">
                    <a:lumMod val="50000"/>
                  </a:schemeClr>
                </a:solidFill>
              </a:rPr>
              <a:t>Tři královské koruny</a:t>
            </a:r>
            <a:endParaRPr lang="cs-CZ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Pokus o založení univerzity</a:t>
            </a:r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  <a:latin typeface="Blackadder ITC" pitchFamily="82" charset="0"/>
              </a:rPr>
              <a:t>Zjisti v učebnici, zda se to králi podařilo</a:t>
            </a:r>
          </a:p>
          <a:p>
            <a:endParaRPr lang="cs-CZ" dirty="0" smtClean="0"/>
          </a:p>
          <a:p>
            <a:r>
              <a:rPr lang="cs-CZ" dirty="0" smtClean="0"/>
              <a:t>Po smrti 1. ženy uzavřel sňatek s polskou princeznou </a:t>
            </a:r>
            <a:r>
              <a:rPr lang="cs-CZ" b="1" dirty="0" smtClean="0"/>
              <a:t>Eliškou Rejčkou</a:t>
            </a:r>
          </a:p>
          <a:p>
            <a:r>
              <a:rPr lang="cs-CZ" dirty="0" smtClean="0"/>
              <a:t>Roku 1300 si ho polští páni zvolili za krále</a:t>
            </a:r>
          </a:p>
          <a:p>
            <a:r>
              <a:rPr lang="cs-CZ" dirty="0" smtClean="0"/>
              <a:t>1301 vymřel uherský rod Arpádovců a jejich korunu získal Václav pro svého syna</a:t>
            </a:r>
            <a:endParaRPr lang="cs-CZ" dirty="0"/>
          </a:p>
        </p:txBody>
      </p:sp>
      <p:pic>
        <p:nvPicPr>
          <p:cNvPr id="8194" name="Picture 2" descr="C:\Documents and Settings\honza\Plocha\dokumenty\škola\dokumenty lenka\dějepis Lenka\dějepis 7\Nová složka\eliska_rejckax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052736"/>
            <a:ext cx="1539984" cy="23491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3467100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Území posledních Přemyslovců</a:t>
            </a:r>
            <a:endParaRPr lang="cs-CZ" sz="3200" dirty="0"/>
          </a:p>
        </p:txBody>
      </p:sp>
      <p:pic>
        <p:nvPicPr>
          <p:cNvPr id="7170" name="Picture 2" descr="C:\Documents and Settings\honza\Plocha\dokumenty\škola\dokumenty lenka\dějepis Lenka\dějepis 7\Nová složka\mapa7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60648"/>
            <a:ext cx="5182016" cy="63367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352</Words>
  <Application>Microsoft Office PowerPoint</Application>
  <PresentationFormat>Předvádění na obrazovce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Blackadder ITC</vt:lpstr>
      <vt:lpstr>Calibri</vt:lpstr>
      <vt:lpstr>Motiv sady Office</vt:lpstr>
      <vt:lpstr>Nové modulové výukové a inovativní programy - zvýšení kvality ve vzdělávání  </vt:lpstr>
      <vt:lpstr>Poslední Přemyslovci</vt:lpstr>
      <vt:lpstr>Václav II.</vt:lpstr>
      <vt:lpstr>Hrad Bezděz, na kterém byl mladý Václav vězněn se svou matkou od té doby se bál bouřek, koček,..</vt:lpstr>
      <vt:lpstr>Sňatková politika</vt:lpstr>
      <vt:lpstr>Vrchol moci Přemyslovců</vt:lpstr>
      <vt:lpstr>Život horníků</vt:lpstr>
      <vt:lpstr>Tři královské koruny</vt:lpstr>
      <vt:lpstr>Území posledních Přemyslovců</vt:lpstr>
      <vt:lpstr>Václav III.</vt:lpstr>
      <vt:lpstr>Konec rodu po více než 400 letech</vt:lpstr>
      <vt:lpstr>Z dobových kronik o smrti krále</vt:lpstr>
      <vt:lpstr>Popiš, co ukazuje obrázek, na kterém jsou Přemysl Otakar II., Václav II. a Václav III.</vt:lpstr>
      <vt:lpstr>zdroje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Václav II.</dc:title>
  <dc:creator>honza</dc:creator>
  <cp:lastModifiedBy>Marcela Kubátová</cp:lastModifiedBy>
  <cp:revision>7</cp:revision>
  <dcterms:created xsi:type="dcterms:W3CDTF">2011-01-30T14:21:13Z</dcterms:created>
  <dcterms:modified xsi:type="dcterms:W3CDTF">2015-02-26T11:30:27Z</dcterms:modified>
</cp:coreProperties>
</file>