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56" r:id="rId4"/>
    <p:sldId id="257" r:id="rId5"/>
    <p:sldId id="258" r:id="rId6"/>
    <p:sldId id="263" r:id="rId7"/>
    <p:sldId id="264" r:id="rId8"/>
    <p:sldId id="265" r:id="rId9"/>
    <p:sldId id="259" r:id="rId10"/>
    <p:sldId id="266" r:id="rId11"/>
    <p:sldId id="267" r:id="rId12"/>
    <p:sldId id="260" r:id="rId13"/>
    <p:sldId id="261" r:id="rId14"/>
    <p:sldId id="262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566F-8177-4116-8AC7-A9AE5AE8DB9A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770A-6D05-44C5-9C10-6414A0F86CB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566F-8177-4116-8AC7-A9AE5AE8DB9A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770A-6D05-44C5-9C10-6414A0F86CB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566F-8177-4116-8AC7-A9AE5AE8DB9A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770A-6D05-44C5-9C10-6414A0F86CB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566F-8177-4116-8AC7-A9AE5AE8DB9A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770A-6D05-44C5-9C10-6414A0F86CB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566F-8177-4116-8AC7-A9AE5AE8DB9A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770A-6D05-44C5-9C10-6414A0F86CB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566F-8177-4116-8AC7-A9AE5AE8DB9A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770A-6D05-44C5-9C10-6414A0F86CB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566F-8177-4116-8AC7-A9AE5AE8DB9A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770A-6D05-44C5-9C10-6414A0F86CB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566F-8177-4116-8AC7-A9AE5AE8DB9A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770A-6D05-44C5-9C10-6414A0F86CB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566F-8177-4116-8AC7-A9AE5AE8DB9A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770A-6D05-44C5-9C10-6414A0F86CB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566F-8177-4116-8AC7-A9AE5AE8DB9A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770A-6D05-44C5-9C10-6414A0F86CB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566F-8177-4116-8AC7-A9AE5AE8DB9A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770A-6D05-44C5-9C10-6414A0F86CB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chemeClr val="bg2">
                <a:alpha val="0"/>
              </a:schemeClr>
            </a:gs>
            <a:gs pos="30000">
              <a:srgbClr val="D49E6C"/>
            </a:gs>
            <a:gs pos="70000">
              <a:srgbClr val="A65528">
                <a:alpha val="17000"/>
              </a:srgbClr>
            </a:gs>
            <a:gs pos="100000">
              <a:srgbClr val="66301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9566F-8177-4116-8AC7-A9AE5AE8DB9A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D770A-6D05-44C5-9C10-6414A0F86CB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1517"/>
          </a:xfrm>
        </p:spPr>
        <p:txBody>
          <a:bodyPr>
            <a:normAutofit fontScale="90000"/>
          </a:bodyPr>
          <a:lstStyle/>
          <a:p>
            <a:r>
              <a:rPr lang="cs-CZ" sz="4000" b="1" i="1" dirty="0" smtClean="0"/>
              <a:t>Nové modulové výukové a inovativní programy - zvýšení kvality ve vzdělávání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28728" y="3929066"/>
            <a:ext cx="6400800" cy="971560"/>
          </a:xfrm>
        </p:spPr>
        <p:txBody>
          <a:bodyPr>
            <a:normAutofit/>
          </a:bodyPr>
          <a:lstStyle/>
          <a:p>
            <a:r>
              <a:rPr lang="cs-CZ" sz="2400" dirty="0"/>
              <a:t>Tento projekt je spolufinancován Evropským sociálním fondem a státním rozpočtem ČR</a:t>
            </a: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857356" y="500042"/>
            <a:ext cx="5653088" cy="785813"/>
            <a:chOff x="1410" y="1686"/>
            <a:chExt cx="8902" cy="1238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10" y="1831"/>
              <a:ext cx="1217" cy="1042"/>
            </a:xfrm>
            <a:prstGeom prst="rect">
              <a:avLst/>
            </a:prstGeom>
            <a:noFill/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700" y="1758"/>
              <a:ext cx="1438" cy="1166"/>
            </a:xfrm>
            <a:prstGeom prst="rect">
              <a:avLst/>
            </a:prstGeom>
            <a:noFill/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235" y="1686"/>
              <a:ext cx="1401" cy="1054"/>
            </a:xfrm>
            <a:prstGeom prst="rect">
              <a:avLst/>
            </a:prstGeom>
            <a:noFill/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581" y="1795"/>
              <a:ext cx="2138" cy="1002"/>
            </a:xfrm>
            <a:prstGeom prst="rect">
              <a:avLst/>
            </a:prstGeom>
            <a:noFill/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9095" y="1758"/>
              <a:ext cx="1217" cy="938"/>
            </a:xfrm>
            <a:prstGeom prst="rect">
              <a:avLst/>
            </a:prstGeom>
            <a:noFill/>
          </p:spPr>
        </p:pic>
      </p:grpSp>
      <p:sp>
        <p:nvSpPr>
          <p:cNvPr id="10" name="TextovéPole 9"/>
          <p:cNvSpPr txBox="1"/>
          <p:nvPr/>
        </p:nvSpPr>
        <p:spPr>
          <a:xfrm>
            <a:off x="2285984" y="1285860"/>
            <a:ext cx="50720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dirty="0"/>
              <a:t>INVESTICE DO ROZVOJE </a:t>
            </a:r>
            <a:r>
              <a:rPr lang="cs-CZ" sz="1200" dirty="0" smtClean="0"/>
              <a:t>VZDĚLÁVÁNÍ</a:t>
            </a:r>
            <a:endParaRPr lang="cs-CZ" sz="1200" dirty="0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ZŠ, Týn nad Vltavou, Malá Strana</a:t>
            </a:r>
            <a:endParaRPr lang="cs-CZ"/>
          </a:p>
        </p:txBody>
      </p:sp>
      <p:sp>
        <p:nvSpPr>
          <p:cNvPr id="12" name="TextovéPole 11"/>
          <p:cNvSpPr txBox="1"/>
          <p:nvPr/>
        </p:nvSpPr>
        <p:spPr>
          <a:xfrm>
            <a:off x="3566716" y="3613823"/>
            <a:ext cx="2124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cs-CZ" sz="1400" dirty="0" smtClean="0"/>
              <a:t>CZ.1.07/1.1.10/01.0063</a:t>
            </a:r>
            <a:endParaRPr lang="cs-CZ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Administrator\Dokumenty\škola\dokumenty lenka\dějepis Lenka\dějepis 7\Nová složka\36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332656"/>
            <a:ext cx="4589388" cy="2880320"/>
          </a:xfrm>
          <a:prstGeom prst="rect">
            <a:avLst/>
          </a:prstGeom>
          <a:noFill/>
        </p:spPr>
      </p:pic>
      <p:pic>
        <p:nvPicPr>
          <p:cNvPr id="7171" name="Picture 3" descr="C:\Documents and Settings\Administrator\Dokumenty\škola\dokumenty lenka\dějepis Lenka\dějepis 7\Nová složka\Viking_lod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284984"/>
            <a:ext cx="4464496" cy="32144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3995936" cy="286633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Vylodění a přepadení</a:t>
            </a:r>
            <a:endParaRPr lang="cs-CZ" sz="3200" dirty="0"/>
          </a:p>
        </p:txBody>
      </p:sp>
      <p:pic>
        <p:nvPicPr>
          <p:cNvPr id="8194" name="Picture 2" descr="C:\Documents and Settings\Administrator\Dokumenty\škola\dokumenty lenka\dějepis Lenka\dějepis 7\Nová složka\vikings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620688"/>
            <a:ext cx="4344219" cy="5766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dirty="0" err="1" smtClean="0"/>
              <a:t>Vikingský</a:t>
            </a:r>
            <a:r>
              <a:rPr lang="cs-CZ" sz="3200" dirty="0" smtClean="0"/>
              <a:t> bojovník</a:t>
            </a:r>
            <a:endParaRPr lang="cs-CZ" sz="3200" dirty="0"/>
          </a:p>
        </p:txBody>
      </p:sp>
      <p:pic>
        <p:nvPicPr>
          <p:cNvPr id="2050" name="Picture 2" descr="C:\Documents and Settings\Administrator\Dokumenty\škola\dokumenty lenka\dějepis Lenka\dějepis 7\Nová složka\cfe4f166e1_16068098_o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700809"/>
            <a:ext cx="3024337" cy="4032448"/>
          </a:xfrm>
          <a:prstGeom prst="rect">
            <a:avLst/>
          </a:prstGeom>
          <a:noFill/>
        </p:spPr>
      </p:pic>
      <p:pic>
        <p:nvPicPr>
          <p:cNvPr id="2051" name="Picture 3" descr="C:\Documents and Settings\Administrator\Dokumenty\škola\dokumenty lenka\dějepis Lenka\dějepis 7\Nová složka\vikingsky-valecnik[1]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628800"/>
            <a:ext cx="2847975" cy="4714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Pohřební loď</a:t>
            </a:r>
            <a:endParaRPr lang="cs-CZ" sz="3200" dirty="0"/>
          </a:p>
        </p:txBody>
      </p:sp>
      <p:pic>
        <p:nvPicPr>
          <p:cNvPr id="3074" name="Picture 2" descr="C:\Documents and Settings\Administrator\Dokumenty\škola\dokumenty lenka\dějepis Lenka\dějepis 7\Nová složka\2009-4-22-viking_funeral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268760"/>
            <a:ext cx="7887100" cy="52426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 smtClean="0"/>
              <a:t>http://www.</a:t>
            </a:r>
            <a:r>
              <a:rPr lang="cs-CZ" sz="1800" dirty="0" err="1" smtClean="0"/>
              <a:t>google.cz</a:t>
            </a:r>
            <a:r>
              <a:rPr lang="cs-CZ" sz="1800" dirty="0" smtClean="0"/>
              <a:t>/</a:t>
            </a:r>
            <a:r>
              <a:rPr lang="cs-CZ" sz="1800" dirty="0" err="1" smtClean="0"/>
              <a:t>images</a:t>
            </a:r>
            <a:r>
              <a:rPr lang="cs-CZ" sz="1800" dirty="0" smtClean="0"/>
              <a:t>?</a:t>
            </a:r>
            <a:r>
              <a:rPr lang="cs-CZ" sz="1800" dirty="0" err="1" smtClean="0"/>
              <a:t>hl</a:t>
            </a:r>
            <a:r>
              <a:rPr lang="cs-CZ" sz="1800" dirty="0" smtClean="0"/>
              <a:t>=</a:t>
            </a:r>
            <a:r>
              <a:rPr lang="cs-CZ" sz="1800" dirty="0" err="1" smtClean="0"/>
              <a:t>cs</a:t>
            </a:r>
            <a:r>
              <a:rPr lang="cs-CZ" sz="1800" dirty="0" smtClean="0"/>
              <a:t>&amp;</a:t>
            </a:r>
            <a:r>
              <a:rPr lang="cs-CZ" sz="1800" dirty="0" err="1" smtClean="0"/>
              <a:t>source</a:t>
            </a:r>
            <a:r>
              <a:rPr lang="cs-CZ" sz="1800" dirty="0" smtClean="0"/>
              <a:t>=</a:t>
            </a:r>
            <a:r>
              <a:rPr lang="cs-CZ" sz="1800" dirty="0" err="1" smtClean="0"/>
              <a:t>imghp</a:t>
            </a:r>
            <a:r>
              <a:rPr lang="cs-CZ" sz="1800" dirty="0" smtClean="0"/>
              <a:t>&amp;</a:t>
            </a:r>
            <a:r>
              <a:rPr lang="cs-CZ" sz="1800" dirty="0" err="1" smtClean="0"/>
              <a:t>biw</a:t>
            </a:r>
            <a:r>
              <a:rPr lang="cs-CZ" sz="1800" dirty="0" smtClean="0"/>
              <a:t>=1020&amp;</a:t>
            </a:r>
            <a:r>
              <a:rPr lang="cs-CZ" sz="1800" dirty="0" err="1" smtClean="0"/>
              <a:t>bih</a:t>
            </a:r>
            <a:r>
              <a:rPr lang="cs-CZ" sz="1800" dirty="0" smtClean="0"/>
              <a:t>=483&amp;q=</a:t>
            </a:r>
            <a:r>
              <a:rPr lang="cs-CZ" sz="1800" dirty="0" err="1" smtClean="0"/>
              <a:t>viking</a:t>
            </a:r>
            <a:r>
              <a:rPr lang="cs-CZ" sz="1800" dirty="0" smtClean="0"/>
              <a:t>&amp;</a:t>
            </a:r>
            <a:r>
              <a:rPr lang="cs-CZ" sz="1800" dirty="0" err="1" smtClean="0"/>
              <a:t>gbv</a:t>
            </a:r>
            <a:r>
              <a:rPr lang="cs-CZ" sz="1800" dirty="0" smtClean="0"/>
              <a:t>=2&amp;</a:t>
            </a:r>
            <a:r>
              <a:rPr lang="cs-CZ" sz="1800" dirty="0" err="1" smtClean="0"/>
              <a:t>aq</a:t>
            </a:r>
            <a:r>
              <a:rPr lang="cs-CZ" sz="1800" dirty="0" smtClean="0"/>
              <a:t>=0&amp;</a:t>
            </a:r>
            <a:r>
              <a:rPr lang="cs-CZ" sz="1800" dirty="0" err="1" smtClean="0"/>
              <a:t>aqi</a:t>
            </a:r>
            <a:r>
              <a:rPr lang="cs-CZ" sz="1800" dirty="0" smtClean="0"/>
              <a:t>=g10&amp;</a:t>
            </a:r>
            <a:r>
              <a:rPr lang="cs-CZ" sz="1800" dirty="0" err="1" smtClean="0"/>
              <a:t>aql</a:t>
            </a:r>
            <a:r>
              <a:rPr lang="cs-CZ" sz="1800" dirty="0" smtClean="0"/>
              <a:t>=&amp;</a:t>
            </a:r>
            <a:r>
              <a:rPr lang="cs-CZ" sz="1800" dirty="0" err="1" smtClean="0"/>
              <a:t>oq</a:t>
            </a:r>
            <a:r>
              <a:rPr lang="cs-CZ" sz="1800" dirty="0" smtClean="0"/>
              <a:t>=</a:t>
            </a:r>
            <a:r>
              <a:rPr lang="cs-CZ" sz="1800" dirty="0" err="1" smtClean="0"/>
              <a:t>viki</a:t>
            </a:r>
            <a:r>
              <a:rPr lang="cs-CZ" sz="1800" dirty="0" smtClean="0"/>
              <a:t>&amp;</a:t>
            </a:r>
            <a:r>
              <a:rPr lang="cs-CZ" sz="1800" dirty="0" err="1" smtClean="0"/>
              <a:t>gs</a:t>
            </a:r>
            <a:r>
              <a:rPr lang="cs-CZ" sz="1800" dirty="0" smtClean="0"/>
              <a:t>_</a:t>
            </a:r>
            <a:r>
              <a:rPr lang="cs-CZ" sz="1800" dirty="0" err="1" smtClean="0"/>
              <a:t>rfai</a:t>
            </a:r>
            <a:r>
              <a:rPr lang="cs-CZ" sz="1800" dirty="0" smtClean="0"/>
              <a:t>=</a:t>
            </a:r>
            <a:endParaRPr lang="cs-CZ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7200" b="1" dirty="0" smtClean="0"/>
              <a:t>Vikingové</a:t>
            </a:r>
            <a:br>
              <a:rPr lang="cs-CZ" sz="7200" b="1" dirty="0" smtClean="0"/>
            </a:br>
            <a:endParaRPr lang="cs-CZ" sz="72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5013176"/>
            <a:ext cx="6400800" cy="625624"/>
          </a:xfrm>
        </p:spPr>
        <p:txBody>
          <a:bodyPr>
            <a:normAutofit fontScale="55000" lnSpcReduction="20000"/>
          </a:bodyPr>
          <a:lstStyle/>
          <a:p>
            <a:r>
              <a:rPr lang="cs-CZ" dirty="0" smtClean="0"/>
              <a:t>Dějepis, 7.ročník</a:t>
            </a:r>
          </a:p>
          <a:p>
            <a:r>
              <a:rPr lang="cs-CZ" dirty="0" smtClean="0"/>
              <a:t>Mgr. L. </a:t>
            </a:r>
            <a:r>
              <a:rPr lang="cs-CZ" dirty="0" err="1" smtClean="0"/>
              <a:t>Šnorková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ZŠ, Týn nad Vltavou, Malá Strana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Skandinávie + Dánsko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osídleno germánskými kmeny</a:t>
            </a:r>
          </a:p>
          <a:p>
            <a:r>
              <a:rPr lang="cs-CZ" dirty="0" smtClean="0"/>
              <a:t>drsné přírodní podmínky</a:t>
            </a:r>
          </a:p>
          <a:p>
            <a:r>
              <a:rPr lang="cs-CZ" dirty="0" smtClean="0"/>
              <a:t>hory, lesy ,fjordy</a:t>
            </a:r>
          </a:p>
          <a:p>
            <a:r>
              <a:rPr lang="cs-CZ" b="1" dirty="0" smtClean="0">
                <a:solidFill>
                  <a:srgbClr val="0070C0"/>
                </a:solidFill>
              </a:rPr>
              <a:t>! zjisti, co jsou fjordy !</a:t>
            </a:r>
          </a:p>
          <a:p>
            <a:r>
              <a:rPr lang="cs-CZ" dirty="0" smtClean="0"/>
              <a:t>chov dobytka, lov, rybolov</a:t>
            </a:r>
          </a:p>
          <a:p>
            <a:r>
              <a:rPr lang="cs-CZ" dirty="0" smtClean="0"/>
              <a:t>skvělí mořeplavci, stavitelé lodí, kováři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Vikingové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Mohutná vlna útoků po 250 let proti Evropě od Britských ostrovů po Byzanc</a:t>
            </a:r>
          </a:p>
          <a:p>
            <a:endParaRPr lang="cs-CZ" dirty="0"/>
          </a:p>
          <a:p>
            <a:r>
              <a:rPr lang="cs-CZ" b="1" dirty="0" smtClean="0">
                <a:solidFill>
                  <a:srgbClr val="0070C0"/>
                </a:solidFill>
              </a:rPr>
              <a:t>! zjisti, co znamená slovo </a:t>
            </a:r>
            <a:r>
              <a:rPr lang="cs-CZ" b="1" dirty="0" err="1" smtClean="0">
                <a:solidFill>
                  <a:srgbClr val="0070C0"/>
                </a:solidFill>
              </a:rPr>
              <a:t>viking</a:t>
            </a:r>
            <a:r>
              <a:rPr lang="cs-CZ" b="1" dirty="0" smtClean="0">
                <a:solidFill>
                  <a:srgbClr val="0070C0"/>
                </a:solidFill>
              </a:rPr>
              <a:t> !</a:t>
            </a:r>
          </a:p>
          <a:p>
            <a:endParaRPr lang="cs-CZ" dirty="0"/>
          </a:p>
          <a:p>
            <a:r>
              <a:rPr lang="cs-CZ" dirty="0" smtClean="0"/>
              <a:t>Využívali chvíle překvapení, přepadávali osamělé stavby (i kostely a kláštery)</a:t>
            </a:r>
          </a:p>
          <a:p>
            <a:endParaRPr lang="cs-CZ" dirty="0"/>
          </a:p>
          <a:p>
            <a:r>
              <a:rPr lang="cs-CZ" b="1" dirty="0" smtClean="0">
                <a:solidFill>
                  <a:srgbClr val="0070C0"/>
                </a:solidFill>
              </a:rPr>
              <a:t>! zjisti, jak nazývali </a:t>
            </a:r>
            <a:r>
              <a:rPr lang="cs-CZ" b="1" dirty="0" err="1" smtClean="0">
                <a:solidFill>
                  <a:srgbClr val="0070C0"/>
                </a:solidFill>
              </a:rPr>
              <a:t>vikingy</a:t>
            </a:r>
            <a:r>
              <a:rPr lang="cs-CZ" b="1" dirty="0" smtClean="0">
                <a:solidFill>
                  <a:srgbClr val="0070C0"/>
                </a:solidFill>
              </a:rPr>
              <a:t> ve franské říši !</a:t>
            </a:r>
            <a:endParaRPr lang="cs-CZ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Objevitelé a obchodníci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touha po nové půdě -osídlení Islandu</a:t>
            </a:r>
          </a:p>
          <a:p>
            <a:r>
              <a:rPr lang="cs-CZ" dirty="0" smtClean="0"/>
              <a:t>objevení Grónska</a:t>
            </a:r>
          </a:p>
          <a:p>
            <a:r>
              <a:rPr lang="cs-CZ" dirty="0" smtClean="0"/>
              <a:t>1.přistání u amerických břehů (kolem roku 1000)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cs-CZ" dirty="0" smtClean="0"/>
              <a:t>Přilby </a:t>
            </a:r>
            <a:r>
              <a:rPr lang="cs-CZ" dirty="0" err="1" smtClean="0"/>
              <a:t>vikingských</a:t>
            </a:r>
            <a:r>
              <a:rPr lang="cs-CZ" dirty="0" smtClean="0"/>
              <a:t> bojovníků</a:t>
            </a:r>
            <a:endParaRPr lang="cs-CZ" dirty="0"/>
          </a:p>
        </p:txBody>
      </p:sp>
      <p:pic>
        <p:nvPicPr>
          <p:cNvPr id="4098" name="Picture 2" descr="C:\Documents and Settings\Administrator\Dokumenty\škola\dokumenty lenka\dějepis Lenka\dějepis 7\Nová složka\imagesCA0Z1VR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2149140"/>
            <a:ext cx="3960440" cy="3241812"/>
          </a:xfrm>
          <a:prstGeom prst="rect">
            <a:avLst/>
          </a:prstGeom>
          <a:noFill/>
        </p:spPr>
      </p:pic>
      <p:pic>
        <p:nvPicPr>
          <p:cNvPr id="4099" name="Picture 3" descr="C:\Documents and Settings\Administrator\Dokumenty\škola\dokumenty lenka\dějepis Lenka\dějepis 7\Nová složka\hat_viking2[1]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204864"/>
            <a:ext cx="3888432" cy="31691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cs-CZ" dirty="0" err="1" smtClean="0"/>
              <a:t>Vikingská</a:t>
            </a:r>
            <a:r>
              <a:rPr lang="cs-CZ" dirty="0" smtClean="0"/>
              <a:t> vesnice</a:t>
            </a:r>
            <a:endParaRPr lang="cs-CZ" dirty="0"/>
          </a:p>
        </p:txBody>
      </p:sp>
      <p:pic>
        <p:nvPicPr>
          <p:cNvPr id="5122" name="Picture 2" descr="C:\Documents and Settings\Administrator\Dokumenty\škola\dokumenty lenka\dějepis Lenka\dějepis 7\Nová složka\norstead-viking-village_1981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412776"/>
            <a:ext cx="7279036" cy="48371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Čela </a:t>
            </a:r>
            <a:r>
              <a:rPr lang="cs-CZ" sz="3200" dirty="0" err="1" smtClean="0"/>
              <a:t>vikingských</a:t>
            </a:r>
            <a:r>
              <a:rPr lang="cs-CZ" sz="3200" dirty="0"/>
              <a:t> </a:t>
            </a:r>
            <a:r>
              <a:rPr lang="cs-CZ" sz="3200" dirty="0" smtClean="0"/>
              <a:t>lodí zdobily hlavy zvířat, často s hrůznými výrazy k zastrašení nepřítele</a:t>
            </a:r>
            <a:endParaRPr lang="cs-CZ" sz="3200" dirty="0"/>
          </a:p>
        </p:txBody>
      </p:sp>
      <p:pic>
        <p:nvPicPr>
          <p:cNvPr id="6146" name="Picture 2" descr="C:\Documents and Settings\Administrator\Dokumenty\škola\dokumenty lenka\dějepis Lenka\dějepis 7\Nová složka\viking-ship1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593278"/>
            <a:ext cx="3312368" cy="4990783"/>
          </a:xfrm>
          <a:prstGeom prst="rect">
            <a:avLst/>
          </a:prstGeom>
          <a:noFill/>
        </p:spPr>
      </p:pic>
      <p:pic>
        <p:nvPicPr>
          <p:cNvPr id="6147" name="Picture 3" descr="C:\Documents and Settings\Administrator\Dokumenty\škola\dokumenty lenka\dějepis Lenka\dějepis 7\Nová složka\viking%20animal%20head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1916832"/>
            <a:ext cx="4095750" cy="3276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cs-CZ" dirty="0" err="1" smtClean="0"/>
              <a:t>Vikingské</a:t>
            </a:r>
            <a:r>
              <a:rPr lang="cs-CZ" dirty="0" smtClean="0"/>
              <a:t> lodě</a:t>
            </a:r>
            <a:endParaRPr lang="cs-CZ" dirty="0"/>
          </a:p>
        </p:txBody>
      </p:sp>
      <p:pic>
        <p:nvPicPr>
          <p:cNvPr id="1026" name="Picture 2" descr="C:\Documents and Settings\Administrator\Dokumenty\škola\dokumenty lenka\dějepis Lenka\dějepis 7\Nová složka\12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51379" y="1556792"/>
            <a:ext cx="5088565" cy="3816424"/>
          </a:xfrm>
          <a:prstGeom prst="rect">
            <a:avLst/>
          </a:prstGeom>
          <a:noFill/>
        </p:spPr>
      </p:pic>
      <p:pic>
        <p:nvPicPr>
          <p:cNvPr id="1027" name="Picture 3" descr="C:\Documents and Settings\Administrator\Dokumenty\škola\dokumenty lenka\dějepis Lenka\dějepis 7\Nová složka\viky20080216-vikings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429000"/>
            <a:ext cx="2808312" cy="2808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182</Words>
  <Application>Microsoft Office PowerPoint</Application>
  <PresentationFormat>Předvádění na obrazovce (4:3)</PresentationFormat>
  <Paragraphs>37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Arial</vt:lpstr>
      <vt:lpstr>Calibri</vt:lpstr>
      <vt:lpstr>Motiv sady Office</vt:lpstr>
      <vt:lpstr>Nové modulové výukové a inovativní programy - zvýšení kvality ve vzdělávání  </vt:lpstr>
      <vt:lpstr>Vikingové </vt:lpstr>
      <vt:lpstr>Skandinávie + Dánsko</vt:lpstr>
      <vt:lpstr> Vikingové </vt:lpstr>
      <vt:lpstr>Objevitelé a obchodníci</vt:lpstr>
      <vt:lpstr>Přilby vikingských bojovníků</vt:lpstr>
      <vt:lpstr>Vikingská vesnice</vt:lpstr>
      <vt:lpstr>Čela vikingských lodí zdobily hlavy zvířat, často s hrůznými výrazy k zastrašení nepřítele</vt:lpstr>
      <vt:lpstr>Vikingské lodě</vt:lpstr>
      <vt:lpstr>Prezentace aplikace PowerPoint</vt:lpstr>
      <vt:lpstr>Vylodění a přepadení</vt:lpstr>
      <vt:lpstr>Vikingský bojovník</vt:lpstr>
      <vt:lpstr>Pohřební loď</vt:lpstr>
      <vt:lpstr>zdroje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Skandinávie + Dánsko</dc:title>
  <dc:creator>OEM</dc:creator>
  <cp:lastModifiedBy>Marcela Kubátová</cp:lastModifiedBy>
  <cp:revision>10</cp:revision>
  <dcterms:created xsi:type="dcterms:W3CDTF">2010-10-14T14:50:17Z</dcterms:created>
  <dcterms:modified xsi:type="dcterms:W3CDTF">2015-02-26T11:30:11Z</dcterms:modified>
</cp:coreProperties>
</file>