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1" r:id="rId4"/>
    <p:sldId id="256" r:id="rId5"/>
    <p:sldId id="264" r:id="rId6"/>
    <p:sldId id="262" r:id="rId7"/>
    <p:sldId id="257" r:id="rId8"/>
    <p:sldId id="266" r:id="rId9"/>
    <p:sldId id="258" r:id="rId10"/>
    <p:sldId id="265" r:id="rId11"/>
    <p:sldId id="263" r:id="rId12"/>
    <p:sldId id="259" r:id="rId13"/>
    <p:sldId id="267" r:id="rId14"/>
    <p:sldId id="268" r:id="rId15"/>
    <p:sldId id="26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6B840-8B96-4EE7-A037-BA78A2E063FA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B33EC-6C55-47D8-9FB0-8CA1F3F66AB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://cs.wikipedia.org/wiki/Soubor:Hundred_years_war.gif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SSdewM6oY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images?hl=cs&amp;rlz=1T4ACAW_csCZ408CZ416&amp;q=stolet%C3%A1+v%C3%A1lka&amp;um=1&amp;ie=UTF-8&amp;source=og&amp;sa=N&amp;tab=wi&amp;biw=1003&amp;bih=403" TargetMode="External"/><Relationship Id="rId2" Type="http://schemas.openxmlformats.org/officeDocument/2006/relationships/hyperlink" Target="http://cs.wikipedia.org/wiki/Stolet%C3%A1_v%C3%A1lk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3394075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Johanka z Arku</a:t>
            </a:r>
            <a:endParaRPr lang="cs-CZ" sz="3200" dirty="0"/>
          </a:p>
        </p:txBody>
      </p:sp>
      <p:pic>
        <p:nvPicPr>
          <p:cNvPr id="4098" name="Picture 2" descr="G:\dějepis\dějepis 7\obr\396px-Joan_of_arc_miniature_grade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548680"/>
            <a:ext cx="3771900" cy="5705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404664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cs-CZ" sz="2800" dirty="0" smtClean="0">
                <a:hlinkClick r:id="rId2"/>
              </a:rPr>
              <a:t>Vývoj stoleté války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  Francouzi: žlutá; Agličané: šedá; Burgunďané: tmavě šedá.</a:t>
            </a:r>
            <a:br>
              <a:rPr lang="cs-CZ" sz="2800" dirty="0" smtClean="0"/>
            </a:br>
            <a:endParaRPr lang="cs-CZ" sz="2800" dirty="0"/>
          </a:p>
        </p:txBody>
      </p:sp>
      <p:pic>
        <p:nvPicPr>
          <p:cNvPr id="2051" name="Picture 3" descr="G:\dějepis\dějepis 7\obr\170px-Hundred_years_war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916832"/>
            <a:ext cx="3384376" cy="3882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hlinkClick r:id="rId2"/>
              </a:rPr>
              <a:t>Konec války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píseň Válka růží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Roku 1453 konečné francouzské vítězství</a:t>
            </a:r>
          </a:p>
          <a:p>
            <a:r>
              <a:rPr lang="cs-CZ" dirty="0" smtClean="0"/>
              <a:t>Angličanům zůstal jen přístav Calais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333375"/>
            <a:ext cx="8229600" cy="5792788"/>
          </a:xfrm>
        </p:spPr>
        <p:txBody>
          <a:bodyPr>
            <a:noAutofit/>
          </a:bodyPr>
          <a:lstStyle/>
          <a:p>
            <a:r>
              <a:rPr lang="cs-CZ" sz="2800" dirty="0" smtClean="0"/>
              <a:t>Už rozplynul se hustý dým,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nad ztichlým polem válečným,</a:t>
            </a:r>
            <a:br>
              <a:rPr lang="cs-CZ" sz="2800" dirty="0" smtClean="0"/>
            </a:br>
            <a:r>
              <a:rPr lang="cs-CZ" sz="2800" dirty="0" smtClean="0"/>
              <a:t>derry down,</a:t>
            </a:r>
            <a:br>
              <a:rPr lang="cs-CZ" sz="2800" dirty="0" smtClean="0"/>
            </a:br>
            <a:r>
              <a:rPr lang="cs-CZ" sz="2800" dirty="0" smtClean="0"/>
              <a:t>jen ticho stojí kolkolem</a:t>
            </a:r>
            <a:br>
              <a:rPr lang="cs-CZ" sz="2800" dirty="0" smtClean="0"/>
            </a:br>
            <a:r>
              <a:rPr lang="cs-CZ" sz="2800" dirty="0" smtClean="0"/>
              <a:t>a vítěz plení vlastní zem,</a:t>
            </a:r>
            <a:br>
              <a:rPr lang="cs-CZ" sz="2800" dirty="0" smtClean="0"/>
            </a:br>
            <a:r>
              <a:rPr lang="cs-CZ" sz="2800" dirty="0" smtClean="0"/>
              <a:t>je válka růží, down,</a:t>
            </a:r>
            <a:br>
              <a:rPr lang="cs-CZ" sz="2800" dirty="0" smtClean="0"/>
            </a:br>
            <a:r>
              <a:rPr lang="cs-CZ" sz="2800" dirty="0" smtClean="0"/>
              <a:t>derry, derry, derry down-a-down.</a:t>
            </a:r>
          </a:p>
          <a:p>
            <a:r>
              <a:rPr lang="cs-CZ" sz="2800" dirty="0" smtClean="0"/>
              <a:t>Nečekej soucit od rváče,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kdo zabíjí ten nepláče,</a:t>
            </a:r>
            <a:br>
              <a:rPr lang="cs-CZ" sz="2800" dirty="0" smtClean="0"/>
            </a:br>
            <a:r>
              <a:rPr lang="cs-CZ" sz="2800" dirty="0" smtClean="0"/>
              <a:t>derry down,</a:t>
            </a:r>
            <a:br>
              <a:rPr lang="cs-CZ" sz="2800" dirty="0" smtClean="0"/>
            </a:br>
            <a:r>
              <a:rPr lang="cs-CZ" sz="2800" dirty="0" smtClean="0"/>
              <a:t>na těle mrtvé krajiny</a:t>
            </a:r>
            <a:br>
              <a:rPr lang="cs-CZ" sz="2800" dirty="0" smtClean="0"/>
            </a:br>
            <a:r>
              <a:rPr lang="cs-CZ" sz="2800" dirty="0" smtClean="0"/>
              <a:t>se mečem píšou dějiny,</a:t>
            </a:r>
            <a:br>
              <a:rPr lang="cs-CZ" sz="2800" dirty="0" smtClean="0"/>
            </a:br>
            <a:r>
              <a:rPr lang="cs-CZ" sz="2800" dirty="0" smtClean="0"/>
              <a:t>je válka růží,down, derry, derry, derry down, a-down.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Dva erby, dvojí korouhev,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dva rody živí jeden hněv, derry down,</a:t>
            </a:r>
            <a:br>
              <a:rPr lang="cs-CZ" sz="2800" dirty="0" smtClean="0"/>
            </a:br>
            <a:r>
              <a:rPr lang="cs-CZ" sz="2800" dirty="0" smtClean="0"/>
              <a:t>kdo změří, kam se nahnul trůn,</a:t>
            </a:r>
            <a:br>
              <a:rPr lang="cs-CZ" sz="2800" dirty="0" smtClean="0"/>
            </a:br>
            <a:r>
              <a:rPr lang="cs-CZ" sz="2800" dirty="0" smtClean="0"/>
              <a:t>zda k Yorkům nebo k Lancastrům,</a:t>
            </a:r>
            <a:br>
              <a:rPr lang="cs-CZ" sz="2800" dirty="0" smtClean="0"/>
            </a:br>
            <a:r>
              <a:rPr lang="cs-CZ" sz="2800" dirty="0" smtClean="0"/>
              <a:t>je válka růží,</a:t>
            </a:r>
            <a:br>
              <a:rPr lang="cs-CZ" sz="2800" dirty="0" smtClean="0"/>
            </a:br>
            <a:r>
              <a:rPr lang="cs-CZ" sz="2800" dirty="0" smtClean="0"/>
              <a:t>down, derry, derry, derry down, a-down.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Dva erby, dvojí korouhev,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však hlína pije jednu krev,</a:t>
            </a:r>
            <a:br>
              <a:rPr lang="cs-CZ" sz="2800" dirty="0" smtClean="0"/>
            </a:br>
            <a:r>
              <a:rPr lang="cs-CZ" sz="2800" dirty="0" smtClean="0"/>
              <a:t>derry down,</a:t>
            </a:r>
            <a:br>
              <a:rPr lang="cs-CZ" sz="2800" dirty="0" smtClean="0"/>
            </a:br>
            <a:r>
              <a:rPr lang="cs-CZ" sz="2800" dirty="0" smtClean="0"/>
              <a:t>ať ten či druhý přežije,</a:t>
            </a:r>
            <a:br>
              <a:rPr lang="cs-CZ" sz="2800" dirty="0" smtClean="0"/>
            </a:br>
            <a:r>
              <a:rPr lang="cs-CZ" sz="2800" dirty="0" smtClean="0"/>
              <a:t>vždy nejvíc ztratí Anglie,</a:t>
            </a:r>
            <a:br>
              <a:rPr lang="cs-CZ" sz="2800" dirty="0" smtClean="0"/>
            </a:br>
            <a:r>
              <a:rPr lang="cs-CZ" sz="2800" dirty="0" smtClean="0"/>
              <a:t>je válka růží,</a:t>
            </a:r>
            <a:br>
              <a:rPr lang="cs-CZ" sz="2800" dirty="0" smtClean="0"/>
            </a:br>
            <a:r>
              <a:rPr lang="cs-CZ" sz="2800" dirty="0" smtClean="0"/>
              <a:t>down, derry, derry, derry down, a-down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99592" y="0"/>
            <a:ext cx="79208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Dva erby, dvojí korouhev,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dva rody živí jeden hněv, derry down,</a:t>
            </a:r>
            <a:br>
              <a:rPr lang="cs-CZ" sz="2800" dirty="0" smtClean="0"/>
            </a:br>
            <a:r>
              <a:rPr lang="cs-CZ" sz="2800" dirty="0" smtClean="0"/>
              <a:t>kdo změří, kam se nahnul trůn,</a:t>
            </a:r>
            <a:br>
              <a:rPr lang="cs-CZ" sz="2800" dirty="0" smtClean="0"/>
            </a:br>
            <a:r>
              <a:rPr lang="cs-CZ" sz="2800" dirty="0" smtClean="0"/>
              <a:t>zda k Yorkům nebo k Lancastrům,</a:t>
            </a:r>
            <a:br>
              <a:rPr lang="cs-CZ" sz="2800" dirty="0" smtClean="0"/>
            </a:br>
            <a:r>
              <a:rPr lang="cs-CZ" sz="2800" dirty="0" smtClean="0"/>
              <a:t>je válka růží,</a:t>
            </a:r>
            <a:br>
              <a:rPr lang="cs-CZ" sz="2800" dirty="0" smtClean="0"/>
            </a:br>
            <a:r>
              <a:rPr lang="cs-CZ" sz="2800" dirty="0" smtClean="0"/>
              <a:t>down, derry, derry, derry down, a-down.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Dva erby, dvojí korouhev,</a:t>
            </a:r>
            <a:br>
              <a:rPr lang="cs-CZ" sz="2800" dirty="0" smtClean="0"/>
            </a:br>
            <a:r>
              <a:rPr lang="cs-CZ" sz="2800" dirty="0" smtClean="0"/>
              <a:t>derry down, hej, down-a-down,</a:t>
            </a:r>
            <a:br>
              <a:rPr lang="cs-CZ" sz="2800" dirty="0" smtClean="0"/>
            </a:br>
            <a:r>
              <a:rPr lang="cs-CZ" sz="2800" dirty="0" smtClean="0"/>
              <a:t>však hlína pije jednu krev,</a:t>
            </a:r>
            <a:br>
              <a:rPr lang="cs-CZ" sz="2800" dirty="0" smtClean="0"/>
            </a:br>
            <a:r>
              <a:rPr lang="cs-CZ" sz="2800" dirty="0" smtClean="0"/>
              <a:t>derry down,</a:t>
            </a:r>
            <a:br>
              <a:rPr lang="cs-CZ" sz="2800" dirty="0" smtClean="0"/>
            </a:br>
            <a:r>
              <a:rPr lang="cs-CZ" sz="2800" dirty="0" smtClean="0"/>
              <a:t>ať ten či druhý přežije,</a:t>
            </a:r>
            <a:br>
              <a:rPr lang="cs-CZ" sz="2800" dirty="0" smtClean="0"/>
            </a:br>
            <a:r>
              <a:rPr lang="cs-CZ" sz="2800" dirty="0" smtClean="0"/>
              <a:t>vždy nejvíc ztratí Anglie,</a:t>
            </a:r>
            <a:br>
              <a:rPr lang="cs-CZ" sz="2800" dirty="0" smtClean="0"/>
            </a:br>
            <a:r>
              <a:rPr lang="cs-CZ" sz="2800" dirty="0" smtClean="0"/>
              <a:t>je válka růží,</a:t>
            </a:r>
            <a:br>
              <a:rPr lang="cs-CZ" sz="2800" dirty="0" smtClean="0"/>
            </a:br>
            <a:r>
              <a:rPr lang="cs-CZ" sz="2800" dirty="0" smtClean="0"/>
              <a:t>down, derry, derry, derry down, a-down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hlinkClick r:id="rId2"/>
              </a:rPr>
              <a:t>http://cs.wikipedia.org/wiki/Stolet%C3%A1_v%C3%A1lka</a:t>
            </a:r>
            <a:endParaRPr lang="cs-CZ" sz="1600" dirty="0" smtClean="0"/>
          </a:p>
          <a:p>
            <a:r>
              <a:rPr lang="cs-CZ" sz="1600" dirty="0" smtClean="0">
                <a:hlinkClick r:id="rId3"/>
              </a:rPr>
              <a:t>http://www.google.cz/images?</a:t>
            </a:r>
            <a:r>
              <a:rPr lang="cs-CZ" sz="1600" dirty="0" err="1" smtClean="0">
                <a:hlinkClick r:id="rId3"/>
              </a:rPr>
              <a:t>hl</a:t>
            </a:r>
            <a:r>
              <a:rPr lang="cs-CZ" sz="1600" dirty="0" smtClean="0">
                <a:hlinkClick r:id="rId3"/>
              </a:rPr>
              <a:t>=</a:t>
            </a:r>
            <a:r>
              <a:rPr lang="cs-CZ" sz="1600" dirty="0" err="1" smtClean="0">
                <a:hlinkClick r:id="rId3"/>
              </a:rPr>
              <a:t>cs</a:t>
            </a:r>
            <a:r>
              <a:rPr lang="cs-CZ" sz="1600" dirty="0" smtClean="0">
                <a:hlinkClick r:id="rId3"/>
              </a:rPr>
              <a:t>&amp;</a:t>
            </a:r>
            <a:r>
              <a:rPr lang="cs-CZ" sz="1600" dirty="0" err="1" smtClean="0">
                <a:hlinkClick r:id="rId3"/>
              </a:rPr>
              <a:t>rlz</a:t>
            </a:r>
            <a:r>
              <a:rPr lang="cs-CZ" sz="1600" dirty="0" smtClean="0">
                <a:hlinkClick r:id="rId3"/>
              </a:rPr>
              <a:t>=1T4ACAW_csCZ408CZ416&amp;q=</a:t>
            </a:r>
            <a:r>
              <a:rPr lang="cs-CZ" sz="1600" dirty="0" err="1" smtClean="0">
                <a:hlinkClick r:id="rId3"/>
              </a:rPr>
              <a:t>stolet</a:t>
            </a:r>
            <a:r>
              <a:rPr lang="cs-CZ" sz="1600" dirty="0" smtClean="0">
                <a:hlinkClick r:id="rId3"/>
              </a:rPr>
              <a:t>%C3%A1+v%C3%A1lka&amp;um=1&amp;</a:t>
            </a:r>
            <a:r>
              <a:rPr lang="cs-CZ" sz="1600" dirty="0" err="1" smtClean="0">
                <a:hlinkClick r:id="rId3"/>
              </a:rPr>
              <a:t>ie</a:t>
            </a:r>
            <a:r>
              <a:rPr lang="cs-CZ" sz="1600" dirty="0" smtClean="0">
                <a:hlinkClick r:id="rId3"/>
              </a:rPr>
              <a:t>=UTF-8&amp;</a:t>
            </a:r>
            <a:r>
              <a:rPr lang="cs-CZ" sz="1600" dirty="0" err="1" smtClean="0">
                <a:hlinkClick r:id="rId3"/>
              </a:rPr>
              <a:t>source</a:t>
            </a:r>
            <a:r>
              <a:rPr lang="cs-CZ" sz="1600" dirty="0" smtClean="0">
                <a:hlinkClick r:id="rId3"/>
              </a:rPr>
              <a:t>=</a:t>
            </a:r>
            <a:r>
              <a:rPr lang="cs-CZ" sz="1600" dirty="0" err="1" smtClean="0">
                <a:hlinkClick r:id="rId3"/>
              </a:rPr>
              <a:t>og</a:t>
            </a:r>
            <a:r>
              <a:rPr lang="cs-CZ" sz="1600" dirty="0" smtClean="0">
                <a:hlinkClick r:id="rId3"/>
              </a:rPr>
              <a:t>&amp;</a:t>
            </a:r>
            <a:r>
              <a:rPr lang="cs-CZ" sz="1600" dirty="0" err="1" smtClean="0">
                <a:hlinkClick r:id="rId3"/>
              </a:rPr>
              <a:t>sa</a:t>
            </a:r>
            <a:r>
              <a:rPr lang="cs-CZ" sz="1600" dirty="0" smtClean="0">
                <a:hlinkClick r:id="rId3"/>
              </a:rPr>
              <a:t>=N&amp;</a:t>
            </a:r>
            <a:r>
              <a:rPr lang="cs-CZ" sz="1600" dirty="0" err="1" smtClean="0">
                <a:hlinkClick r:id="rId3"/>
              </a:rPr>
              <a:t>tab</a:t>
            </a:r>
            <a:r>
              <a:rPr lang="cs-CZ" sz="1600" dirty="0" smtClean="0">
                <a:hlinkClick r:id="rId3"/>
              </a:rPr>
              <a:t>=</a:t>
            </a:r>
            <a:r>
              <a:rPr lang="cs-CZ" sz="1600" dirty="0" err="1" smtClean="0">
                <a:hlinkClick r:id="rId3"/>
              </a:rPr>
              <a:t>wi</a:t>
            </a:r>
            <a:r>
              <a:rPr lang="cs-CZ" sz="1600" dirty="0" smtClean="0">
                <a:hlinkClick r:id="rId3"/>
              </a:rPr>
              <a:t>&amp;</a:t>
            </a:r>
            <a:r>
              <a:rPr lang="cs-CZ" sz="1600" dirty="0" err="1" smtClean="0">
                <a:hlinkClick r:id="rId3"/>
              </a:rPr>
              <a:t>biw</a:t>
            </a:r>
            <a:r>
              <a:rPr lang="cs-CZ" sz="1600" dirty="0" smtClean="0">
                <a:hlinkClick r:id="rId3"/>
              </a:rPr>
              <a:t>=1003&amp;</a:t>
            </a:r>
            <a:r>
              <a:rPr lang="cs-CZ" sz="1600" dirty="0" err="1" smtClean="0">
                <a:hlinkClick r:id="rId3"/>
              </a:rPr>
              <a:t>bih</a:t>
            </a:r>
            <a:r>
              <a:rPr lang="cs-CZ" sz="1600" dirty="0" smtClean="0">
                <a:hlinkClick r:id="rId3"/>
              </a:rPr>
              <a:t>=403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>
                <a:latin typeface="Algerian" pitchFamily="82" charset="0"/>
              </a:rPr>
              <a:t>Stoletá válka</a:t>
            </a:r>
            <a:endParaRPr lang="cs-CZ" sz="6000" dirty="0">
              <a:latin typeface="Algerian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Šnorková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Počátek 14.století: Francie nejmocnější stát západní Evropy</a:t>
            </a:r>
          </a:p>
          <a:p>
            <a:r>
              <a:rPr lang="cs-CZ" sz="2800" dirty="0" smtClean="0"/>
              <a:t>Na jejím území anglické državy</a:t>
            </a:r>
          </a:p>
          <a:p>
            <a:r>
              <a:rPr lang="cs-CZ" sz="2800" dirty="0" smtClean="0"/>
              <a:t>Anglie se také zajímá o hrabství Flandry (velmi bohaté, výroba sukna, vlna se sem dováží z Anglie)</a:t>
            </a:r>
          </a:p>
          <a:p>
            <a:r>
              <a:rPr lang="cs-CZ" sz="2800" dirty="0" smtClean="0"/>
              <a:t>Roku 1337 počátek války o Flandry</a:t>
            </a:r>
          </a:p>
          <a:p>
            <a:r>
              <a:rPr lang="cs-CZ" sz="2800" dirty="0" smtClean="0"/>
              <a:t>Boje trvají přes sto let –“stoletá válka“</a:t>
            </a:r>
          </a:p>
          <a:p>
            <a:r>
              <a:rPr lang="cs-CZ" sz="2800" dirty="0" smtClean="0"/>
              <a:t>Vítězství se střídají na obou stranách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Počátky války</a:t>
            </a:r>
            <a:endParaRPr lang="cs-CZ" sz="3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prvních vítězstvích se proslavili angličtí lučištníci</a:t>
            </a:r>
          </a:p>
          <a:p>
            <a:r>
              <a:rPr lang="cs-CZ" dirty="0" smtClean="0"/>
              <a:t>V bitvě u Kresčaku padl i český král …………..</a:t>
            </a:r>
          </a:p>
          <a:p>
            <a:r>
              <a:rPr lang="cs-CZ" dirty="0" smtClean="0"/>
              <a:t>Francie je pustošena- rolnické povstání, lidové bouře v Paříži</a:t>
            </a:r>
          </a:p>
          <a:p>
            <a:r>
              <a:rPr lang="cs-CZ" dirty="0" smtClean="0"/>
              <a:t>Francouzi mění taktiku, uzavírají se v nedobytných hradech, podnikají drobné výpady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dějepis\dějepis 7\obr\crecy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5722729" cy="5021039"/>
          </a:xfrm>
          <a:prstGeom prst="rect">
            <a:avLst/>
          </a:prstGeom>
          <a:noFill/>
        </p:spPr>
      </p:pic>
      <p:sp>
        <p:nvSpPr>
          <p:cNvPr id="5" name="Nadpis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Přečti si text z dobové kroniky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dějepis\dějepis 7\obr\734px-Belagerung_von_Calais_1346-1347[1]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4824536" cy="3936678"/>
          </a:xfrm>
          <a:prstGeom prst="rect">
            <a:avLst/>
          </a:prstGeom>
          <a:noFill/>
        </p:spPr>
      </p:pic>
      <p:pic>
        <p:nvPicPr>
          <p:cNvPr id="1027" name="Picture 3" descr="G:\dějepis\dějepis 7\obr\126063241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429000"/>
            <a:ext cx="4762500" cy="3162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Černá smrt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2016224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Hlíznatý mor roku 1348</a:t>
            </a:r>
          </a:p>
          <a:p>
            <a:r>
              <a:rPr lang="cs-CZ" dirty="0" smtClean="0"/>
              <a:t>Vysoké horečky a bolesti, po čtyřech dnech smrt</a:t>
            </a:r>
          </a:p>
          <a:p>
            <a:r>
              <a:rPr lang="cs-CZ" dirty="0" smtClean="0"/>
              <a:t>Ve městech zemřela až třetina obyvatel</a:t>
            </a:r>
          </a:p>
          <a:p>
            <a:endParaRPr lang="cs-CZ" dirty="0"/>
          </a:p>
        </p:txBody>
      </p:sp>
      <p:pic>
        <p:nvPicPr>
          <p:cNvPr id="4" name="Picture 3" descr="G:\dějepis\dějepis 7\obr\smrtky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429000"/>
            <a:ext cx="3817901" cy="3140968"/>
          </a:xfrm>
          <a:prstGeom prst="rect">
            <a:avLst/>
          </a:prstGeom>
          <a:noFill/>
        </p:spPr>
      </p:pic>
      <p:pic>
        <p:nvPicPr>
          <p:cNvPr id="5" name="Picture 2" descr="G:\dějepis\dějepis 7\obr\cerna-smr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212976"/>
            <a:ext cx="4593248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Obraz smrti</a:t>
            </a:r>
            <a:endParaRPr lang="cs-CZ" sz="3200" dirty="0"/>
          </a:p>
        </p:txBody>
      </p:sp>
      <p:pic>
        <p:nvPicPr>
          <p:cNvPr id="6146" name="Picture 2" descr="G:\dějepis\dějepis 7\obr\7093a3e009_24632486_o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608092" cy="5142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Zvrat ve válce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V těžké době se ve Francii objevila chudá dívka Jana z Arku</a:t>
            </a:r>
          </a:p>
          <a:p>
            <a:r>
              <a:rPr lang="cs-CZ" dirty="0" smtClean="0"/>
              <a:t>Postavila se do čela vojska a vyhnala Angličany od města Orléans a dobyla staré korunovační město Remeš</a:t>
            </a:r>
          </a:p>
          <a:p>
            <a:r>
              <a:rPr lang="cs-CZ" dirty="0" smtClean="0"/>
              <a:t>Brzy se dostává do anglického zajetí a je upálena jako čarodějnice</a:t>
            </a:r>
          </a:p>
          <a:p>
            <a:r>
              <a:rPr lang="cs-CZ" dirty="0" smtClean="0"/>
              <a:t>Její smrt vyprovokovala Francouze k většímu úsilí a zisku mnoha vítězství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267</Words>
  <Application>Microsoft Office PowerPoint</Application>
  <PresentationFormat>Předvádění na obrazovce (4:3)</PresentationFormat>
  <Paragraphs>43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Algerian</vt:lpstr>
      <vt:lpstr>Arial</vt:lpstr>
      <vt:lpstr>Calibri</vt:lpstr>
      <vt:lpstr>Motiv sady Office</vt:lpstr>
      <vt:lpstr>Nové modulové výukové a inovativní programy - zvýšení kvality ve vzdělávání  </vt:lpstr>
      <vt:lpstr>Stoletá válka</vt:lpstr>
      <vt:lpstr> </vt:lpstr>
      <vt:lpstr>Počátky války</vt:lpstr>
      <vt:lpstr>Přečti si text z dobové kroniky</vt:lpstr>
      <vt:lpstr>Prezentace aplikace PowerPoint</vt:lpstr>
      <vt:lpstr>Černá smrt</vt:lpstr>
      <vt:lpstr>Obraz smrti</vt:lpstr>
      <vt:lpstr>Zvrat ve válce</vt:lpstr>
      <vt:lpstr>Johanka z Arku</vt:lpstr>
      <vt:lpstr>Vývoj stoleté války    Francouzi: žlutá; Agličané: šedá; Burgunďané: tmavě šedá. </vt:lpstr>
      <vt:lpstr>Konec války píseň Válka růží</vt:lpstr>
      <vt:lpstr>Prezentace aplikace PowerPoint</vt:lpstr>
      <vt:lpstr>Prezentace aplikace PowerPoint</vt:lpstr>
      <vt:lpstr>zdroje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Valued Acer Customer</dc:creator>
  <cp:lastModifiedBy>Marcela Kubátová</cp:lastModifiedBy>
  <cp:revision>18</cp:revision>
  <dcterms:created xsi:type="dcterms:W3CDTF">2011-03-14T16:05:15Z</dcterms:created>
  <dcterms:modified xsi:type="dcterms:W3CDTF">2015-02-26T11:29:50Z</dcterms:modified>
</cp:coreProperties>
</file>