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56" r:id="rId4"/>
    <p:sldId id="257" r:id="rId5"/>
    <p:sldId id="258" r:id="rId6"/>
    <p:sldId id="260" r:id="rId7"/>
    <p:sldId id="259" r:id="rId8"/>
    <p:sldId id="261" r:id="rId9"/>
    <p:sldId id="262" r:id="rId10"/>
    <p:sldId id="263" r:id="rId11"/>
    <p:sldId id="264" r:id="rId12"/>
    <p:sldId id="265" r:id="rId13"/>
    <p:sldId id="268" r:id="rId14"/>
    <p:sldId id="266" r:id="rId15"/>
    <p:sldId id="267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118BC-138C-4881-A8D1-10E4182A39DD}" type="datetimeFigureOut">
              <a:rPr lang="cs-CZ" smtClean="0"/>
              <a:t>26.2.2015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DCAC6-2E6E-45EB-B34F-ED6D296959D6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1517"/>
          </a:xfrm>
        </p:spPr>
        <p:txBody>
          <a:bodyPr>
            <a:normAutofit fontScale="90000"/>
          </a:bodyPr>
          <a:lstStyle/>
          <a:p>
            <a:r>
              <a:rPr lang="cs-CZ" sz="4000" b="1" i="1" dirty="0" smtClean="0"/>
              <a:t>Nové modulové výukové a inovativní programy - zvýšení kvality ve vzdělávání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3929066"/>
            <a:ext cx="6400800" cy="971560"/>
          </a:xfrm>
        </p:spPr>
        <p:txBody>
          <a:bodyPr>
            <a:normAutofit/>
          </a:bodyPr>
          <a:lstStyle/>
          <a:p>
            <a:r>
              <a:rPr lang="cs-CZ" sz="2400" dirty="0"/>
              <a:t>Tento projekt je spolufinancován Evropským sociálním fondem a státním rozpočtem ČR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857356" y="500042"/>
            <a:ext cx="5653088" cy="785813"/>
            <a:chOff x="1410" y="1686"/>
            <a:chExt cx="8902" cy="123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10" y="1831"/>
              <a:ext cx="1217" cy="1042"/>
            </a:xfrm>
            <a:prstGeom prst="rect">
              <a:avLst/>
            </a:prstGeom>
            <a:noFill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00" y="1758"/>
              <a:ext cx="1438" cy="1166"/>
            </a:xfrm>
            <a:prstGeom prst="rect">
              <a:avLst/>
            </a:prstGeom>
            <a:noFill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35" y="1686"/>
              <a:ext cx="1401" cy="1054"/>
            </a:xfrm>
            <a:prstGeom prst="rect">
              <a:avLst/>
            </a:prstGeom>
            <a:noFill/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581" y="1795"/>
              <a:ext cx="2138" cy="1002"/>
            </a:xfrm>
            <a:prstGeom prst="rect">
              <a:avLst/>
            </a:prstGeom>
            <a:noFill/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095" y="1758"/>
              <a:ext cx="1217" cy="938"/>
            </a:xfrm>
            <a:prstGeom prst="rect">
              <a:avLst/>
            </a:prstGeom>
            <a:noFill/>
          </p:spPr>
        </p:pic>
      </p:grpSp>
      <p:sp>
        <p:nvSpPr>
          <p:cNvPr id="10" name="TextovéPole 9"/>
          <p:cNvSpPr txBox="1"/>
          <p:nvPr/>
        </p:nvSpPr>
        <p:spPr>
          <a:xfrm>
            <a:off x="2285984" y="1285860"/>
            <a:ext cx="50720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INVESTICE DO ROZVOJE </a:t>
            </a:r>
            <a:r>
              <a:rPr lang="cs-CZ" sz="1200" dirty="0" smtClean="0"/>
              <a:t>VZDĚLÁVÁNÍ</a:t>
            </a:r>
            <a:endParaRPr lang="cs-CZ" sz="1200" dirty="0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566716" y="3613823"/>
            <a:ext cx="2124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cs-CZ" sz="1400" dirty="0" smtClean="0"/>
              <a:t>CZ.1.07/1.1.10/01.0063</a:t>
            </a:r>
            <a:endParaRPr lang="cs-CZ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4211960" cy="4666530"/>
          </a:xfrm>
        </p:spPr>
        <p:txBody>
          <a:bodyPr>
            <a:noAutofit/>
          </a:bodyPr>
          <a:lstStyle/>
          <a:p>
            <a:r>
              <a:rPr lang="cs-CZ" sz="3200" dirty="0" smtClean="0"/>
              <a:t>Opat Bernard </a:t>
            </a:r>
            <a:br>
              <a:rPr lang="cs-CZ" sz="3200" dirty="0" smtClean="0"/>
            </a:br>
            <a:r>
              <a:rPr lang="cs-CZ" sz="3200" dirty="0" smtClean="0"/>
              <a:t>z Clairvaux vyzývá k zahájení druhé křížové výpravy</a:t>
            </a:r>
            <a:endParaRPr lang="cs-CZ" sz="3200" dirty="0"/>
          </a:p>
        </p:txBody>
      </p:sp>
      <p:pic>
        <p:nvPicPr>
          <p:cNvPr id="5122" name="Picture 2" descr="C:\Documents and Settings\honza\Plocha\dokumenty\škola\dokumenty lenka\dějepis Lenka\dějepis 7\Nová složka\Saint-Bernard_prêchant_la_2e_croisade,_à_Vézelay,_en_114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404664"/>
            <a:ext cx="4414351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67544" y="274638"/>
            <a:ext cx="8280920" cy="1143000"/>
          </a:xfrm>
        </p:spPr>
        <p:txBody>
          <a:bodyPr>
            <a:noAutofit/>
          </a:bodyPr>
          <a:lstStyle/>
          <a:p>
            <a:r>
              <a:rPr lang="cs-CZ" sz="3200" dirty="0" smtClean="0"/>
              <a:t>Vyobrazení příjezdu křižáků do Konstantinopole</a:t>
            </a:r>
            <a:br>
              <a:rPr lang="cs-CZ" sz="3200" dirty="0" smtClean="0"/>
            </a:br>
            <a:endParaRPr lang="cs-CZ" sz="3200" dirty="0"/>
          </a:p>
        </p:txBody>
      </p:sp>
      <p:pic>
        <p:nvPicPr>
          <p:cNvPr id="6146" name="Picture 2" descr="C:\Documents and Settings\honza\Plocha\dokumenty\škola\dokumenty lenka\dějepis Lenka\dějepis 7\Nová složka\Arrivée_des_croisés_à_Constantinopl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124744"/>
            <a:ext cx="6408712" cy="52551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3467100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Obléhání Damašku</a:t>
            </a:r>
            <a:endParaRPr lang="cs-CZ" sz="3200" dirty="0"/>
          </a:p>
        </p:txBody>
      </p:sp>
      <p:pic>
        <p:nvPicPr>
          <p:cNvPr id="7171" name="Picture 3" descr="C:\Documents and Settings\honza\Plocha\dokumenty\škola\dokumenty lenka\dějepis Lenka\dějepis 7\Nová složka\Siege_of_Damascus,_second_crusad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2656"/>
            <a:ext cx="4176464" cy="6168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dirty="0" smtClean="0"/>
              <a:t>Útok křižáků na Konstantinopol</a:t>
            </a:r>
            <a:br>
              <a:rPr lang="cs-CZ" sz="3200" dirty="0" smtClean="0"/>
            </a:br>
            <a:endParaRPr lang="cs-CZ" sz="3200" dirty="0"/>
          </a:p>
        </p:txBody>
      </p:sp>
      <p:pic>
        <p:nvPicPr>
          <p:cNvPr id="9218" name="Picture 2" descr="C:\Documents and Settings\honza\Plocha\dokumenty\škola\dokumenty lenka\dějepis Lenka\dějepis 7\Nová složka\706px-PriseDeConstantinople1204PalmaLeJeun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980728"/>
            <a:ext cx="6480720" cy="54985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Autofit/>
          </a:bodyPr>
          <a:lstStyle/>
          <a:p>
            <a:r>
              <a:rPr lang="cs-CZ" sz="3200" dirty="0" smtClean="0"/>
              <a:t>Křižácké státy a řecké nástupnickými státy v době po čtvrté křížové výpravě v Řecku</a:t>
            </a:r>
            <a:br>
              <a:rPr lang="cs-CZ" sz="3200" dirty="0" smtClean="0"/>
            </a:br>
            <a:endParaRPr lang="cs-CZ" sz="3200" dirty="0"/>
          </a:p>
        </p:txBody>
      </p:sp>
      <p:pic>
        <p:nvPicPr>
          <p:cNvPr id="8194" name="Picture 2" descr="C:\Documents and Settings\honza\Plocha\dokumenty\škola\dokumenty lenka\dějepis Lenka\dějepis 7\Nová složka\800px-LatinEmpire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204864"/>
            <a:ext cx="8455985" cy="345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zdroje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dirty="0" smtClean="0"/>
              <a:t>http://cs.wikipedia.org/wiki/K%C5%99%C3%AD%C5%BEov%C3%A9_v%C3%BDpravy</a:t>
            </a:r>
            <a:endParaRPr lang="cs-CZ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rmAutofit/>
          </a:bodyPr>
          <a:lstStyle/>
          <a:p>
            <a:r>
              <a:rPr lang="cs-CZ" sz="5400" dirty="0" smtClean="0"/>
              <a:t>První křížové výpravy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Dějepis, 7.ročník</a:t>
            </a:r>
          </a:p>
          <a:p>
            <a:r>
              <a:rPr lang="cs-CZ" dirty="0" smtClean="0"/>
              <a:t>Mgr. L. Šnorková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Kruciáty</a:t>
            </a:r>
            <a:br>
              <a:rPr lang="cs-CZ" sz="3200" b="1" dirty="0" smtClean="0">
                <a:solidFill>
                  <a:srgbClr val="FF0000"/>
                </a:solidFill>
              </a:rPr>
            </a:b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 smtClean="0"/>
              <a:t>    Křížové</a:t>
            </a:r>
            <a:r>
              <a:rPr lang="cs-CZ" dirty="0" smtClean="0"/>
              <a:t> nebo </a:t>
            </a:r>
            <a:r>
              <a:rPr lang="cs-CZ" b="1" dirty="0" smtClean="0"/>
              <a:t>křižácké výpravy</a:t>
            </a:r>
            <a:r>
              <a:rPr lang="cs-CZ" dirty="0" smtClean="0"/>
              <a:t>, starším výrazem </a:t>
            </a:r>
            <a:r>
              <a:rPr lang="cs-CZ" b="1" dirty="0" smtClean="0"/>
              <a:t>kruciáty</a:t>
            </a:r>
            <a:r>
              <a:rPr lang="cs-CZ" dirty="0" smtClean="0"/>
              <a:t>, byly vojenské výpravy z dob středověku, které vyhlašoval papež proti muslimům, pohanům a kacířům. Účastníci před zahájením výpravy skládali slib a byli označeni znamením kříže, které si našívali na šaty, a proto se nazývali </a:t>
            </a:r>
            <a:r>
              <a:rPr lang="cs-CZ" b="1" dirty="0" smtClean="0"/>
              <a:t>křižáci</a:t>
            </a:r>
            <a:r>
              <a:rPr lang="cs-CZ" dirty="0" smtClean="0"/>
              <a:t>. Byli dobrovolníky, měli za účast na výpravě přislíbeno odpuštění hříchů a požívali ochrany církve.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692150"/>
            <a:ext cx="8892480" cy="543401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cs-CZ" dirty="0" smtClean="0"/>
              <a:t>              </a:t>
            </a:r>
            <a:r>
              <a:rPr lang="cs-CZ" sz="11200" dirty="0" smtClean="0">
                <a:solidFill>
                  <a:srgbClr val="FF0000"/>
                </a:solidFill>
              </a:rPr>
              <a:t>První křížovou výpravu </a:t>
            </a:r>
            <a:r>
              <a:rPr lang="cs-CZ" sz="11200" dirty="0" smtClean="0"/>
              <a:t>vyhlásil </a:t>
            </a:r>
            <a:r>
              <a:rPr lang="cs-CZ" sz="11200" dirty="0" smtClean="0">
                <a:solidFill>
                  <a:srgbClr val="FF0000"/>
                </a:solidFill>
              </a:rPr>
              <a:t>papež Urban II. roku 1095</a:t>
            </a:r>
            <a:r>
              <a:rPr lang="cs-CZ" sz="11200" dirty="0" smtClean="0"/>
              <a:t>. Jejím cílem bylo dobýt </a:t>
            </a:r>
            <a:r>
              <a:rPr lang="cs-CZ" sz="11200" dirty="0" smtClean="0">
                <a:solidFill>
                  <a:srgbClr val="FF0000"/>
                </a:solidFill>
              </a:rPr>
              <a:t>Svatou zemi </a:t>
            </a:r>
            <a:r>
              <a:rPr lang="cs-CZ" sz="11200" dirty="0" smtClean="0"/>
              <a:t>a osvobodit místa posvátná pro křesťany z rukou muslimů. To se výpravě, složené především z francouzských a normanských rytířů, nakonec podařilo, a ve Svaté zemi tak Evropané založili </a:t>
            </a:r>
            <a:r>
              <a:rPr lang="cs-CZ" sz="11200" dirty="0" smtClean="0">
                <a:solidFill>
                  <a:srgbClr val="FF0000"/>
                </a:solidFill>
              </a:rPr>
              <a:t>křižácké státy</a:t>
            </a:r>
            <a:r>
              <a:rPr lang="cs-CZ" sz="11200" dirty="0" smtClean="0"/>
              <a:t>, které se zde udržely téměř dvě stě let. Původním cílem výprav proti muslimům bylo osvobození Božího hrobu v Jeruzalémě, pozdější tažení však mířila i jinam. Šlo především o Egypt a Řecko, kde účastníci čtvrté křížové výpravy dobyli značnou část Byzantské říše a založili křižácké státy. Další křížová tažení mířila do Pobaltí a Skandinávie, kde zvláště němečtí a švédští křižáci bojovali proti pohanským Prusům, Slovanům a Finům. Řád německých rytířů na břehu Baltského moře založil svůj stát Prusy.</a:t>
            </a:r>
          </a:p>
          <a:p>
            <a:endParaRPr lang="cs-CZ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Konec výprav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 pádu posledního křižáckého města v Palestině již žádný papež vojenskou akci k osvobození Jeruzaléma nevyhlásil. Křížové výpravy na evropském kontinentu však pokračovaly. Kromě tažení proti pohanům to byly války proti křesťanským kacířům, z nichž největší byly výpravy proti jihofrancouzským katarům a proti českým husitům. 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4644008" cy="5674642"/>
          </a:xfrm>
        </p:spPr>
        <p:txBody>
          <a:bodyPr>
            <a:normAutofit/>
          </a:bodyPr>
          <a:lstStyle/>
          <a:p>
            <a:r>
              <a:rPr lang="cs-CZ" sz="2800" dirty="0" smtClean="0"/>
              <a:t>Papež Urban II. na koncilu v Clermont .</a:t>
            </a:r>
            <a:br>
              <a:rPr lang="cs-CZ" sz="2800" dirty="0" smtClean="0"/>
            </a:br>
            <a:r>
              <a:rPr lang="cs-CZ" sz="2800" dirty="0" smtClean="0"/>
              <a:t>Na závěr sněmu pronesl strhující proslov o utrpení východních křesťanů i poutníků ze Západu a zakončil jej výzvou pomoci východním křesťanům sužovaným nevěřícími.</a:t>
            </a:r>
            <a:endParaRPr lang="cs-CZ" sz="2800" dirty="0"/>
          </a:p>
        </p:txBody>
      </p:sp>
      <p:pic>
        <p:nvPicPr>
          <p:cNvPr id="2050" name="Picture 2" descr="C:\Documents and Settings\honza\Plocha\dokumenty\škola\dokumenty lenka\dějepis Lenka\dějepis 7\Nová složka\CouncilofClermont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764704"/>
            <a:ext cx="4520662" cy="5256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67544" y="274638"/>
            <a:ext cx="3960440" cy="3298378"/>
          </a:xfrm>
        </p:spPr>
        <p:txBody>
          <a:bodyPr>
            <a:noAutofit/>
          </a:bodyPr>
          <a:lstStyle/>
          <a:p>
            <a:r>
              <a:rPr lang="cs-CZ" sz="3200" dirty="0" smtClean="0"/>
              <a:t>Modlící se křižácký rytíř na dobové miniatuře </a:t>
            </a:r>
            <a:endParaRPr lang="cs-CZ" sz="3200" dirty="0"/>
          </a:p>
        </p:txBody>
      </p:sp>
      <p:pic>
        <p:nvPicPr>
          <p:cNvPr id="1026" name="Picture 2" descr="C:\Documents and Settings\honza\Plocha\dokumenty\škola\dokumenty lenka\dějepis Lenka\dějepis 7\Nová složka\Rytir_konik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404664"/>
            <a:ext cx="3888432" cy="6093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Godefroy z Bouillonu jako vůdce výpravy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3074" name="Picture 2" descr="C:\Documents and Settings\honza\Plocha\dokumenty\škola\dokumenty lenka\dějepis Lenka\dějepis 7\Nová složka\Godefroi_of_Bouillon_leads_the_army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908720"/>
            <a:ext cx="5023842" cy="54739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Dobytí Jeruzaléma křižáky ze středověkého rukopisu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4098" name="Picture 2" descr="C:\Documents and Settings\honza\Plocha\dokumenty\škola\dokumenty lenka\dějepis Lenka\dějepis 7\Nová složka\1099jerusalem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196752"/>
            <a:ext cx="5400600" cy="51651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139</Words>
  <Application>Microsoft Office PowerPoint</Application>
  <PresentationFormat>Předvádění na obrazovce (4:3)</PresentationFormat>
  <Paragraphs>25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Calibri</vt:lpstr>
      <vt:lpstr>Motiv sady Office</vt:lpstr>
      <vt:lpstr>Nové modulové výukové a inovativní programy - zvýšení kvality ve vzdělávání  </vt:lpstr>
      <vt:lpstr>První křížové výpravy</vt:lpstr>
      <vt:lpstr>Kruciáty </vt:lpstr>
      <vt:lpstr>Prezentace aplikace PowerPoint</vt:lpstr>
      <vt:lpstr>Konec výprav</vt:lpstr>
      <vt:lpstr>Papež Urban II. na koncilu v Clermont . Na závěr sněmu pronesl strhující proslov o utrpení východních křesťanů i poutníků ze Západu a zakončil jej výzvou pomoci východním křesťanům sužovaným nevěřícími.</vt:lpstr>
      <vt:lpstr>Modlící se křižácký rytíř na dobové miniatuře </vt:lpstr>
      <vt:lpstr>Godefroy z Bouillonu jako vůdce výpravy </vt:lpstr>
      <vt:lpstr>Dobytí Jeruzaléma křižáky ze středověkého rukopisu </vt:lpstr>
      <vt:lpstr>Opat Bernard  z Clairvaux vyzývá k zahájení druhé křížové výpravy</vt:lpstr>
      <vt:lpstr>Vyobrazení příjezdu křižáků do Konstantinopole </vt:lpstr>
      <vt:lpstr>Obléhání Damašku</vt:lpstr>
      <vt:lpstr>Útok křižáků na Konstantinopol </vt:lpstr>
      <vt:lpstr>Křižácké státy a řecké nástupnickými státy v době po čtvrté křížové výpravě v Řecku </vt:lpstr>
      <vt:lpstr>zdroje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honza</dc:creator>
  <cp:lastModifiedBy>Marcela Kubátová</cp:lastModifiedBy>
  <cp:revision>8</cp:revision>
  <dcterms:created xsi:type="dcterms:W3CDTF">2010-12-16T14:34:37Z</dcterms:created>
  <dcterms:modified xsi:type="dcterms:W3CDTF">2015-02-26T11:29:18Z</dcterms:modified>
</cp:coreProperties>
</file>