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66" r:id="rId5"/>
    <p:sldId id="259" r:id="rId6"/>
    <p:sldId id="267" r:id="rId7"/>
    <p:sldId id="260" r:id="rId8"/>
    <p:sldId id="261" r:id="rId9"/>
    <p:sldId id="262" r:id="rId10"/>
    <p:sldId id="263" r:id="rId11"/>
    <p:sldId id="268" r:id="rId12"/>
    <p:sldId id="269" r:id="rId13"/>
    <p:sldId id="265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EF976-D852-4D5F-A035-C203D437E73B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05DB0-FB8E-42F4-A218-72B7FAA9837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640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9F646-4B12-42CA-BB05-301F36DD0E22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E08A-15D3-4328-8E45-1F13F7163685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20D3A-4310-4E5D-A103-69401845D67F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B4F32-BC28-410B-A79F-22A27442E22C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33-58EA-46AA-B257-A9D7EB31AD7D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FDFD6-B1DF-49DD-B8CA-044F4E1D3ADD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0DC8-028F-4171-AFD7-78E14EA571A8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87CE8-D577-4223-BABE-E1230CA25CD1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A1C5-4AFD-434A-A64E-821EE6E1D950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2F9C0-08AC-40FF-AD33-1C5D4F8B38A0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2A31-20AC-4190-AC7A-EEF642ACCB90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2CC00-F4DB-4AAB-8733-CD588C432D30}" type="datetime1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ZŠ, Týn nad Vltavou, Malá Strana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9605E-B135-43A2-A4D7-8719C88F6F8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 dir="u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://www.google.cz/images?hl=cs&amp;source=hp&amp;biw=1024&amp;bih=509&amp;q=jan+%C5%BEelivsk%C3%BD&amp;gbv=2&amp;aq=f&amp;aqi=g1&amp;aql=&amp;oq=" TargetMode="External"/><Relationship Id="rId7" Type="http://schemas.openxmlformats.org/officeDocument/2006/relationships/hyperlink" Target="http://www.google.cz/images?hl=cs&amp;gbv=2&amp;biw=1024&amp;bih=466&amp;tbs=isch:1&amp;sa=1&amp;q=husit%C3%A9+t%C3%A1bor&amp;aq=f&amp;aqi=&amp;aql=&amp;oq=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hyperlink" Target="http://www.google.cz/images?hl=cs&amp;gbv=2&amp;biw=1024&amp;bih=466&amp;tbs=isch:1&amp;sa=1&amp;q=husitsk%C3%BD+kalich&amp;aq=f&amp;aqi=g1&amp;aql=&amp;oq=" TargetMode="External"/><Relationship Id="rId5" Type="http://schemas.openxmlformats.org/officeDocument/2006/relationships/hyperlink" Target="http://www.google.cz/images?hl=cs&amp;gbv=2&amp;biw=1024&amp;bih=466&amp;tbs=isch:1&amp;sa=1&amp;q=pra%C5%BEsk%C3%A1+defenestrace+1419&amp;aq=f&amp;aqi=&amp;aql=&amp;oq=" TargetMode="External"/><Relationship Id="rId4" Type="http://schemas.openxmlformats.org/officeDocument/2006/relationships/hyperlink" Target="http://www.google.cz/images?hl=cs&amp;gbv=2&amp;biw=1024&amp;bih=466&amp;tbs=isch:1&amp;sa=1&amp;q=v%C3%A1clav+IV.+kr%C3%A1l&amp;aq=f&amp;aqi=&amp;aql=&amp;oq=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Rozmístění husitů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Husitství zachvátilo pouze Čechy</a:t>
            </a:r>
          </a:p>
          <a:p>
            <a:r>
              <a:rPr lang="cs-CZ" dirty="0" smtClean="0"/>
              <a:t>Morava a Slezsko katolické</a:t>
            </a:r>
          </a:p>
          <a:p>
            <a:r>
              <a:rPr lang="cs-CZ" dirty="0" smtClean="0"/>
              <a:t>I v Čechách byli zastánci katolíků</a:t>
            </a:r>
          </a:p>
          <a:p>
            <a:r>
              <a:rPr lang="cs-CZ" dirty="0" smtClean="0"/>
              <a:t>Boje mezi oběma tábory</a:t>
            </a:r>
          </a:p>
          <a:p>
            <a:r>
              <a:rPr lang="cs-CZ" dirty="0" smtClean="0"/>
              <a:t>Husité nemají z počátku žádné vojenské zkušenosti ani zbraně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 </a:t>
            </a:r>
            <a:r>
              <a:rPr lang="cs-CZ" sz="3200" b="1" dirty="0" smtClean="0"/>
              <a:t>Úkoly pro tebe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Husité jsou:  Husovi následovníci</a:t>
            </a:r>
          </a:p>
          <a:p>
            <a:pPr>
              <a:buNone/>
            </a:pPr>
            <a:r>
              <a:rPr lang="cs-CZ" dirty="0" smtClean="0"/>
              <a:t>                            Husovi odpůrci</a:t>
            </a:r>
          </a:p>
          <a:p>
            <a:pPr>
              <a:buNone/>
            </a:pPr>
            <a:r>
              <a:rPr lang="cs-CZ" dirty="0" smtClean="0"/>
              <a:t>                            Husovi stoupenci</a:t>
            </a:r>
          </a:p>
          <a:p>
            <a:pPr>
              <a:buNone/>
            </a:pPr>
            <a:r>
              <a:rPr lang="cs-CZ" dirty="0" smtClean="0"/>
              <a:t>Kalich je:  pohár na víno</a:t>
            </a:r>
          </a:p>
          <a:p>
            <a:pPr>
              <a:buNone/>
            </a:pPr>
            <a:r>
              <a:rPr lang="cs-CZ" dirty="0" smtClean="0"/>
              <a:t>                   nádoba na vaření</a:t>
            </a:r>
          </a:p>
          <a:p>
            <a:pPr>
              <a:buNone/>
            </a:pPr>
            <a:r>
              <a:rPr lang="cs-CZ" dirty="0" smtClean="0"/>
              <a:t>                   symbol husitů</a:t>
            </a:r>
          </a:p>
          <a:p>
            <a:pPr>
              <a:buNone/>
            </a:pPr>
            <a:r>
              <a:rPr lang="cs-CZ" dirty="0" smtClean="0"/>
              <a:t>Hostie je:  víno v kalichu</a:t>
            </a:r>
          </a:p>
          <a:p>
            <a:pPr>
              <a:buNone/>
            </a:pPr>
            <a:r>
              <a:rPr lang="cs-CZ" dirty="0" smtClean="0"/>
              <a:t>                   svěcené kolečko nekvašeného chleba</a:t>
            </a:r>
          </a:p>
          <a:p>
            <a:pPr>
              <a:buNone/>
            </a:pPr>
            <a:r>
              <a:rPr lang="cs-CZ" dirty="0" smtClean="0"/>
              <a:t>                   symbol těla páně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Doplň správně příjmení ke jménu: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Jan ………………………………………</a:t>
            </a:r>
          </a:p>
          <a:p>
            <a:pPr>
              <a:buNone/>
            </a:pPr>
            <a:r>
              <a:rPr lang="cs-CZ" dirty="0" smtClean="0"/>
              <a:t>(kazatel v kapli Betlémské)</a:t>
            </a:r>
          </a:p>
          <a:p>
            <a:pPr>
              <a:buNone/>
            </a:pPr>
            <a:r>
              <a:rPr lang="cs-CZ" dirty="0" smtClean="0"/>
              <a:t>Jan ……………………………………….</a:t>
            </a:r>
          </a:p>
          <a:p>
            <a:pPr>
              <a:buNone/>
            </a:pPr>
            <a:r>
              <a:rPr lang="cs-CZ" dirty="0" smtClean="0"/>
              <a:t>(kněz, nástupce Husův</a:t>
            </a:r>
          </a:p>
          <a:p>
            <a:pPr>
              <a:buNone/>
            </a:pPr>
            <a:r>
              <a:rPr lang="cs-CZ" dirty="0" smtClean="0"/>
              <a:t>Jan ………………………………………</a:t>
            </a:r>
          </a:p>
          <a:p>
            <a:pPr>
              <a:buNone/>
            </a:pPr>
            <a:r>
              <a:rPr lang="cs-CZ" dirty="0" smtClean="0"/>
              <a:t>(slavný český král)</a:t>
            </a:r>
          </a:p>
          <a:p>
            <a:pPr>
              <a:buNone/>
            </a:pPr>
            <a:r>
              <a:rPr lang="cs-CZ" dirty="0" smtClean="0"/>
              <a:t>Jan …………………………………….</a:t>
            </a:r>
          </a:p>
          <a:p>
            <a:pPr>
              <a:buNone/>
            </a:pPr>
            <a:r>
              <a:rPr lang="cs-CZ" dirty="0" smtClean="0"/>
              <a:t>(hejtman husitů)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 smtClean="0">
                <a:hlinkClick r:id="rId3"/>
              </a:rPr>
              <a:t>http://www.google.cz/images?</a:t>
            </a:r>
            <a:r>
              <a:rPr lang="cs-CZ" sz="1600" dirty="0" err="1" smtClean="0">
                <a:hlinkClick r:id="rId3"/>
              </a:rPr>
              <a:t>hl</a:t>
            </a:r>
            <a:r>
              <a:rPr lang="cs-CZ" sz="1600" dirty="0" smtClean="0">
                <a:hlinkClick r:id="rId3"/>
              </a:rPr>
              <a:t>=</a:t>
            </a:r>
            <a:r>
              <a:rPr lang="cs-CZ" sz="1600" dirty="0" err="1" smtClean="0">
                <a:hlinkClick r:id="rId3"/>
              </a:rPr>
              <a:t>cs</a:t>
            </a:r>
            <a:r>
              <a:rPr lang="cs-CZ" sz="1600" dirty="0" smtClean="0">
                <a:hlinkClick r:id="rId3"/>
              </a:rPr>
              <a:t>&amp;</a:t>
            </a:r>
            <a:r>
              <a:rPr lang="cs-CZ" sz="1600" dirty="0" err="1" smtClean="0">
                <a:hlinkClick r:id="rId3"/>
              </a:rPr>
              <a:t>source</a:t>
            </a:r>
            <a:r>
              <a:rPr lang="cs-CZ" sz="1600" dirty="0" smtClean="0">
                <a:hlinkClick r:id="rId3"/>
              </a:rPr>
              <a:t>=</a:t>
            </a:r>
            <a:r>
              <a:rPr lang="cs-CZ" sz="1600" dirty="0" err="1" smtClean="0">
                <a:hlinkClick r:id="rId3"/>
              </a:rPr>
              <a:t>hp</a:t>
            </a:r>
            <a:r>
              <a:rPr lang="cs-CZ" sz="1600" dirty="0" smtClean="0">
                <a:hlinkClick r:id="rId3"/>
              </a:rPr>
              <a:t>&amp;</a:t>
            </a:r>
            <a:r>
              <a:rPr lang="cs-CZ" sz="1600" dirty="0" err="1" smtClean="0">
                <a:hlinkClick r:id="rId3"/>
              </a:rPr>
              <a:t>biw</a:t>
            </a:r>
            <a:r>
              <a:rPr lang="cs-CZ" sz="1600" dirty="0" smtClean="0">
                <a:hlinkClick r:id="rId3"/>
              </a:rPr>
              <a:t>=1024&amp;</a:t>
            </a:r>
            <a:r>
              <a:rPr lang="cs-CZ" sz="1600" dirty="0" err="1" smtClean="0">
                <a:hlinkClick r:id="rId3"/>
              </a:rPr>
              <a:t>bih</a:t>
            </a:r>
            <a:r>
              <a:rPr lang="cs-CZ" sz="1600" dirty="0" smtClean="0">
                <a:hlinkClick r:id="rId3"/>
              </a:rPr>
              <a:t>=509&amp;q=</a:t>
            </a:r>
            <a:r>
              <a:rPr lang="cs-CZ" sz="1600" dirty="0" err="1" smtClean="0">
                <a:hlinkClick r:id="rId3"/>
              </a:rPr>
              <a:t>jan</a:t>
            </a:r>
            <a:r>
              <a:rPr lang="cs-CZ" sz="1600" dirty="0" smtClean="0">
                <a:hlinkClick r:id="rId3"/>
              </a:rPr>
              <a:t>+%C5%</a:t>
            </a:r>
            <a:r>
              <a:rPr lang="cs-CZ" sz="1600" dirty="0" err="1" smtClean="0">
                <a:hlinkClick r:id="rId3"/>
              </a:rPr>
              <a:t>BEelivsk</a:t>
            </a:r>
            <a:r>
              <a:rPr lang="cs-CZ" sz="1600" dirty="0" smtClean="0">
                <a:hlinkClick r:id="rId3"/>
              </a:rPr>
              <a:t>%C3%BD&amp;</a:t>
            </a:r>
            <a:r>
              <a:rPr lang="cs-CZ" sz="1600" dirty="0" err="1" smtClean="0">
                <a:hlinkClick r:id="rId3"/>
              </a:rPr>
              <a:t>gbv</a:t>
            </a:r>
            <a:r>
              <a:rPr lang="cs-CZ" sz="1600" dirty="0" smtClean="0">
                <a:hlinkClick r:id="rId3"/>
              </a:rPr>
              <a:t>=2&amp;</a:t>
            </a:r>
            <a:r>
              <a:rPr lang="cs-CZ" sz="1600" dirty="0" err="1" smtClean="0">
                <a:hlinkClick r:id="rId3"/>
              </a:rPr>
              <a:t>aq</a:t>
            </a:r>
            <a:r>
              <a:rPr lang="cs-CZ" sz="1600" dirty="0" smtClean="0">
                <a:hlinkClick r:id="rId3"/>
              </a:rPr>
              <a:t>=f&amp;</a:t>
            </a:r>
            <a:r>
              <a:rPr lang="cs-CZ" sz="1600" dirty="0" err="1" smtClean="0">
                <a:hlinkClick r:id="rId3"/>
              </a:rPr>
              <a:t>aqi</a:t>
            </a:r>
            <a:r>
              <a:rPr lang="cs-CZ" sz="1600" dirty="0" smtClean="0">
                <a:hlinkClick r:id="rId3"/>
              </a:rPr>
              <a:t>=g1&amp;</a:t>
            </a:r>
            <a:r>
              <a:rPr lang="cs-CZ" sz="1600" dirty="0" err="1" smtClean="0">
                <a:hlinkClick r:id="rId3"/>
              </a:rPr>
              <a:t>aql</a:t>
            </a:r>
            <a:r>
              <a:rPr lang="cs-CZ" sz="1600" dirty="0" smtClean="0">
                <a:hlinkClick r:id="rId3"/>
              </a:rPr>
              <a:t>=&amp;</a:t>
            </a:r>
            <a:r>
              <a:rPr lang="cs-CZ" sz="1600" dirty="0" err="1" smtClean="0">
                <a:hlinkClick r:id="rId3"/>
              </a:rPr>
              <a:t>oq</a:t>
            </a:r>
            <a:r>
              <a:rPr lang="cs-CZ" sz="1600" dirty="0" smtClean="0">
                <a:hlinkClick r:id="rId3"/>
              </a:rPr>
              <a:t>=</a:t>
            </a:r>
            <a:endParaRPr lang="cs-CZ" sz="1600" dirty="0" smtClean="0"/>
          </a:p>
          <a:p>
            <a:r>
              <a:rPr lang="cs-CZ" sz="1600" dirty="0" smtClean="0">
                <a:hlinkClick r:id="rId4"/>
              </a:rPr>
              <a:t>http://www.</a:t>
            </a:r>
            <a:r>
              <a:rPr lang="cs-CZ" sz="1600" dirty="0" err="1" smtClean="0">
                <a:hlinkClick r:id="rId4"/>
              </a:rPr>
              <a:t>google.cz</a:t>
            </a:r>
            <a:r>
              <a:rPr lang="cs-CZ" sz="1600" dirty="0" smtClean="0">
                <a:hlinkClick r:id="rId4"/>
              </a:rPr>
              <a:t>/</a:t>
            </a:r>
            <a:r>
              <a:rPr lang="cs-CZ" sz="1600" dirty="0" err="1" smtClean="0">
                <a:hlinkClick r:id="rId4"/>
              </a:rPr>
              <a:t>images</a:t>
            </a:r>
            <a:r>
              <a:rPr lang="cs-CZ" sz="1600" dirty="0" smtClean="0">
                <a:hlinkClick r:id="rId4"/>
              </a:rPr>
              <a:t>?</a:t>
            </a:r>
            <a:r>
              <a:rPr lang="cs-CZ" sz="1600" dirty="0" err="1" smtClean="0">
                <a:hlinkClick r:id="rId4"/>
              </a:rPr>
              <a:t>hl</a:t>
            </a:r>
            <a:r>
              <a:rPr lang="cs-CZ" sz="1600" dirty="0" smtClean="0">
                <a:hlinkClick r:id="rId4"/>
              </a:rPr>
              <a:t>=</a:t>
            </a:r>
            <a:r>
              <a:rPr lang="cs-CZ" sz="1600" dirty="0" err="1" smtClean="0">
                <a:hlinkClick r:id="rId4"/>
              </a:rPr>
              <a:t>cs</a:t>
            </a:r>
            <a:r>
              <a:rPr lang="cs-CZ" sz="1600" dirty="0" smtClean="0">
                <a:hlinkClick r:id="rId4"/>
              </a:rPr>
              <a:t>&amp;</a:t>
            </a:r>
            <a:r>
              <a:rPr lang="cs-CZ" sz="1600" dirty="0" err="1" smtClean="0">
                <a:hlinkClick r:id="rId4"/>
              </a:rPr>
              <a:t>gbv</a:t>
            </a:r>
            <a:r>
              <a:rPr lang="cs-CZ" sz="1600" dirty="0" smtClean="0">
                <a:hlinkClick r:id="rId4"/>
              </a:rPr>
              <a:t>=2&amp;</a:t>
            </a:r>
            <a:r>
              <a:rPr lang="cs-CZ" sz="1600" dirty="0" err="1" smtClean="0">
                <a:hlinkClick r:id="rId4"/>
              </a:rPr>
              <a:t>biw</a:t>
            </a:r>
            <a:r>
              <a:rPr lang="cs-CZ" sz="1600" dirty="0" smtClean="0">
                <a:hlinkClick r:id="rId4"/>
              </a:rPr>
              <a:t>=1024&amp;</a:t>
            </a:r>
            <a:r>
              <a:rPr lang="cs-CZ" sz="1600" dirty="0" err="1" smtClean="0">
                <a:hlinkClick r:id="rId4"/>
              </a:rPr>
              <a:t>bih</a:t>
            </a:r>
            <a:r>
              <a:rPr lang="cs-CZ" sz="1600" dirty="0" smtClean="0">
                <a:hlinkClick r:id="rId4"/>
              </a:rPr>
              <a:t>=466&amp;</a:t>
            </a:r>
            <a:r>
              <a:rPr lang="cs-CZ" sz="1600" dirty="0" err="1" smtClean="0">
                <a:hlinkClick r:id="rId4"/>
              </a:rPr>
              <a:t>tbs</a:t>
            </a:r>
            <a:r>
              <a:rPr lang="cs-CZ" sz="1600" dirty="0" smtClean="0">
                <a:hlinkClick r:id="rId4"/>
              </a:rPr>
              <a:t>=</a:t>
            </a:r>
            <a:r>
              <a:rPr lang="cs-CZ" sz="1600" dirty="0" err="1" smtClean="0">
                <a:hlinkClick r:id="rId4"/>
              </a:rPr>
              <a:t>isch</a:t>
            </a:r>
            <a:r>
              <a:rPr lang="cs-CZ" sz="1600" dirty="0" smtClean="0">
                <a:hlinkClick r:id="rId4"/>
              </a:rPr>
              <a:t>%3A1&amp;</a:t>
            </a:r>
            <a:r>
              <a:rPr lang="cs-CZ" sz="1600" dirty="0" err="1" smtClean="0">
                <a:hlinkClick r:id="rId4"/>
              </a:rPr>
              <a:t>sa</a:t>
            </a:r>
            <a:r>
              <a:rPr lang="cs-CZ" sz="1600" dirty="0" smtClean="0">
                <a:hlinkClick r:id="rId4"/>
              </a:rPr>
              <a:t>=1&amp;q=v%C3%A1clav+IV.+</a:t>
            </a:r>
            <a:r>
              <a:rPr lang="cs-CZ" sz="1600" dirty="0" err="1" smtClean="0">
                <a:hlinkClick r:id="rId4"/>
              </a:rPr>
              <a:t>kr</a:t>
            </a:r>
            <a:r>
              <a:rPr lang="cs-CZ" sz="1600" dirty="0" smtClean="0">
                <a:hlinkClick r:id="rId4"/>
              </a:rPr>
              <a:t>%C3%A1l&amp;</a:t>
            </a:r>
            <a:r>
              <a:rPr lang="cs-CZ" sz="1600" dirty="0" err="1" smtClean="0">
                <a:hlinkClick r:id="rId4"/>
              </a:rPr>
              <a:t>aq</a:t>
            </a:r>
            <a:r>
              <a:rPr lang="cs-CZ" sz="1600" dirty="0" smtClean="0">
                <a:hlinkClick r:id="rId4"/>
              </a:rPr>
              <a:t>=f&amp;</a:t>
            </a:r>
            <a:r>
              <a:rPr lang="cs-CZ" sz="1600" dirty="0" err="1" smtClean="0">
                <a:hlinkClick r:id="rId4"/>
              </a:rPr>
              <a:t>aqi</a:t>
            </a:r>
            <a:r>
              <a:rPr lang="cs-CZ" sz="1600" dirty="0" smtClean="0">
                <a:hlinkClick r:id="rId4"/>
              </a:rPr>
              <a:t>=&amp;</a:t>
            </a:r>
            <a:r>
              <a:rPr lang="cs-CZ" sz="1600" dirty="0" err="1" smtClean="0">
                <a:hlinkClick r:id="rId4"/>
              </a:rPr>
              <a:t>aql</a:t>
            </a:r>
            <a:r>
              <a:rPr lang="cs-CZ" sz="1600" dirty="0" smtClean="0">
                <a:hlinkClick r:id="rId4"/>
              </a:rPr>
              <a:t>=&amp;</a:t>
            </a:r>
            <a:r>
              <a:rPr lang="cs-CZ" sz="1600" dirty="0" err="1" smtClean="0">
                <a:hlinkClick r:id="rId4"/>
              </a:rPr>
              <a:t>oq</a:t>
            </a:r>
            <a:r>
              <a:rPr lang="cs-CZ" sz="1600" dirty="0" smtClean="0">
                <a:hlinkClick r:id="rId4"/>
              </a:rPr>
              <a:t>=</a:t>
            </a:r>
            <a:endParaRPr lang="cs-CZ" sz="1600" dirty="0" smtClean="0"/>
          </a:p>
          <a:p>
            <a:r>
              <a:rPr lang="cs-CZ" sz="1600" dirty="0" smtClean="0">
                <a:hlinkClick r:id="rId5"/>
              </a:rPr>
              <a:t>http://www.</a:t>
            </a:r>
            <a:r>
              <a:rPr lang="cs-CZ" sz="1600" dirty="0" err="1" smtClean="0">
                <a:hlinkClick r:id="rId5"/>
              </a:rPr>
              <a:t>google.cz</a:t>
            </a:r>
            <a:r>
              <a:rPr lang="cs-CZ" sz="1600" dirty="0" smtClean="0">
                <a:hlinkClick r:id="rId5"/>
              </a:rPr>
              <a:t>/</a:t>
            </a:r>
            <a:r>
              <a:rPr lang="cs-CZ" sz="1600" dirty="0" err="1" smtClean="0">
                <a:hlinkClick r:id="rId5"/>
              </a:rPr>
              <a:t>images</a:t>
            </a:r>
            <a:r>
              <a:rPr lang="cs-CZ" sz="1600" dirty="0" smtClean="0">
                <a:hlinkClick r:id="rId5"/>
              </a:rPr>
              <a:t>?</a:t>
            </a:r>
            <a:r>
              <a:rPr lang="cs-CZ" sz="1600" dirty="0" err="1" smtClean="0">
                <a:hlinkClick r:id="rId5"/>
              </a:rPr>
              <a:t>hl</a:t>
            </a:r>
            <a:r>
              <a:rPr lang="cs-CZ" sz="1600" dirty="0" smtClean="0">
                <a:hlinkClick r:id="rId5"/>
              </a:rPr>
              <a:t>=</a:t>
            </a:r>
            <a:r>
              <a:rPr lang="cs-CZ" sz="1600" dirty="0" err="1" smtClean="0">
                <a:hlinkClick r:id="rId5"/>
              </a:rPr>
              <a:t>cs</a:t>
            </a:r>
            <a:r>
              <a:rPr lang="cs-CZ" sz="1600" dirty="0" smtClean="0">
                <a:hlinkClick r:id="rId5"/>
              </a:rPr>
              <a:t>&amp;</a:t>
            </a:r>
            <a:r>
              <a:rPr lang="cs-CZ" sz="1600" dirty="0" err="1" smtClean="0">
                <a:hlinkClick r:id="rId5"/>
              </a:rPr>
              <a:t>gbv</a:t>
            </a:r>
            <a:r>
              <a:rPr lang="cs-CZ" sz="1600" dirty="0" smtClean="0">
                <a:hlinkClick r:id="rId5"/>
              </a:rPr>
              <a:t>=2&amp;</a:t>
            </a:r>
            <a:r>
              <a:rPr lang="cs-CZ" sz="1600" dirty="0" err="1" smtClean="0">
                <a:hlinkClick r:id="rId5"/>
              </a:rPr>
              <a:t>biw</a:t>
            </a:r>
            <a:r>
              <a:rPr lang="cs-CZ" sz="1600" dirty="0" smtClean="0">
                <a:hlinkClick r:id="rId5"/>
              </a:rPr>
              <a:t>=1024&amp;</a:t>
            </a:r>
            <a:r>
              <a:rPr lang="cs-CZ" sz="1600" dirty="0" err="1" smtClean="0">
                <a:hlinkClick r:id="rId5"/>
              </a:rPr>
              <a:t>bih</a:t>
            </a:r>
            <a:r>
              <a:rPr lang="cs-CZ" sz="1600" dirty="0" smtClean="0">
                <a:hlinkClick r:id="rId5"/>
              </a:rPr>
              <a:t>=466&amp;</a:t>
            </a:r>
            <a:r>
              <a:rPr lang="cs-CZ" sz="1600" dirty="0" err="1" smtClean="0">
                <a:hlinkClick r:id="rId5"/>
              </a:rPr>
              <a:t>tbs</a:t>
            </a:r>
            <a:r>
              <a:rPr lang="cs-CZ" sz="1600" dirty="0" smtClean="0">
                <a:hlinkClick r:id="rId5"/>
              </a:rPr>
              <a:t>=</a:t>
            </a:r>
            <a:r>
              <a:rPr lang="cs-CZ" sz="1600" dirty="0" err="1" smtClean="0">
                <a:hlinkClick r:id="rId5"/>
              </a:rPr>
              <a:t>isch</a:t>
            </a:r>
            <a:r>
              <a:rPr lang="cs-CZ" sz="1600" dirty="0" smtClean="0">
                <a:hlinkClick r:id="rId5"/>
              </a:rPr>
              <a:t>%3A1&amp;</a:t>
            </a:r>
            <a:r>
              <a:rPr lang="cs-CZ" sz="1600" dirty="0" err="1" smtClean="0">
                <a:hlinkClick r:id="rId5"/>
              </a:rPr>
              <a:t>sa</a:t>
            </a:r>
            <a:r>
              <a:rPr lang="cs-CZ" sz="1600" dirty="0" smtClean="0">
                <a:hlinkClick r:id="rId5"/>
              </a:rPr>
              <a:t>=1&amp;q=pra%C5%</a:t>
            </a:r>
            <a:r>
              <a:rPr lang="cs-CZ" sz="1600" dirty="0" err="1" smtClean="0">
                <a:hlinkClick r:id="rId5"/>
              </a:rPr>
              <a:t>BEsk</a:t>
            </a:r>
            <a:r>
              <a:rPr lang="cs-CZ" sz="1600" dirty="0" smtClean="0">
                <a:hlinkClick r:id="rId5"/>
              </a:rPr>
              <a:t>%C3%A1+defenestrace+1419&amp;</a:t>
            </a:r>
            <a:r>
              <a:rPr lang="cs-CZ" sz="1600" dirty="0" err="1" smtClean="0">
                <a:hlinkClick r:id="rId5"/>
              </a:rPr>
              <a:t>aq</a:t>
            </a:r>
            <a:r>
              <a:rPr lang="cs-CZ" sz="1600" dirty="0" smtClean="0">
                <a:hlinkClick r:id="rId5"/>
              </a:rPr>
              <a:t>=f&amp;</a:t>
            </a:r>
            <a:r>
              <a:rPr lang="cs-CZ" sz="1600" dirty="0" err="1" smtClean="0">
                <a:hlinkClick r:id="rId5"/>
              </a:rPr>
              <a:t>aqi</a:t>
            </a:r>
            <a:r>
              <a:rPr lang="cs-CZ" sz="1600" dirty="0" smtClean="0">
                <a:hlinkClick r:id="rId5"/>
              </a:rPr>
              <a:t>=&amp;</a:t>
            </a:r>
            <a:r>
              <a:rPr lang="cs-CZ" sz="1600" dirty="0" err="1" smtClean="0">
                <a:hlinkClick r:id="rId5"/>
              </a:rPr>
              <a:t>aql</a:t>
            </a:r>
            <a:r>
              <a:rPr lang="cs-CZ" sz="1600" dirty="0" smtClean="0">
                <a:hlinkClick r:id="rId5"/>
              </a:rPr>
              <a:t>=&amp;</a:t>
            </a:r>
            <a:r>
              <a:rPr lang="cs-CZ" sz="1600" dirty="0" err="1" smtClean="0">
                <a:hlinkClick r:id="rId5"/>
              </a:rPr>
              <a:t>oq</a:t>
            </a:r>
            <a:r>
              <a:rPr lang="cs-CZ" sz="1600" dirty="0" smtClean="0">
                <a:hlinkClick r:id="rId5"/>
              </a:rPr>
              <a:t>=</a:t>
            </a:r>
            <a:endParaRPr lang="cs-CZ" sz="1600" dirty="0" smtClean="0"/>
          </a:p>
          <a:p>
            <a:r>
              <a:rPr lang="cs-CZ" sz="1600" dirty="0" smtClean="0">
                <a:hlinkClick r:id="rId6"/>
              </a:rPr>
              <a:t>http://www.</a:t>
            </a:r>
            <a:r>
              <a:rPr lang="cs-CZ" sz="1600" dirty="0" err="1" smtClean="0">
                <a:hlinkClick r:id="rId6"/>
              </a:rPr>
              <a:t>google.cz</a:t>
            </a:r>
            <a:r>
              <a:rPr lang="cs-CZ" sz="1600" dirty="0" smtClean="0">
                <a:hlinkClick r:id="rId6"/>
              </a:rPr>
              <a:t>/</a:t>
            </a:r>
            <a:r>
              <a:rPr lang="cs-CZ" sz="1600" dirty="0" err="1" smtClean="0">
                <a:hlinkClick r:id="rId6"/>
              </a:rPr>
              <a:t>images</a:t>
            </a:r>
            <a:r>
              <a:rPr lang="cs-CZ" sz="1600" dirty="0" smtClean="0">
                <a:hlinkClick r:id="rId6"/>
              </a:rPr>
              <a:t>?</a:t>
            </a:r>
            <a:r>
              <a:rPr lang="cs-CZ" sz="1600" dirty="0" err="1" smtClean="0">
                <a:hlinkClick r:id="rId6"/>
              </a:rPr>
              <a:t>hl</a:t>
            </a:r>
            <a:r>
              <a:rPr lang="cs-CZ" sz="1600" dirty="0" smtClean="0">
                <a:hlinkClick r:id="rId6"/>
              </a:rPr>
              <a:t>=</a:t>
            </a:r>
            <a:r>
              <a:rPr lang="cs-CZ" sz="1600" dirty="0" err="1" smtClean="0">
                <a:hlinkClick r:id="rId6"/>
              </a:rPr>
              <a:t>cs</a:t>
            </a:r>
            <a:r>
              <a:rPr lang="cs-CZ" sz="1600" dirty="0" smtClean="0">
                <a:hlinkClick r:id="rId6"/>
              </a:rPr>
              <a:t>&amp;</a:t>
            </a:r>
            <a:r>
              <a:rPr lang="cs-CZ" sz="1600" dirty="0" err="1" smtClean="0">
                <a:hlinkClick r:id="rId6"/>
              </a:rPr>
              <a:t>gbv</a:t>
            </a:r>
            <a:r>
              <a:rPr lang="cs-CZ" sz="1600" dirty="0" smtClean="0">
                <a:hlinkClick r:id="rId6"/>
              </a:rPr>
              <a:t>=2&amp;</a:t>
            </a:r>
            <a:r>
              <a:rPr lang="cs-CZ" sz="1600" dirty="0" err="1" smtClean="0">
                <a:hlinkClick r:id="rId6"/>
              </a:rPr>
              <a:t>biw</a:t>
            </a:r>
            <a:r>
              <a:rPr lang="cs-CZ" sz="1600" dirty="0" smtClean="0">
                <a:hlinkClick r:id="rId6"/>
              </a:rPr>
              <a:t>=1024&amp;</a:t>
            </a:r>
            <a:r>
              <a:rPr lang="cs-CZ" sz="1600" dirty="0" err="1" smtClean="0">
                <a:hlinkClick r:id="rId6"/>
              </a:rPr>
              <a:t>bih</a:t>
            </a:r>
            <a:r>
              <a:rPr lang="cs-CZ" sz="1600" dirty="0" smtClean="0">
                <a:hlinkClick r:id="rId6"/>
              </a:rPr>
              <a:t>=466&amp;</a:t>
            </a:r>
            <a:r>
              <a:rPr lang="cs-CZ" sz="1600" dirty="0" err="1" smtClean="0">
                <a:hlinkClick r:id="rId6"/>
              </a:rPr>
              <a:t>tbs</a:t>
            </a:r>
            <a:r>
              <a:rPr lang="cs-CZ" sz="1600" dirty="0" smtClean="0">
                <a:hlinkClick r:id="rId6"/>
              </a:rPr>
              <a:t>=</a:t>
            </a:r>
            <a:r>
              <a:rPr lang="cs-CZ" sz="1600" dirty="0" err="1" smtClean="0">
                <a:hlinkClick r:id="rId6"/>
              </a:rPr>
              <a:t>isch</a:t>
            </a:r>
            <a:r>
              <a:rPr lang="cs-CZ" sz="1600" dirty="0" smtClean="0">
                <a:hlinkClick r:id="rId6"/>
              </a:rPr>
              <a:t>%3A1&amp;</a:t>
            </a:r>
            <a:r>
              <a:rPr lang="cs-CZ" sz="1600" dirty="0" err="1" smtClean="0">
                <a:hlinkClick r:id="rId6"/>
              </a:rPr>
              <a:t>sa</a:t>
            </a:r>
            <a:r>
              <a:rPr lang="cs-CZ" sz="1600" dirty="0" smtClean="0">
                <a:hlinkClick r:id="rId6"/>
              </a:rPr>
              <a:t>=1&amp;q=</a:t>
            </a:r>
            <a:r>
              <a:rPr lang="cs-CZ" sz="1600" dirty="0" err="1" smtClean="0">
                <a:hlinkClick r:id="rId6"/>
              </a:rPr>
              <a:t>husitsk</a:t>
            </a:r>
            <a:r>
              <a:rPr lang="cs-CZ" sz="1600" dirty="0" smtClean="0">
                <a:hlinkClick r:id="rId6"/>
              </a:rPr>
              <a:t>%C3%BD+kalich&amp;</a:t>
            </a:r>
            <a:r>
              <a:rPr lang="cs-CZ" sz="1600" dirty="0" err="1" smtClean="0">
                <a:hlinkClick r:id="rId6"/>
              </a:rPr>
              <a:t>aq</a:t>
            </a:r>
            <a:r>
              <a:rPr lang="cs-CZ" sz="1600" dirty="0" smtClean="0">
                <a:hlinkClick r:id="rId6"/>
              </a:rPr>
              <a:t>=f&amp;</a:t>
            </a:r>
            <a:r>
              <a:rPr lang="cs-CZ" sz="1600" dirty="0" err="1" smtClean="0">
                <a:hlinkClick r:id="rId6"/>
              </a:rPr>
              <a:t>aqi</a:t>
            </a:r>
            <a:r>
              <a:rPr lang="cs-CZ" sz="1600" dirty="0" smtClean="0">
                <a:hlinkClick r:id="rId6"/>
              </a:rPr>
              <a:t>=g1&amp;</a:t>
            </a:r>
            <a:r>
              <a:rPr lang="cs-CZ" sz="1600" dirty="0" err="1" smtClean="0">
                <a:hlinkClick r:id="rId6"/>
              </a:rPr>
              <a:t>aql</a:t>
            </a:r>
            <a:r>
              <a:rPr lang="cs-CZ" sz="1600" dirty="0" smtClean="0">
                <a:hlinkClick r:id="rId6"/>
              </a:rPr>
              <a:t>=&amp;</a:t>
            </a:r>
            <a:r>
              <a:rPr lang="cs-CZ" sz="1600" dirty="0" err="1" smtClean="0">
                <a:hlinkClick r:id="rId6"/>
              </a:rPr>
              <a:t>oq</a:t>
            </a:r>
            <a:r>
              <a:rPr lang="cs-CZ" sz="1600" dirty="0" smtClean="0">
                <a:hlinkClick r:id="rId6"/>
              </a:rPr>
              <a:t>=</a:t>
            </a:r>
            <a:endParaRPr lang="cs-CZ" sz="1600" dirty="0" smtClean="0"/>
          </a:p>
          <a:p>
            <a:r>
              <a:rPr lang="cs-CZ" sz="1600" dirty="0" smtClean="0">
                <a:hlinkClick r:id="rId7"/>
              </a:rPr>
              <a:t>http://www.</a:t>
            </a:r>
            <a:r>
              <a:rPr lang="cs-CZ" sz="1600" dirty="0" err="1" smtClean="0">
                <a:hlinkClick r:id="rId7"/>
              </a:rPr>
              <a:t>google.cz</a:t>
            </a:r>
            <a:r>
              <a:rPr lang="cs-CZ" sz="1600" dirty="0" smtClean="0">
                <a:hlinkClick r:id="rId7"/>
              </a:rPr>
              <a:t>/</a:t>
            </a:r>
            <a:r>
              <a:rPr lang="cs-CZ" sz="1600" dirty="0" err="1" smtClean="0">
                <a:hlinkClick r:id="rId7"/>
              </a:rPr>
              <a:t>images</a:t>
            </a:r>
            <a:r>
              <a:rPr lang="cs-CZ" sz="1600" dirty="0" smtClean="0">
                <a:hlinkClick r:id="rId7"/>
              </a:rPr>
              <a:t>?</a:t>
            </a:r>
            <a:r>
              <a:rPr lang="cs-CZ" sz="1600" dirty="0" err="1" smtClean="0">
                <a:hlinkClick r:id="rId7"/>
              </a:rPr>
              <a:t>hl</a:t>
            </a:r>
            <a:r>
              <a:rPr lang="cs-CZ" sz="1600" dirty="0" smtClean="0">
                <a:hlinkClick r:id="rId7"/>
              </a:rPr>
              <a:t>=</a:t>
            </a:r>
            <a:r>
              <a:rPr lang="cs-CZ" sz="1600" dirty="0" err="1" smtClean="0">
                <a:hlinkClick r:id="rId7"/>
              </a:rPr>
              <a:t>cs</a:t>
            </a:r>
            <a:r>
              <a:rPr lang="cs-CZ" sz="1600" dirty="0" smtClean="0">
                <a:hlinkClick r:id="rId7"/>
              </a:rPr>
              <a:t>&amp;</a:t>
            </a:r>
            <a:r>
              <a:rPr lang="cs-CZ" sz="1600" dirty="0" err="1" smtClean="0">
                <a:hlinkClick r:id="rId7"/>
              </a:rPr>
              <a:t>gbv</a:t>
            </a:r>
            <a:r>
              <a:rPr lang="cs-CZ" sz="1600" dirty="0" smtClean="0">
                <a:hlinkClick r:id="rId7"/>
              </a:rPr>
              <a:t>=2&amp;</a:t>
            </a:r>
            <a:r>
              <a:rPr lang="cs-CZ" sz="1600" dirty="0" err="1" smtClean="0">
                <a:hlinkClick r:id="rId7"/>
              </a:rPr>
              <a:t>biw</a:t>
            </a:r>
            <a:r>
              <a:rPr lang="cs-CZ" sz="1600" dirty="0" smtClean="0">
                <a:hlinkClick r:id="rId7"/>
              </a:rPr>
              <a:t>=1024&amp;</a:t>
            </a:r>
            <a:r>
              <a:rPr lang="cs-CZ" sz="1600" dirty="0" err="1" smtClean="0">
                <a:hlinkClick r:id="rId7"/>
              </a:rPr>
              <a:t>bih</a:t>
            </a:r>
            <a:r>
              <a:rPr lang="cs-CZ" sz="1600" dirty="0" smtClean="0">
                <a:hlinkClick r:id="rId7"/>
              </a:rPr>
              <a:t>=466&amp;</a:t>
            </a:r>
            <a:r>
              <a:rPr lang="cs-CZ" sz="1600" dirty="0" err="1" smtClean="0">
                <a:hlinkClick r:id="rId7"/>
              </a:rPr>
              <a:t>tbs</a:t>
            </a:r>
            <a:r>
              <a:rPr lang="cs-CZ" sz="1600" dirty="0" smtClean="0">
                <a:hlinkClick r:id="rId7"/>
              </a:rPr>
              <a:t>=</a:t>
            </a:r>
            <a:r>
              <a:rPr lang="cs-CZ" sz="1600" dirty="0" err="1" smtClean="0">
                <a:hlinkClick r:id="rId7"/>
              </a:rPr>
              <a:t>isch</a:t>
            </a:r>
            <a:r>
              <a:rPr lang="cs-CZ" sz="1600" dirty="0" smtClean="0">
                <a:hlinkClick r:id="rId7"/>
              </a:rPr>
              <a:t>%3A1&amp;</a:t>
            </a:r>
            <a:r>
              <a:rPr lang="cs-CZ" sz="1600" dirty="0" err="1" smtClean="0">
                <a:hlinkClick r:id="rId7"/>
              </a:rPr>
              <a:t>sa</a:t>
            </a:r>
            <a:r>
              <a:rPr lang="cs-CZ" sz="1600" dirty="0" smtClean="0">
                <a:hlinkClick r:id="rId7"/>
              </a:rPr>
              <a:t>=1&amp;q=</a:t>
            </a:r>
            <a:r>
              <a:rPr lang="cs-CZ" sz="1600" dirty="0" err="1" smtClean="0">
                <a:hlinkClick r:id="rId7"/>
              </a:rPr>
              <a:t>husit</a:t>
            </a:r>
            <a:r>
              <a:rPr lang="cs-CZ" sz="1600" dirty="0" smtClean="0">
                <a:hlinkClick r:id="rId7"/>
              </a:rPr>
              <a:t>%C3%A9+t%C3%A1bor&amp;</a:t>
            </a:r>
            <a:r>
              <a:rPr lang="cs-CZ" sz="1600" dirty="0" err="1" smtClean="0">
                <a:hlinkClick r:id="rId7"/>
              </a:rPr>
              <a:t>aq</a:t>
            </a:r>
            <a:r>
              <a:rPr lang="cs-CZ" sz="1600" dirty="0" smtClean="0">
                <a:hlinkClick r:id="rId7"/>
              </a:rPr>
              <a:t>=f&amp;</a:t>
            </a:r>
            <a:r>
              <a:rPr lang="cs-CZ" sz="1600" dirty="0" err="1" smtClean="0">
                <a:hlinkClick r:id="rId7"/>
              </a:rPr>
              <a:t>aqi</a:t>
            </a:r>
            <a:r>
              <a:rPr lang="cs-CZ" sz="1600" dirty="0" smtClean="0">
                <a:hlinkClick r:id="rId7"/>
              </a:rPr>
              <a:t>=&amp;</a:t>
            </a:r>
            <a:r>
              <a:rPr lang="cs-CZ" sz="1600" dirty="0" err="1" smtClean="0">
                <a:hlinkClick r:id="rId7"/>
              </a:rPr>
              <a:t>aql</a:t>
            </a:r>
            <a:r>
              <a:rPr lang="cs-CZ" sz="1600" dirty="0" smtClean="0">
                <a:hlinkClick r:id="rId7"/>
              </a:rPr>
              <a:t>=&amp;</a:t>
            </a:r>
            <a:r>
              <a:rPr lang="cs-CZ" sz="1600" dirty="0" err="1" smtClean="0">
                <a:hlinkClick r:id="rId7"/>
              </a:rPr>
              <a:t>oq</a:t>
            </a:r>
            <a:r>
              <a:rPr lang="cs-CZ" sz="1600" dirty="0" smtClean="0">
                <a:hlinkClick r:id="rId7"/>
              </a:rPr>
              <a:t>=</a:t>
            </a:r>
            <a:endParaRPr lang="cs-CZ" sz="1600" dirty="0" smtClean="0"/>
          </a:p>
          <a:p>
            <a:endParaRPr lang="cs-CZ" sz="1600" dirty="0" smtClean="0"/>
          </a:p>
          <a:p>
            <a:endParaRPr lang="cs-CZ" sz="16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ZŠ, Týn nad Vltavou, Malá Strana</a:t>
            </a:r>
            <a:endParaRPr lang="cs-CZ"/>
          </a:p>
        </p:txBody>
      </p:sp>
      <p:pic>
        <p:nvPicPr>
          <p:cNvPr id="7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8" cstate="print"/>
          <a:stretch>
            <a:fillRect/>
          </a:stretch>
        </p:blipFill>
        <p:spPr>
          <a:xfrm>
            <a:off x="8532440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>
                <a:latin typeface="Bernard MT Condensed" pitchFamily="18" charset="0"/>
              </a:rPr>
              <a:t>Po</a:t>
            </a:r>
            <a:r>
              <a:rPr lang="cs-CZ" sz="6000" b="1" dirty="0" smtClean="0">
                <a:latin typeface="Bernard MT Condensed" pitchFamily="18" charset="0"/>
              </a:rPr>
              <a:t>č</a:t>
            </a:r>
            <a:r>
              <a:rPr lang="cs-CZ" sz="6000" dirty="0" smtClean="0">
                <a:latin typeface="Bernard MT Condensed" pitchFamily="18" charset="0"/>
              </a:rPr>
              <a:t>átky husitství</a:t>
            </a:r>
            <a:endParaRPr lang="cs-CZ" sz="6000" dirty="0">
              <a:latin typeface="Bernard MT Condensed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Šnorková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Odezva na Husovu smrt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Husův boj měl obrovskou odezvu, rychle roste počet jeho stoupenců – husitů</a:t>
            </a:r>
          </a:p>
          <a:p>
            <a:r>
              <a:rPr lang="cs-CZ" dirty="0" smtClean="0"/>
              <a:t>V čele pražské chudiny kazatel </a:t>
            </a:r>
            <a:r>
              <a:rPr lang="cs-CZ" b="1" dirty="0" smtClean="0"/>
              <a:t>Jan Želivský</a:t>
            </a:r>
          </a:p>
          <a:p>
            <a:r>
              <a:rPr lang="cs-CZ" dirty="0" smtClean="0"/>
              <a:t>Král Václav IV. Se nedokázal  postavit na jejich stranu, dosadil jako konšely na radnici Nového města pražského odpůrce husitství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Jan Želivský a Václav IV.</a:t>
            </a:r>
            <a:endParaRPr lang="cs-CZ" sz="3200" dirty="0"/>
          </a:p>
        </p:txBody>
      </p:sp>
      <p:pic>
        <p:nvPicPr>
          <p:cNvPr id="1026" name="Picture 2" descr="G:\dějepis\dějepis 7\obr\jan-zelivsk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3312401" cy="3412406"/>
          </a:xfrm>
          <a:prstGeom prst="rect">
            <a:avLst/>
          </a:prstGeom>
          <a:noFill/>
        </p:spPr>
      </p:pic>
      <p:pic>
        <p:nvPicPr>
          <p:cNvPr id="1027" name="Picture 3" descr="G:\dějepis\dějepis 7\obr\kral-vaclav-I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858404"/>
            <a:ext cx="3312368" cy="391237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30. červenec 1419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radnici přitáhl dav husitů, žádal propuštění husitských vězňů</a:t>
            </a:r>
          </a:p>
          <a:p>
            <a:r>
              <a:rPr lang="cs-CZ" dirty="0" smtClean="0"/>
              <a:t>Konšelé odmítli             husité dobyli radnici a konšely vyházeli z oken na nastavená kopí</a:t>
            </a:r>
          </a:p>
          <a:p>
            <a:pPr>
              <a:buNone/>
            </a:pPr>
            <a:r>
              <a:rPr lang="cs-CZ" dirty="0" smtClean="0"/>
              <a:t>       </a:t>
            </a:r>
            <a:r>
              <a:rPr lang="cs-CZ" b="1" dirty="0" smtClean="0"/>
              <a:t>první pražská defenestrace</a:t>
            </a:r>
          </a:p>
          <a:p>
            <a:pPr>
              <a:buNone/>
            </a:pPr>
            <a:r>
              <a:rPr lang="cs-CZ" dirty="0" smtClean="0"/>
              <a:t>Krále zpráva tak rozčílila, že brzy na to zemřel</a:t>
            </a:r>
          </a:p>
          <a:p>
            <a:pPr>
              <a:buNone/>
            </a:pPr>
            <a:r>
              <a:rPr lang="cs-CZ" dirty="0" smtClean="0"/>
              <a:t>V Čechách se rozhořela revoluce, která přerostla v dlouhodobou válku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cxnSp>
        <p:nvCxnSpPr>
          <p:cNvPr id="6" name="Přímá spojovací šipka 5"/>
          <p:cNvCxnSpPr/>
          <p:nvPr/>
        </p:nvCxnSpPr>
        <p:spPr>
          <a:xfrm>
            <a:off x="3707904" y="2924944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pic>
        <p:nvPicPr>
          <p:cNvPr id="2050" name="Picture 2" descr="G:\dějepis\dějepis 7\obr\1233515700_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355976" cy="2997231"/>
          </a:xfrm>
          <a:prstGeom prst="rect">
            <a:avLst/>
          </a:prstGeom>
          <a:noFill/>
        </p:spPr>
      </p:pic>
      <p:pic>
        <p:nvPicPr>
          <p:cNvPr id="2051" name="Picture 3" descr="G:\dějepis\dějepis 7\obr\Liebscher,_Adolf_-_Svržení_konšelů_s_Novoměstské_radnice_30__července_1419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989907"/>
            <a:ext cx="2500922" cy="3868093"/>
          </a:xfrm>
          <a:prstGeom prst="rect">
            <a:avLst/>
          </a:prstGeom>
          <a:noFill/>
        </p:spPr>
      </p:pic>
      <p:pic>
        <p:nvPicPr>
          <p:cNvPr id="2052" name="Picture 4" descr="G:\dějepis\dějepis 7\obr\první-pražská-defenestrace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3495" y="0"/>
            <a:ext cx="4390505" cy="2927003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39552" y="981075"/>
            <a:ext cx="7690048" cy="5145088"/>
          </a:xfrm>
        </p:spPr>
        <p:txBody>
          <a:bodyPr/>
          <a:lstStyle/>
          <a:p>
            <a:r>
              <a:rPr lang="cs-CZ" dirty="0" smtClean="0"/>
              <a:t>Symbolem husitů – </a:t>
            </a:r>
            <a:r>
              <a:rPr lang="cs-CZ" b="1" dirty="0" smtClean="0"/>
              <a:t>kalich</a:t>
            </a:r>
          </a:p>
          <a:p>
            <a:pPr>
              <a:buNone/>
            </a:pPr>
            <a:r>
              <a:rPr lang="cs-CZ" dirty="0" smtClean="0"/>
              <a:t> (podle své víry přijímali pod obojí všichni věřící, nejen kněz)</a:t>
            </a:r>
          </a:p>
          <a:p>
            <a:pPr>
              <a:buNone/>
            </a:pPr>
            <a:r>
              <a:rPr lang="cs-CZ" dirty="0" smtClean="0"/>
              <a:t>  Věřící dostal hostii a víno z kalicha</a:t>
            </a:r>
            <a:endParaRPr lang="cs-CZ" dirty="0"/>
          </a:p>
        </p:txBody>
      </p:sp>
      <p:pic>
        <p:nvPicPr>
          <p:cNvPr id="3074" name="Picture 2" descr="G:\dějepis\dějepis 7\obr\kali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0146" y="4078288"/>
            <a:ext cx="1870992" cy="1870992"/>
          </a:xfrm>
          <a:prstGeom prst="rect">
            <a:avLst/>
          </a:prstGeom>
          <a:noFill/>
        </p:spPr>
      </p:pic>
      <p:pic>
        <p:nvPicPr>
          <p:cNvPr id="3075" name="Picture 3" descr="G:\dějepis\dějepis 7\obr\husiti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933056"/>
            <a:ext cx="2990850" cy="2238375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Co, kdo očekával od revoluce?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Šlechta</a:t>
            </a:r>
            <a:r>
              <a:rPr lang="cs-CZ" dirty="0" smtClean="0"/>
              <a:t>: přijímání pod obojí, zabrání církevního majetku</a:t>
            </a:r>
          </a:p>
          <a:p>
            <a:r>
              <a:rPr lang="cs-CZ" b="1" dirty="0" smtClean="0"/>
              <a:t>Měšťané</a:t>
            </a:r>
            <a:r>
              <a:rPr lang="cs-CZ" dirty="0" smtClean="0"/>
              <a:t>: reforma života církve podle bible</a:t>
            </a:r>
          </a:p>
          <a:p>
            <a:r>
              <a:rPr lang="cs-CZ" b="1" dirty="0" smtClean="0"/>
              <a:t>Lid</a:t>
            </a:r>
            <a:r>
              <a:rPr lang="cs-CZ" dirty="0" smtClean="0"/>
              <a:t>: konec hříšného světa, příchod božího království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51104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Tábor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cs-CZ" dirty="0" smtClean="0"/>
              <a:t>Husité si založili vlastní město, kde chtěli žít podle božích zákonů</a:t>
            </a:r>
          </a:p>
          <a:p>
            <a:r>
              <a:rPr lang="cs-CZ" dirty="0" smtClean="0"/>
              <a:t>Tábor</a:t>
            </a:r>
          </a:p>
          <a:p>
            <a:r>
              <a:rPr lang="cs-CZ" dirty="0" smtClean="0"/>
              <a:t>Vzájemná rovnost: bratři a</a:t>
            </a:r>
          </a:p>
          <a:p>
            <a:pPr>
              <a:buNone/>
            </a:pPr>
            <a:r>
              <a:rPr lang="cs-CZ" dirty="0" smtClean="0"/>
              <a:t>    sestry, společný majetek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pic>
        <p:nvPicPr>
          <p:cNvPr id="7170" name="Picture 2" descr="http://ao-institut.cz/texty/Ceske-dejiny/img/mikulas-ales-husitsky-tab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0"/>
            <a:ext cx="3779944" cy="2150368"/>
          </a:xfrm>
          <a:prstGeom prst="rect">
            <a:avLst/>
          </a:prstGeom>
          <a:noFill/>
        </p:spPr>
      </p:pic>
      <p:pic>
        <p:nvPicPr>
          <p:cNvPr id="7172" name="Picture 4" descr="http://malotridka.ic.cz/gallery/historie1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80928"/>
            <a:ext cx="2419565" cy="3789040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465</Words>
  <Application>Microsoft Office PowerPoint</Application>
  <PresentationFormat>Předvádění na obrazovce (4:3)</PresentationFormat>
  <Paragraphs>76</Paragraphs>
  <Slides>13</Slides>
  <Notes>0</Notes>
  <HiddenSlides>0</HiddenSlides>
  <MMClips>1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Bernard MT Condensed</vt:lpstr>
      <vt:lpstr>Calibri</vt:lpstr>
      <vt:lpstr>Motiv sady Office</vt:lpstr>
      <vt:lpstr>Nové modulové výukové a inovativní programy - zvýšení kvality ve vzdělávání  </vt:lpstr>
      <vt:lpstr>Počátky husitství</vt:lpstr>
      <vt:lpstr>Odezva na Husovu smrt</vt:lpstr>
      <vt:lpstr>Jan Želivský a Václav IV.</vt:lpstr>
      <vt:lpstr>30. červenec 1419</vt:lpstr>
      <vt:lpstr>Prezentace aplikace PowerPoint</vt:lpstr>
      <vt:lpstr>Prezentace aplikace PowerPoint</vt:lpstr>
      <vt:lpstr>Co, kdo očekával od revoluce?</vt:lpstr>
      <vt:lpstr>Tábor </vt:lpstr>
      <vt:lpstr>Rozmístění husitů</vt:lpstr>
      <vt:lpstr>  Úkoly pro tebe</vt:lpstr>
      <vt:lpstr>Doplň správně příjmení ke jménu:</vt:lpstr>
      <vt:lpstr>zdroje</vt:lpstr>
    </vt:vector>
  </TitlesOfParts>
  <Company>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Nové modulové výukové a inovativní programy - zvýšení kvality ve vzdělávání  </dc:title>
  <dc:creator>ZŠ, Týn nad Vltavou, Malá Strana</dc:creator>
  <cp:lastModifiedBy>Marcela Kubátová</cp:lastModifiedBy>
  <cp:revision>20</cp:revision>
  <dcterms:created xsi:type="dcterms:W3CDTF">2009-09-21T10:43:13Z</dcterms:created>
  <dcterms:modified xsi:type="dcterms:W3CDTF">2015-02-26T11:29:04Z</dcterms:modified>
</cp:coreProperties>
</file>