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63" r:id="rId6"/>
    <p:sldId id="264" r:id="rId7"/>
    <p:sldId id="258" r:id="rId8"/>
    <p:sldId id="268" r:id="rId9"/>
    <p:sldId id="260" r:id="rId10"/>
    <p:sldId id="261" r:id="rId11"/>
    <p:sldId id="262" r:id="rId12"/>
    <p:sldId id="265" r:id="rId13"/>
    <p:sldId id="266" r:id="rId14"/>
    <p:sldId id="267" r:id="rId15"/>
    <p:sldId id="269" r:id="rId16"/>
    <p:sldId id="25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0EF-20CF-4653-99CD-58ADDD157DDE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A29-3277-4CE6-9764-5DC3B63263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0EF-20CF-4653-99CD-58ADDD157DDE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A29-3277-4CE6-9764-5DC3B63263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0EF-20CF-4653-99CD-58ADDD157DDE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A29-3277-4CE6-9764-5DC3B63263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0EF-20CF-4653-99CD-58ADDD157DDE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A29-3277-4CE6-9764-5DC3B63263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0EF-20CF-4653-99CD-58ADDD157DDE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A29-3277-4CE6-9764-5DC3B63263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0EF-20CF-4653-99CD-58ADDD157DDE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A29-3277-4CE6-9764-5DC3B63263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0EF-20CF-4653-99CD-58ADDD157DDE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A29-3277-4CE6-9764-5DC3B63263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0EF-20CF-4653-99CD-58ADDD157DDE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A29-3277-4CE6-9764-5DC3B63263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0EF-20CF-4653-99CD-58ADDD157DDE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A29-3277-4CE6-9764-5DC3B63263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0EF-20CF-4653-99CD-58ADDD157DDE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A29-3277-4CE6-9764-5DC3B63263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0EF-20CF-4653-99CD-58ADDD157DDE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A29-3277-4CE6-9764-5DC3B63263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DB0EF-20CF-4653-99CD-58ADDD157DDE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DA29-3277-4CE6-9764-5DC3B632632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gema.net/in2001/clanek.php?id=804" TargetMode="External"/><Relationship Id="rId2" Type="http://schemas.openxmlformats.org/officeDocument/2006/relationships/hyperlink" Target="http://www.google.cz/images?hl=cs&amp;source=imghp&amp;biw=1020&amp;bih=483&amp;q=hagia+sofia&amp;gbv=2&amp;aq=f&amp;aqi=g1&amp;aql=&amp;oq=&amp;gs_rfa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apedia.mobi/cs/V%C3%BDchodo%C5%99%C3%ADmsk%C3%A1_%C5%99%C3%AD%C5%A1e" TargetMode="External"/><Relationship Id="rId4" Type="http://schemas.openxmlformats.org/officeDocument/2006/relationships/hyperlink" Target="http://www.google.cz/images?hl=cs&amp;source=imghp&amp;biw=1020&amp;bih=483&amp;q=chr%C3%A1my+v+ravenn%C4%9B&amp;gbv=2&amp;aq=f&amp;aqi=&amp;aql=&amp;oq=&amp;gs_rfa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566716" y="3613823"/>
            <a:ext cx="212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cs-CZ" sz="1400" dirty="0" smtClean="0"/>
              <a:t>CZ.1.07/1.1.10/01.0063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87624" y="274639"/>
            <a:ext cx="6624736" cy="70609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Italská Ravenna</a:t>
            </a:r>
            <a:endParaRPr lang="cs-CZ" sz="2800" dirty="0"/>
          </a:p>
        </p:txBody>
      </p:sp>
      <p:pic>
        <p:nvPicPr>
          <p:cNvPr id="3074" name="Picture 2" descr="C:\Documents and Settings\Administrator\Dokumenty\škola\dokumenty lenka\dějepis Lenka\dějepis 7\Nová složka\it-ravena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20689"/>
            <a:ext cx="2742800" cy="396044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istrator\Dokumenty\škola\dokumenty lenka\dějepis Lenka\dějepis 7\Nová složka\m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3959687" cy="264903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istrator\Dokumenty\škola\dokumenty lenka\dějepis Lenka\dějepis 7\Nová složka\psi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717032"/>
            <a:ext cx="3888432" cy="2891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istrator\Dokumenty\škola\dokumenty lenka\dějepis Lenka\dějepis 7\Nová složka\788px-Byzantinischer_Mosaizist_um_1020_001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11417" cy="579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Východořímská říše – fialová barva</a:t>
            </a:r>
            <a:endParaRPr lang="cs-CZ" sz="2800" dirty="0"/>
          </a:p>
        </p:txBody>
      </p:sp>
      <p:pic>
        <p:nvPicPr>
          <p:cNvPr id="6146" name="Picture 2" descr="C:\Documents and Settings\Administrator\Dokumenty\škola\dokumenty lenka\dějepis Lenka\dějepis 7\Nová složka\800px-Eroberungen-Isla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88840"/>
            <a:ext cx="9145415" cy="309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Východořímská říše zvětšená za Justiniána o severní Afriku, Itálii a jižní Hispánii</a:t>
            </a:r>
            <a:endParaRPr lang="cs-CZ" sz="2800" dirty="0"/>
          </a:p>
        </p:txBody>
      </p:sp>
      <p:pic>
        <p:nvPicPr>
          <p:cNvPr id="7170" name="Picture 2" descr="C:\Documents and Settings\Administrator\Dokumenty\škola\dokumenty lenka\dějepis Lenka\dějepis 7\Nová složka\800px-Justinien_527-565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52874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908050"/>
            <a:ext cx="7618040" cy="5218113"/>
          </a:xfrm>
        </p:spPr>
        <p:txBody>
          <a:bodyPr/>
          <a:lstStyle/>
          <a:p>
            <a:r>
              <a:rPr lang="cs-CZ" dirty="0" smtClean="0"/>
              <a:t>velmi náročné udržet celistvost říše</a:t>
            </a:r>
          </a:p>
          <a:p>
            <a:r>
              <a:rPr lang="cs-CZ" dirty="0" smtClean="0"/>
              <a:t>náklady na obranu se platily ze stále se zvyšujících daní</a:t>
            </a:r>
          </a:p>
          <a:p>
            <a:r>
              <a:rPr lang="cs-CZ" dirty="0" smtClean="0"/>
              <a:t>povstání Nika (Zvítězíš!) v Konstantinopoli roku 532</a:t>
            </a:r>
          </a:p>
          <a:p>
            <a:r>
              <a:rPr lang="cs-CZ" dirty="0" smtClean="0"/>
              <a:t>pod tlakem nepřátel se území neustále zmenšovalo</a:t>
            </a:r>
          </a:p>
          <a:p>
            <a:r>
              <a:rPr lang="cs-CZ" dirty="0" smtClean="0"/>
              <a:t>roku 1453 říše zanikla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Říše v okamžiku nástupu </a:t>
            </a:r>
            <a:r>
              <a:rPr lang="cs-CZ" sz="2800" dirty="0" err="1" smtClean="0"/>
              <a:t>Alexia</a:t>
            </a:r>
            <a:r>
              <a:rPr lang="cs-CZ" sz="2800" dirty="0" smtClean="0"/>
              <a:t> I. </a:t>
            </a:r>
            <a:r>
              <a:rPr lang="cs-CZ" sz="2800" dirty="0" err="1" smtClean="0"/>
              <a:t>Komnena</a:t>
            </a:r>
            <a:endParaRPr lang="cs-CZ" sz="2800" dirty="0"/>
          </a:p>
        </p:txBody>
      </p:sp>
      <p:pic>
        <p:nvPicPr>
          <p:cNvPr id="8194" name="Picture 2" descr="C:\Documents and Settings\Administrator\Dokumenty\škola\dokumenty lenka\dějepis Lenka\dějepis 7\Nová složka\Byzantium1081A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97037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zdroje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google.cz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images</a:t>
            </a:r>
            <a:r>
              <a:rPr lang="cs-CZ" sz="2000" dirty="0" smtClean="0">
                <a:hlinkClick r:id="rId2"/>
              </a:rPr>
              <a:t>?</a:t>
            </a:r>
            <a:r>
              <a:rPr lang="cs-CZ" sz="2000" dirty="0" err="1" smtClean="0">
                <a:hlinkClick r:id="rId2"/>
              </a:rPr>
              <a:t>hl</a:t>
            </a:r>
            <a:r>
              <a:rPr lang="cs-CZ" sz="2000" dirty="0" smtClean="0">
                <a:hlinkClick r:id="rId2"/>
              </a:rPr>
              <a:t>=</a:t>
            </a:r>
            <a:r>
              <a:rPr lang="cs-CZ" sz="2000" dirty="0" err="1" smtClean="0">
                <a:hlinkClick r:id="rId2"/>
              </a:rPr>
              <a:t>cs</a:t>
            </a:r>
            <a:r>
              <a:rPr lang="cs-CZ" sz="2000" dirty="0" smtClean="0">
                <a:hlinkClick r:id="rId2"/>
              </a:rPr>
              <a:t>&amp;</a:t>
            </a:r>
            <a:r>
              <a:rPr lang="cs-CZ" sz="2000" dirty="0" err="1" smtClean="0">
                <a:hlinkClick r:id="rId2"/>
              </a:rPr>
              <a:t>source</a:t>
            </a:r>
            <a:r>
              <a:rPr lang="cs-CZ" sz="2000" dirty="0" smtClean="0">
                <a:hlinkClick r:id="rId2"/>
              </a:rPr>
              <a:t>=</a:t>
            </a:r>
            <a:r>
              <a:rPr lang="cs-CZ" sz="2000" dirty="0" err="1" smtClean="0">
                <a:hlinkClick r:id="rId2"/>
              </a:rPr>
              <a:t>imghp</a:t>
            </a:r>
            <a:r>
              <a:rPr lang="cs-CZ" sz="2000" dirty="0" smtClean="0">
                <a:hlinkClick r:id="rId2"/>
              </a:rPr>
              <a:t>&amp;</a:t>
            </a:r>
            <a:r>
              <a:rPr lang="cs-CZ" sz="2000" dirty="0" err="1" smtClean="0">
                <a:hlinkClick r:id="rId2"/>
              </a:rPr>
              <a:t>biw</a:t>
            </a:r>
            <a:r>
              <a:rPr lang="cs-CZ" sz="2000" dirty="0" smtClean="0">
                <a:hlinkClick r:id="rId2"/>
              </a:rPr>
              <a:t>=1020&amp;</a:t>
            </a:r>
            <a:r>
              <a:rPr lang="cs-CZ" sz="2000" dirty="0" err="1" smtClean="0">
                <a:hlinkClick r:id="rId2"/>
              </a:rPr>
              <a:t>bih</a:t>
            </a:r>
            <a:r>
              <a:rPr lang="cs-CZ" sz="2000" dirty="0" smtClean="0">
                <a:hlinkClick r:id="rId2"/>
              </a:rPr>
              <a:t>=483&amp;q=</a:t>
            </a:r>
            <a:r>
              <a:rPr lang="cs-CZ" sz="2000" dirty="0" err="1" smtClean="0">
                <a:hlinkClick r:id="rId2"/>
              </a:rPr>
              <a:t>hagia</a:t>
            </a:r>
            <a:r>
              <a:rPr lang="cs-CZ" sz="2000" dirty="0" smtClean="0">
                <a:hlinkClick r:id="rId2"/>
              </a:rPr>
              <a:t>+</a:t>
            </a:r>
            <a:r>
              <a:rPr lang="cs-CZ" sz="2000" dirty="0" err="1" smtClean="0">
                <a:hlinkClick r:id="rId2"/>
              </a:rPr>
              <a:t>sofia</a:t>
            </a:r>
            <a:r>
              <a:rPr lang="cs-CZ" sz="2000" dirty="0" smtClean="0">
                <a:hlinkClick r:id="rId2"/>
              </a:rPr>
              <a:t>&amp;</a:t>
            </a:r>
            <a:r>
              <a:rPr lang="cs-CZ" sz="2000" dirty="0" err="1" smtClean="0">
                <a:hlinkClick r:id="rId2"/>
              </a:rPr>
              <a:t>gbv</a:t>
            </a:r>
            <a:r>
              <a:rPr lang="cs-CZ" sz="2000" dirty="0" smtClean="0">
                <a:hlinkClick r:id="rId2"/>
              </a:rPr>
              <a:t>=2&amp;</a:t>
            </a:r>
            <a:r>
              <a:rPr lang="cs-CZ" sz="2000" dirty="0" err="1" smtClean="0">
                <a:hlinkClick r:id="rId2"/>
              </a:rPr>
              <a:t>aq</a:t>
            </a:r>
            <a:r>
              <a:rPr lang="cs-CZ" sz="2000" dirty="0" smtClean="0">
                <a:hlinkClick r:id="rId2"/>
              </a:rPr>
              <a:t>=f&amp;</a:t>
            </a:r>
            <a:r>
              <a:rPr lang="cs-CZ" sz="2000" dirty="0" err="1" smtClean="0">
                <a:hlinkClick r:id="rId2"/>
              </a:rPr>
              <a:t>aqi</a:t>
            </a:r>
            <a:r>
              <a:rPr lang="cs-CZ" sz="2000" dirty="0" smtClean="0">
                <a:hlinkClick r:id="rId2"/>
              </a:rPr>
              <a:t>=g1&amp;</a:t>
            </a:r>
            <a:r>
              <a:rPr lang="cs-CZ" sz="2000" dirty="0" err="1" smtClean="0">
                <a:hlinkClick r:id="rId2"/>
              </a:rPr>
              <a:t>aql</a:t>
            </a:r>
            <a:r>
              <a:rPr lang="cs-CZ" sz="2000" dirty="0" smtClean="0">
                <a:hlinkClick r:id="rId2"/>
              </a:rPr>
              <a:t>=&amp;</a:t>
            </a:r>
            <a:r>
              <a:rPr lang="cs-CZ" sz="2000" dirty="0" err="1" smtClean="0">
                <a:hlinkClick r:id="rId2"/>
              </a:rPr>
              <a:t>oq</a:t>
            </a:r>
            <a:r>
              <a:rPr lang="cs-CZ" sz="2000" dirty="0" smtClean="0">
                <a:hlinkClick r:id="rId2"/>
              </a:rPr>
              <a:t>=&amp;</a:t>
            </a:r>
            <a:r>
              <a:rPr lang="cs-CZ" sz="2000" dirty="0" err="1" smtClean="0">
                <a:hlinkClick r:id="rId2"/>
              </a:rPr>
              <a:t>gs</a:t>
            </a:r>
            <a:r>
              <a:rPr lang="cs-CZ" sz="2000" dirty="0" smtClean="0">
                <a:hlinkClick r:id="rId2"/>
              </a:rPr>
              <a:t>_</a:t>
            </a:r>
            <a:r>
              <a:rPr lang="cs-CZ" sz="2000" dirty="0" err="1" smtClean="0">
                <a:hlinkClick r:id="rId2"/>
              </a:rPr>
              <a:t>rfai</a:t>
            </a:r>
            <a:r>
              <a:rPr lang="cs-CZ" sz="2000" dirty="0" smtClean="0"/>
              <a:t>=</a:t>
            </a:r>
          </a:p>
          <a:p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ingema.net</a:t>
            </a:r>
            <a:r>
              <a:rPr lang="cs-CZ" sz="2000" dirty="0" smtClean="0">
                <a:hlinkClick r:id="rId3"/>
              </a:rPr>
              <a:t>/in2001/</a:t>
            </a:r>
            <a:r>
              <a:rPr lang="cs-CZ" sz="2000" dirty="0" err="1" smtClean="0">
                <a:hlinkClick r:id="rId3"/>
              </a:rPr>
              <a:t>clanek.php</a:t>
            </a:r>
            <a:r>
              <a:rPr lang="cs-CZ" sz="2000" dirty="0" smtClean="0">
                <a:hlinkClick r:id="rId3"/>
              </a:rPr>
              <a:t>?id=804</a:t>
            </a:r>
            <a:endParaRPr lang="cs-CZ" sz="2000" dirty="0" smtClean="0"/>
          </a:p>
          <a:p>
            <a:r>
              <a:rPr lang="cs-CZ" sz="2000" dirty="0" smtClean="0">
                <a:hlinkClick r:id="rId4"/>
              </a:rPr>
              <a:t>http://www.</a:t>
            </a:r>
            <a:r>
              <a:rPr lang="cs-CZ" sz="2000" dirty="0" err="1" smtClean="0">
                <a:hlinkClick r:id="rId4"/>
              </a:rPr>
              <a:t>google.cz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err="1" smtClean="0">
                <a:hlinkClick r:id="rId4"/>
              </a:rPr>
              <a:t>images</a:t>
            </a:r>
            <a:r>
              <a:rPr lang="cs-CZ" sz="2000" dirty="0" smtClean="0">
                <a:hlinkClick r:id="rId4"/>
              </a:rPr>
              <a:t>?</a:t>
            </a:r>
            <a:r>
              <a:rPr lang="cs-CZ" sz="2000" dirty="0" err="1" smtClean="0">
                <a:hlinkClick r:id="rId4"/>
              </a:rPr>
              <a:t>hl</a:t>
            </a:r>
            <a:r>
              <a:rPr lang="cs-CZ" sz="2000" dirty="0" smtClean="0">
                <a:hlinkClick r:id="rId4"/>
              </a:rPr>
              <a:t>=</a:t>
            </a:r>
            <a:r>
              <a:rPr lang="cs-CZ" sz="2000" dirty="0" err="1" smtClean="0">
                <a:hlinkClick r:id="rId4"/>
              </a:rPr>
              <a:t>cs</a:t>
            </a:r>
            <a:r>
              <a:rPr lang="cs-CZ" sz="2000" dirty="0" smtClean="0">
                <a:hlinkClick r:id="rId4"/>
              </a:rPr>
              <a:t>&amp;</a:t>
            </a:r>
            <a:r>
              <a:rPr lang="cs-CZ" sz="2000" dirty="0" err="1" smtClean="0">
                <a:hlinkClick r:id="rId4"/>
              </a:rPr>
              <a:t>source</a:t>
            </a:r>
            <a:r>
              <a:rPr lang="cs-CZ" sz="2000" dirty="0" smtClean="0">
                <a:hlinkClick r:id="rId4"/>
              </a:rPr>
              <a:t>=</a:t>
            </a:r>
            <a:r>
              <a:rPr lang="cs-CZ" sz="2000" dirty="0" err="1" smtClean="0">
                <a:hlinkClick r:id="rId4"/>
              </a:rPr>
              <a:t>imghp</a:t>
            </a:r>
            <a:r>
              <a:rPr lang="cs-CZ" sz="2000" dirty="0" smtClean="0">
                <a:hlinkClick r:id="rId4"/>
              </a:rPr>
              <a:t>&amp;</a:t>
            </a:r>
            <a:r>
              <a:rPr lang="cs-CZ" sz="2000" dirty="0" err="1" smtClean="0">
                <a:hlinkClick r:id="rId4"/>
              </a:rPr>
              <a:t>biw</a:t>
            </a:r>
            <a:r>
              <a:rPr lang="cs-CZ" sz="2000" dirty="0" smtClean="0">
                <a:hlinkClick r:id="rId4"/>
              </a:rPr>
              <a:t>=1020&amp;</a:t>
            </a:r>
            <a:r>
              <a:rPr lang="cs-CZ" sz="2000" dirty="0" err="1" smtClean="0">
                <a:hlinkClick r:id="rId4"/>
              </a:rPr>
              <a:t>bih</a:t>
            </a:r>
            <a:r>
              <a:rPr lang="cs-CZ" sz="2000" dirty="0" smtClean="0">
                <a:hlinkClick r:id="rId4"/>
              </a:rPr>
              <a:t>=483&amp;q=</a:t>
            </a:r>
            <a:r>
              <a:rPr lang="cs-CZ" sz="2000" dirty="0" err="1" smtClean="0">
                <a:hlinkClick r:id="rId4"/>
              </a:rPr>
              <a:t>chr</a:t>
            </a:r>
            <a:r>
              <a:rPr lang="cs-CZ" sz="2000" dirty="0" smtClean="0">
                <a:hlinkClick r:id="rId4"/>
              </a:rPr>
              <a:t>%C3%A1my+v+</a:t>
            </a:r>
            <a:r>
              <a:rPr lang="cs-CZ" sz="2000" dirty="0" err="1" smtClean="0">
                <a:hlinkClick r:id="rId4"/>
              </a:rPr>
              <a:t>ravenn</a:t>
            </a:r>
            <a:r>
              <a:rPr lang="cs-CZ" sz="2000" dirty="0" smtClean="0">
                <a:hlinkClick r:id="rId4"/>
              </a:rPr>
              <a:t>%C4%9B&amp;</a:t>
            </a:r>
            <a:r>
              <a:rPr lang="cs-CZ" sz="2000" dirty="0" err="1" smtClean="0">
                <a:hlinkClick r:id="rId4"/>
              </a:rPr>
              <a:t>gbv</a:t>
            </a:r>
            <a:r>
              <a:rPr lang="cs-CZ" sz="2000" dirty="0" smtClean="0">
                <a:hlinkClick r:id="rId4"/>
              </a:rPr>
              <a:t>=2&amp;</a:t>
            </a:r>
            <a:r>
              <a:rPr lang="cs-CZ" sz="2000" dirty="0" err="1" smtClean="0">
                <a:hlinkClick r:id="rId4"/>
              </a:rPr>
              <a:t>aq</a:t>
            </a:r>
            <a:r>
              <a:rPr lang="cs-CZ" sz="2000" dirty="0" smtClean="0">
                <a:hlinkClick r:id="rId4"/>
              </a:rPr>
              <a:t>=f&amp;</a:t>
            </a:r>
            <a:r>
              <a:rPr lang="cs-CZ" sz="2000" dirty="0" err="1" smtClean="0">
                <a:hlinkClick r:id="rId4"/>
              </a:rPr>
              <a:t>aqi</a:t>
            </a:r>
            <a:r>
              <a:rPr lang="cs-CZ" sz="2000" dirty="0" smtClean="0">
                <a:hlinkClick r:id="rId4"/>
              </a:rPr>
              <a:t>=&amp;</a:t>
            </a:r>
            <a:r>
              <a:rPr lang="cs-CZ" sz="2000" dirty="0" err="1" smtClean="0">
                <a:hlinkClick r:id="rId4"/>
              </a:rPr>
              <a:t>aql</a:t>
            </a:r>
            <a:r>
              <a:rPr lang="cs-CZ" sz="2000" dirty="0" smtClean="0">
                <a:hlinkClick r:id="rId4"/>
              </a:rPr>
              <a:t>=&amp;</a:t>
            </a:r>
            <a:r>
              <a:rPr lang="cs-CZ" sz="2000" dirty="0" err="1" smtClean="0">
                <a:hlinkClick r:id="rId4"/>
              </a:rPr>
              <a:t>oq</a:t>
            </a:r>
            <a:r>
              <a:rPr lang="cs-CZ" sz="2000" dirty="0" smtClean="0">
                <a:hlinkClick r:id="rId4"/>
              </a:rPr>
              <a:t>=&amp;</a:t>
            </a:r>
            <a:r>
              <a:rPr lang="cs-CZ" sz="2000" dirty="0" err="1" smtClean="0">
                <a:hlinkClick r:id="rId4"/>
              </a:rPr>
              <a:t>gs</a:t>
            </a:r>
            <a:r>
              <a:rPr lang="cs-CZ" sz="2000" dirty="0" smtClean="0">
                <a:hlinkClick r:id="rId4"/>
              </a:rPr>
              <a:t>_</a:t>
            </a:r>
            <a:r>
              <a:rPr lang="cs-CZ" sz="2000" dirty="0" err="1" smtClean="0">
                <a:hlinkClick r:id="rId4"/>
              </a:rPr>
              <a:t>rfai</a:t>
            </a:r>
            <a:r>
              <a:rPr lang="cs-CZ" sz="2000" dirty="0" smtClean="0"/>
              <a:t>=</a:t>
            </a:r>
          </a:p>
          <a:p>
            <a:r>
              <a:rPr lang="cs-CZ" sz="2000" dirty="0" smtClean="0">
                <a:hlinkClick r:id="rId5"/>
              </a:rPr>
              <a:t>http://wapedia.mobi/cs/V%C3%BDchodo%C5%99%C3%ADmsk%C3%A1_%C5%99%C3%AD%C5%A1e</a:t>
            </a:r>
            <a:endParaRPr lang="cs-CZ" sz="2000" dirty="0" smtClean="0"/>
          </a:p>
          <a:p>
            <a:r>
              <a:rPr lang="cs-CZ" sz="2000" dirty="0" smtClean="0"/>
              <a:t>http://cs.wikipedia.org/wiki/Starov%C4%9Bk%C3%BD_%C5%98%C3%ADm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/>
          </a:bodyPr>
          <a:lstStyle/>
          <a:p>
            <a:r>
              <a:rPr lang="cs-CZ" sz="6600" dirty="0" smtClean="0"/>
              <a:t>Byzantská říše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Dějepis,7.ročník</a:t>
            </a:r>
          </a:p>
          <a:p>
            <a:r>
              <a:rPr lang="cs-CZ" dirty="0" smtClean="0"/>
              <a:t>Mgr. L. </a:t>
            </a:r>
            <a:r>
              <a:rPr lang="cs-CZ" dirty="0" err="1" smtClean="0"/>
              <a:t>Šnorková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Byzantská říše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nástupce římské říše</a:t>
            </a:r>
          </a:p>
          <a:p>
            <a:r>
              <a:rPr lang="cs-CZ" sz="2800" dirty="0" smtClean="0"/>
              <a:t>na rozhraní Evropy a Asie</a:t>
            </a:r>
          </a:p>
          <a:p>
            <a:r>
              <a:rPr lang="cs-CZ" sz="2800" dirty="0" smtClean="0"/>
              <a:t>nejmocnější a nejbohatší v Evropě</a:t>
            </a:r>
          </a:p>
          <a:p>
            <a:r>
              <a:rPr lang="cs-CZ" sz="2800" dirty="0" smtClean="0"/>
              <a:t>nespoléhala se na práci otroků, ale svobodných lidí</a:t>
            </a:r>
          </a:p>
          <a:p>
            <a:r>
              <a:rPr lang="cs-CZ" sz="2800" dirty="0" smtClean="0"/>
              <a:t>vláda:    CÍSAŘ + VZDĚLANÉ ÚŘEDNICTVO</a:t>
            </a:r>
          </a:p>
          <a:p>
            <a:r>
              <a:rPr lang="cs-CZ" sz="2800" dirty="0" smtClean="0"/>
              <a:t>různé národnosti, obyvatelé mluvili řecky</a:t>
            </a:r>
          </a:p>
          <a:p>
            <a:r>
              <a:rPr lang="cs-CZ" sz="2800" dirty="0" smtClean="0"/>
              <a:t>považovali se za občany římské říše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Císař Justinián I.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    (527-565)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ocházel z rolnické rodiny</a:t>
            </a:r>
          </a:p>
          <a:p>
            <a:r>
              <a:rPr lang="cs-CZ" sz="2800" dirty="0" smtClean="0"/>
              <a:t>vzdělaný, krutý</a:t>
            </a:r>
          </a:p>
          <a:p>
            <a:r>
              <a:rPr lang="cs-CZ" sz="2800" dirty="0" smtClean="0"/>
              <a:t>vydal zákoník </a:t>
            </a:r>
            <a:r>
              <a:rPr lang="cs-CZ" sz="2800" b="1" dirty="0" smtClean="0">
                <a:solidFill>
                  <a:srgbClr val="FF0000"/>
                </a:solidFill>
                <a:latin typeface="Bradley Hand ITC" pitchFamily="66" charset="0"/>
              </a:rPr>
              <a:t>Soubor občanského práva</a:t>
            </a:r>
          </a:p>
          <a:p>
            <a:pPr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- neomezená moc císaře</a:t>
            </a:r>
          </a:p>
          <a:p>
            <a:pPr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- císař je hlavou církve</a:t>
            </a:r>
          </a:p>
          <a:p>
            <a:pPr>
              <a:buNone/>
            </a:pPr>
            <a:r>
              <a:rPr lang="cs-CZ" sz="2800" dirty="0" smtClean="0"/>
              <a:t>   budování nádherných staveb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2927102" cy="301034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Císař Justinián, mozaika v Ravenně</a:t>
            </a:r>
            <a:endParaRPr lang="cs-CZ" sz="2800" dirty="0"/>
          </a:p>
        </p:txBody>
      </p:sp>
      <p:pic>
        <p:nvPicPr>
          <p:cNvPr id="4098" name="Picture 2" descr="C:\Documents and Settings\Administrator\Dokumenty\škola\dokumenty lenka\dějepis Lenka\dějepis 7\Nová složka\Meister_von_San_Vitale_in_Ravenna_0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4332734" cy="5697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27584" y="274638"/>
            <a:ext cx="7402016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Císař Justinián I. s doprovodem, mozaika v bazilice San </a:t>
            </a:r>
            <a:r>
              <a:rPr lang="cs-CZ" sz="2800" dirty="0" err="1" smtClean="0"/>
              <a:t>Vitale</a:t>
            </a:r>
            <a:r>
              <a:rPr lang="cs-CZ" sz="2800" dirty="0" smtClean="0"/>
              <a:t> v Ravenně</a:t>
            </a:r>
            <a:endParaRPr lang="cs-CZ" sz="2800" dirty="0"/>
          </a:p>
        </p:txBody>
      </p:sp>
      <p:pic>
        <p:nvPicPr>
          <p:cNvPr id="5122" name="Picture 2" descr="C:\Documents and Settings\Administrator\Dokumenty\škola\dokumenty lenka\dějepis Lenka\dějepis 7\Nová složka\Justinian_mosaik_ravenn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715125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957763" y="274638"/>
            <a:ext cx="3862709" cy="185821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Chrám </a:t>
            </a:r>
            <a:r>
              <a:rPr lang="cs-CZ" sz="2800" dirty="0" err="1" smtClean="0"/>
              <a:t>Hagia</a:t>
            </a:r>
            <a:r>
              <a:rPr lang="cs-CZ" sz="2800" dirty="0" smtClean="0"/>
              <a:t> Sofia</a:t>
            </a:r>
            <a:br>
              <a:rPr lang="cs-CZ" sz="2800" dirty="0" smtClean="0"/>
            </a:br>
            <a:r>
              <a:rPr lang="cs-CZ" sz="2800" dirty="0" smtClean="0"/>
              <a:t> v Konstantinopoli</a:t>
            </a:r>
            <a:endParaRPr lang="cs-CZ" sz="2800" dirty="0"/>
          </a:p>
        </p:txBody>
      </p:sp>
      <p:pic>
        <p:nvPicPr>
          <p:cNvPr id="1027" name="Picture 3" descr="C:\Documents and Settings\Administrator\Dokumenty\škola\dokumenty lenka\dějepis Lenka\dějepis 7\Nová složka\hagia-sophi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427984" cy="3770789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Dokumenty\škola\dokumenty lenka\dějepis Lenka\dějepis 7\Nová složka\25_hagia_sophia_istanbu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726" y="3284984"/>
            <a:ext cx="4757275" cy="3573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okumenty\škola\dokumenty lenka\dějepis Lenka\dějepis 7\Nová složka\hagia_sophia_interior[2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874000" cy="5672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635897" y="764704"/>
            <a:ext cx="5508104" cy="65293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Výzdoba chrámu</a:t>
            </a:r>
            <a:endParaRPr lang="cs-CZ" sz="2800" dirty="0"/>
          </a:p>
        </p:txBody>
      </p:sp>
      <p:pic>
        <p:nvPicPr>
          <p:cNvPr id="2050" name="Picture 2" descr="C:\Documents and Settings\Administrator\Dokumenty\škola\dokumenty lenka\dějepis Lenka\dějepis 7\Nová složka\images[10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078414" cy="3794679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Dokumenty\škola\dokumenty lenka\dějepis Lenka\dějepis 7\Nová složka\hagia-sofia-mosai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36912"/>
            <a:ext cx="5568054" cy="370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244</Words>
  <Application>Microsoft Office PowerPoint</Application>
  <PresentationFormat>Předvádění na obrazovce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Bradley Hand ITC</vt:lpstr>
      <vt:lpstr>Calibri</vt:lpstr>
      <vt:lpstr>Motiv sady Office</vt:lpstr>
      <vt:lpstr>Nové modulové výukové a inovativní programy - zvýšení kvality ve vzdělávání  </vt:lpstr>
      <vt:lpstr>Byzantská říše</vt:lpstr>
      <vt:lpstr>Byzantská říše</vt:lpstr>
      <vt:lpstr>Císař Justinián I. </vt:lpstr>
      <vt:lpstr>Císař Justinián, mozaika v Ravenně</vt:lpstr>
      <vt:lpstr>Císař Justinián I. s doprovodem, mozaika v bazilice San Vitale v Ravenně</vt:lpstr>
      <vt:lpstr>Chrám Hagia Sofia  v Konstantinopoli</vt:lpstr>
      <vt:lpstr>Prezentace aplikace PowerPoint</vt:lpstr>
      <vt:lpstr>Výzdoba chrámu</vt:lpstr>
      <vt:lpstr>Italská Ravenna</vt:lpstr>
      <vt:lpstr>Prezentace aplikace PowerPoint</vt:lpstr>
      <vt:lpstr>Východořímská říše – fialová barva</vt:lpstr>
      <vt:lpstr>Východořímská říše zvětšená za Justiniána o severní Afriku, Itálii a jižní Hispánii</vt:lpstr>
      <vt:lpstr>Prezentace aplikace PowerPoint</vt:lpstr>
      <vt:lpstr>Říše v okamžiku nástupu Alexia I. Komnena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Byzantská říše</dc:title>
  <dc:creator>OEM</dc:creator>
  <cp:lastModifiedBy>Marcela Kubátová</cp:lastModifiedBy>
  <cp:revision>9</cp:revision>
  <dcterms:created xsi:type="dcterms:W3CDTF">2010-08-24T08:50:55Z</dcterms:created>
  <dcterms:modified xsi:type="dcterms:W3CDTF">2015-02-26T11:28:47Z</dcterms:modified>
</cp:coreProperties>
</file>