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68" r:id="rId4"/>
    <p:sldId id="266" r:id="rId5"/>
    <p:sldId id="269" r:id="rId6"/>
    <p:sldId id="267" r:id="rId7"/>
    <p:sldId id="265" r:id="rId8"/>
    <p:sldId id="257" r:id="rId9"/>
    <p:sldId id="258" r:id="rId10"/>
    <p:sldId id="259" r:id="rId11"/>
    <p:sldId id="273" r:id="rId12"/>
    <p:sldId id="260" r:id="rId13"/>
    <p:sldId id="261" r:id="rId14"/>
    <p:sldId id="275" r:id="rId15"/>
    <p:sldId id="262" r:id="rId16"/>
    <p:sldId id="263" r:id="rId17"/>
    <p:sldId id="264" r:id="rId18"/>
    <p:sldId id="274" r:id="rId19"/>
    <p:sldId id="272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6932-D0D4-4B08-A36A-17AC8DF84842}" type="datetimeFigureOut">
              <a:rPr lang="cs-CZ" smtClean="0"/>
              <a:pPr/>
              <a:t>26.2.2015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EC302-8CFA-46CB-B7BC-1445E4C4281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6932-D0D4-4B08-A36A-17AC8DF84842}" type="datetimeFigureOut">
              <a:rPr lang="cs-CZ" smtClean="0"/>
              <a:pPr/>
              <a:t>26.2.2015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EC302-8CFA-46CB-B7BC-1445E4C4281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6932-D0D4-4B08-A36A-17AC8DF84842}" type="datetimeFigureOut">
              <a:rPr lang="cs-CZ" smtClean="0"/>
              <a:pPr/>
              <a:t>26.2.2015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EC302-8CFA-46CB-B7BC-1445E4C4281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6932-D0D4-4B08-A36A-17AC8DF84842}" type="datetimeFigureOut">
              <a:rPr lang="cs-CZ" smtClean="0"/>
              <a:pPr/>
              <a:t>26.2.2015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EC302-8CFA-46CB-B7BC-1445E4C4281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6932-D0D4-4B08-A36A-17AC8DF84842}" type="datetimeFigureOut">
              <a:rPr lang="cs-CZ" smtClean="0"/>
              <a:pPr/>
              <a:t>26.2.2015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EC302-8CFA-46CB-B7BC-1445E4C4281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6932-D0D4-4B08-A36A-17AC8DF84842}" type="datetimeFigureOut">
              <a:rPr lang="cs-CZ" smtClean="0"/>
              <a:pPr/>
              <a:t>26.2.2015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EC302-8CFA-46CB-B7BC-1445E4C4281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6932-D0D4-4B08-A36A-17AC8DF84842}" type="datetimeFigureOut">
              <a:rPr lang="cs-CZ" smtClean="0"/>
              <a:pPr/>
              <a:t>26.2.2015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EC302-8CFA-46CB-B7BC-1445E4C4281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6932-D0D4-4B08-A36A-17AC8DF84842}" type="datetimeFigureOut">
              <a:rPr lang="cs-CZ" smtClean="0"/>
              <a:pPr/>
              <a:t>26.2.2015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EC302-8CFA-46CB-B7BC-1445E4C4281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6932-D0D4-4B08-A36A-17AC8DF84842}" type="datetimeFigureOut">
              <a:rPr lang="cs-CZ" smtClean="0"/>
              <a:pPr/>
              <a:t>26.2.2015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EC302-8CFA-46CB-B7BC-1445E4C4281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6932-D0D4-4B08-A36A-17AC8DF84842}" type="datetimeFigureOut">
              <a:rPr lang="cs-CZ" smtClean="0"/>
              <a:pPr/>
              <a:t>26.2.2015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EC302-8CFA-46CB-B7BC-1445E4C4281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6932-D0D4-4B08-A36A-17AC8DF84842}" type="datetimeFigureOut">
              <a:rPr lang="cs-CZ" smtClean="0"/>
              <a:pPr/>
              <a:t>26.2.2015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EC302-8CFA-46CB-B7BC-1445E4C4281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46932-D0D4-4B08-A36A-17AC8DF84842}" type="datetimeFigureOut">
              <a:rPr lang="cs-CZ" smtClean="0"/>
              <a:pPr/>
              <a:t>26.2.2015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EC302-8CFA-46CB-B7BC-1445E4C4281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941517"/>
          </a:xfrm>
        </p:spPr>
        <p:txBody>
          <a:bodyPr>
            <a:normAutofit fontScale="90000"/>
          </a:bodyPr>
          <a:lstStyle/>
          <a:p>
            <a:r>
              <a:rPr lang="cs-CZ" sz="4000" b="1" i="1" dirty="0" smtClean="0"/>
              <a:t>Nové modulové výukové a inovativní programy - zvýšení kvality ve vzdělávání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28728" y="3929066"/>
            <a:ext cx="6400800" cy="971560"/>
          </a:xfrm>
        </p:spPr>
        <p:txBody>
          <a:bodyPr>
            <a:normAutofit/>
          </a:bodyPr>
          <a:lstStyle/>
          <a:p>
            <a:r>
              <a:rPr lang="cs-CZ" sz="2400" dirty="0"/>
              <a:t>Tento projekt je spolufinancován Evropským sociálním fondem a státním rozpočtem ČR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857356" y="500042"/>
            <a:ext cx="5653088" cy="785813"/>
            <a:chOff x="1410" y="1686"/>
            <a:chExt cx="8902" cy="123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10" y="1831"/>
              <a:ext cx="1217" cy="1042"/>
            </a:xfrm>
            <a:prstGeom prst="rect">
              <a:avLst/>
            </a:prstGeom>
            <a:noFill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00" y="1758"/>
              <a:ext cx="1438" cy="1166"/>
            </a:xfrm>
            <a:prstGeom prst="rect">
              <a:avLst/>
            </a:prstGeom>
            <a:noFill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35" y="1686"/>
              <a:ext cx="1401" cy="1054"/>
            </a:xfrm>
            <a:prstGeom prst="rect">
              <a:avLst/>
            </a:prstGeom>
            <a:noFill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81" y="1795"/>
              <a:ext cx="2138" cy="1002"/>
            </a:xfrm>
            <a:prstGeom prst="rect">
              <a:avLst/>
            </a:prstGeom>
            <a:noFill/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095" y="1758"/>
              <a:ext cx="1217" cy="938"/>
            </a:xfrm>
            <a:prstGeom prst="rect">
              <a:avLst/>
            </a:prstGeom>
            <a:noFill/>
          </p:spPr>
        </p:pic>
      </p:grpSp>
      <p:sp>
        <p:nvSpPr>
          <p:cNvPr id="10" name="TextovéPole 9"/>
          <p:cNvSpPr txBox="1"/>
          <p:nvPr/>
        </p:nvSpPr>
        <p:spPr>
          <a:xfrm>
            <a:off x="2285984" y="1285860"/>
            <a:ext cx="5072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INVESTICE DO ROZVOJE </a:t>
            </a:r>
            <a:r>
              <a:rPr lang="cs-CZ" sz="1200" dirty="0" smtClean="0"/>
              <a:t>VZDĚLÁVÁNÍ</a:t>
            </a:r>
            <a:endParaRPr lang="cs-CZ" sz="1200" dirty="0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ZŠ, Týn nad Vltavou, Malá Strana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509588" y="3621286"/>
            <a:ext cx="2124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cs-CZ" sz="1400" dirty="0" smtClean="0"/>
              <a:t>CZ.1.07/1.1.10/01.0063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Legionáři se někdy kryli pod střechou ze štítů - želvou</a:t>
            </a:r>
            <a:endParaRPr lang="cs-CZ" sz="2800" dirty="0"/>
          </a:p>
        </p:txBody>
      </p:sp>
      <p:pic>
        <p:nvPicPr>
          <p:cNvPr id="4" name="Zástupný symbol pro obsah 3" descr="Scanned at 17.3.2010 16-42 (2)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09" t="54084" r="909"/>
          <a:stretch>
            <a:fillRect/>
          </a:stretch>
        </p:blipFill>
        <p:spPr>
          <a:xfrm>
            <a:off x="857224" y="1500174"/>
            <a:ext cx="7715304" cy="4966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želva</a:t>
            </a:r>
            <a:endParaRPr lang="cs-CZ" sz="2800" dirty="0"/>
          </a:p>
        </p:txBody>
      </p:sp>
      <p:pic>
        <p:nvPicPr>
          <p:cNvPr id="4098" name="Picture 2" descr="C:\Documents and Settings\Administrator\Dokumenty\škola\dokumenty lenka\dějepis Lenka\dějepis 6\řím\800px-Roman_turtle_formation_on_trajan_column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5008" y="274638"/>
            <a:ext cx="2971792" cy="32258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Štít a meč legionáře</a:t>
            </a:r>
            <a:endParaRPr lang="cs-CZ" sz="2800" dirty="0"/>
          </a:p>
        </p:txBody>
      </p:sp>
      <p:pic>
        <p:nvPicPr>
          <p:cNvPr id="4" name="Zástupný symbol pro obsah 3" descr="Scanned at 17.3.2010 16-40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3817" t="37240" r="2960" b="7216"/>
          <a:stretch>
            <a:fillRect/>
          </a:stretch>
        </p:blipFill>
        <p:spPr>
          <a:xfrm>
            <a:off x="285719" y="0"/>
            <a:ext cx="5665563" cy="68513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cs-CZ" sz="3100" dirty="0" smtClean="0"/>
              <a:t>Římští ženisté stavěli dokonalá opevnění</a:t>
            </a:r>
            <a:endParaRPr lang="cs-CZ" sz="3100" dirty="0"/>
          </a:p>
        </p:txBody>
      </p:sp>
      <p:pic>
        <p:nvPicPr>
          <p:cNvPr id="4" name="Zástupný symbol pro obsah 3" descr="Scanned at 17.3.2010 16-39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70" t="1990" b="40329"/>
          <a:stretch>
            <a:fillRect/>
          </a:stretch>
        </p:blipFill>
        <p:spPr>
          <a:xfrm>
            <a:off x="1071538" y="928670"/>
            <a:ext cx="7003670" cy="56436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Římští ženisté</a:t>
            </a:r>
            <a:endParaRPr lang="cs-CZ" sz="2800" dirty="0"/>
          </a:p>
        </p:txBody>
      </p:sp>
      <p:pic>
        <p:nvPicPr>
          <p:cNvPr id="6146" name="Picture 2" descr="C:\Documents and Settings\Administrator\Dokumenty\škola\dokumenty lenka\dějepis Lenka\dějepis 6\řím\800px-088_Conrad_Cichorius,_Die_Reliefs_der_Traianssäule,_Tafel_LXXXVIII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8063425" cy="53117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 idx="4294967295"/>
          </p:nvPr>
        </p:nvSpPr>
        <p:spPr>
          <a:xfrm>
            <a:off x="6243638" y="274638"/>
            <a:ext cx="2900362" cy="2582862"/>
          </a:xfrm>
        </p:spPr>
        <p:txBody>
          <a:bodyPr>
            <a:normAutofit/>
          </a:bodyPr>
          <a:lstStyle/>
          <a:p>
            <a:r>
              <a:rPr lang="cs-CZ" sz="3100" dirty="0" smtClean="0"/>
              <a:t>Znamení a praporce  oddílů</a:t>
            </a:r>
            <a:br>
              <a:rPr lang="cs-CZ" sz="3100" dirty="0" smtClean="0"/>
            </a:br>
            <a:r>
              <a:rPr lang="cs-CZ" sz="3100" dirty="0" smtClean="0"/>
              <a:t>nejstatečnější nesl orla 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Obrázek 4" descr="Scanned at 17.3.2010 16-38.bmp"/>
          <p:cNvPicPr>
            <a:picLocks noChangeAspect="1"/>
          </p:cNvPicPr>
          <p:nvPr/>
        </p:nvPicPr>
        <p:blipFill>
          <a:blip r:embed="rId2" cstate="print"/>
          <a:srcRect l="4301" t="8181" r="3933" b="9374"/>
          <a:stretch>
            <a:fillRect/>
          </a:stretch>
        </p:blipFill>
        <p:spPr>
          <a:xfrm>
            <a:off x="428596" y="0"/>
            <a:ext cx="554555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86446" y="274638"/>
            <a:ext cx="2900354" cy="3511552"/>
          </a:xfrm>
        </p:spPr>
        <p:txBody>
          <a:bodyPr>
            <a:normAutofit/>
          </a:bodyPr>
          <a:lstStyle/>
          <a:p>
            <a:r>
              <a:rPr lang="cs-CZ" sz="3100" dirty="0" smtClean="0"/>
              <a:t>Legionářské přilby, sandály a vyznamenání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 descr="Scanned at 17.3.2010 16-2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736" t="15407" r="7595" b="3586"/>
          <a:stretch>
            <a:fillRect/>
          </a:stretch>
        </p:blipFill>
        <p:spPr>
          <a:xfrm>
            <a:off x="500034" y="0"/>
            <a:ext cx="514605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43636" y="274638"/>
            <a:ext cx="2543164" cy="1868478"/>
          </a:xfrm>
        </p:spPr>
        <p:txBody>
          <a:bodyPr>
            <a:noAutofit/>
          </a:bodyPr>
          <a:lstStyle/>
          <a:p>
            <a:r>
              <a:rPr lang="cs-CZ" sz="2800" dirty="0" smtClean="0"/>
              <a:t>Římská válečná triéra s „havranem“</a:t>
            </a:r>
            <a:endParaRPr lang="cs-CZ" sz="2800" dirty="0"/>
          </a:p>
        </p:txBody>
      </p:sp>
      <p:pic>
        <p:nvPicPr>
          <p:cNvPr id="4" name="Zástupný symbol pro obsah 3" descr="Scanned at 21.3.2010 17-53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70" t="29909" b="661"/>
          <a:stretch>
            <a:fillRect/>
          </a:stretch>
        </p:blipFill>
        <p:spPr>
          <a:xfrm>
            <a:off x="357158" y="785794"/>
            <a:ext cx="5744782" cy="5572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6248" y="274638"/>
            <a:ext cx="4400552" cy="1011222"/>
          </a:xfrm>
        </p:spPr>
        <p:txBody>
          <a:bodyPr/>
          <a:lstStyle/>
          <a:p>
            <a:r>
              <a:rPr lang="cs-CZ" sz="2800" dirty="0" smtClean="0"/>
              <a:t>Římští vojáci na reliéfech</a:t>
            </a:r>
            <a:endParaRPr lang="cs-CZ" sz="2800" dirty="0"/>
          </a:p>
        </p:txBody>
      </p:sp>
      <p:pic>
        <p:nvPicPr>
          <p:cNvPr id="5122" name="Picture 2" descr="C:\Documents and Settings\Administrator\Dokumenty\škola\dokumenty lenka\dějepis Lenka\dějepis 6\řím\Praetorian_GuardSoldiers_basrelief_cropped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556304"/>
            <a:ext cx="3357586" cy="4596696"/>
          </a:xfrm>
          <a:prstGeom prst="rect">
            <a:avLst/>
          </a:prstGeom>
          <a:noFill/>
        </p:spPr>
      </p:pic>
      <p:pic>
        <p:nvPicPr>
          <p:cNvPr id="5123" name="Picture 3" descr="C:\Documents and Settings\Administrator\Dokumenty\škola\dokumenty lenka\dějepis Lenka\dějepis 6\řím\397px-Constantine_arch_troops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14356"/>
            <a:ext cx="3781425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zdroje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Války a válečníci, Aventinum1992</a:t>
            </a:r>
          </a:p>
          <a:p>
            <a:r>
              <a:rPr lang="cs-CZ" sz="2400" dirty="0" smtClean="0"/>
              <a:t>http://cs.wikipedia.org/wiki/%C5%98%C3%ADmsk%C3%A1_legie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s-CZ" sz="6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Římská armáda</a:t>
            </a:r>
            <a:br>
              <a:rPr lang="cs-CZ" sz="6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cs-CZ" sz="6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643446"/>
            <a:ext cx="6400800" cy="99535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Dějepis, 6.ročník</a:t>
            </a:r>
          </a:p>
          <a:p>
            <a:r>
              <a:rPr lang="cs-CZ" sz="2400" dirty="0" smtClean="0"/>
              <a:t>Mgr. L. Šnorková</a:t>
            </a:r>
            <a:endParaRPr lang="cs-CZ" sz="24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smtClean="0"/>
              <a:t>ZŠ, Týn nad Vltavou, Malá Strana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57158" y="714356"/>
            <a:ext cx="7872442" cy="5411807"/>
          </a:xfrm>
        </p:spPr>
        <p:txBody>
          <a:bodyPr/>
          <a:lstStyle/>
          <a:p>
            <a:r>
              <a:rPr lang="cs-CZ" dirty="0" smtClean="0"/>
              <a:t>za krize až milion vojáků</a:t>
            </a:r>
          </a:p>
          <a:p>
            <a:r>
              <a:rPr lang="cs-CZ" dirty="0" smtClean="0"/>
              <a:t>seskupeni do legií (asi 5 000 mužů)</a:t>
            </a:r>
          </a:p>
          <a:p>
            <a:r>
              <a:rPr lang="cs-CZ" dirty="0" smtClean="0"/>
              <a:t>většina pěšáci – různé specializace</a:t>
            </a:r>
            <a:endParaRPr lang="cs-CZ" dirty="0"/>
          </a:p>
        </p:txBody>
      </p:sp>
      <p:sp>
        <p:nvSpPr>
          <p:cNvPr id="4" name="Zaoblený obdélník 3"/>
          <p:cNvSpPr/>
          <p:nvPr/>
        </p:nvSpPr>
        <p:spPr>
          <a:xfrm>
            <a:off x="857224" y="3000372"/>
            <a:ext cx="2128846" cy="8572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legie</a:t>
            </a:r>
            <a:endParaRPr lang="cs-CZ" sz="2800" dirty="0"/>
          </a:p>
        </p:txBody>
      </p:sp>
      <p:sp>
        <p:nvSpPr>
          <p:cNvPr id="5" name="Obdélník 4"/>
          <p:cNvSpPr/>
          <p:nvPr/>
        </p:nvSpPr>
        <p:spPr>
          <a:xfrm>
            <a:off x="3786182" y="4214818"/>
            <a:ext cx="198597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kohorty</a:t>
            </a:r>
            <a:endParaRPr lang="cs-CZ" sz="2800" dirty="0"/>
          </a:p>
        </p:txBody>
      </p:sp>
      <p:sp>
        <p:nvSpPr>
          <p:cNvPr id="7" name="Obdélník 6"/>
          <p:cNvSpPr/>
          <p:nvPr/>
        </p:nvSpPr>
        <p:spPr>
          <a:xfrm>
            <a:off x="6858016" y="5643578"/>
            <a:ext cx="198597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setniny</a:t>
            </a:r>
            <a:endParaRPr lang="cs-CZ" sz="2800" dirty="0"/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2928926" y="3643314"/>
            <a:ext cx="928694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>
            <a:off x="5857884" y="5143512"/>
            <a:ext cx="1214446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71472" y="928670"/>
            <a:ext cx="7658128" cy="5197493"/>
          </a:xfrm>
        </p:spPr>
        <p:txBody>
          <a:bodyPr/>
          <a:lstStyle/>
          <a:p>
            <a:r>
              <a:rPr lang="cs-CZ" dirty="0" smtClean="0"/>
              <a:t>vojáci byli profesionálové, bojovali za žold</a:t>
            </a:r>
          </a:p>
          <a:p>
            <a:r>
              <a:rPr lang="cs-CZ" dirty="0" smtClean="0"/>
              <a:t>tvrdý výcvik: dlouhé pochody, stavění táborů, silnic</a:t>
            </a:r>
            <a:r>
              <a:rPr lang="cs-CZ" smtClean="0"/>
              <a:t>, kanálů</a:t>
            </a:r>
            <a:endParaRPr lang="cs-CZ" dirty="0" smtClean="0"/>
          </a:p>
          <a:p>
            <a:r>
              <a:rPr lang="cs-CZ" dirty="0" smtClean="0"/>
              <a:t>neposlušnost se přísně trestala (vzpoura – každý desátý voják zabit)</a:t>
            </a:r>
          </a:p>
          <a:p>
            <a:r>
              <a:rPr lang="cs-CZ" dirty="0" smtClean="0"/>
              <a:t>strava: </a:t>
            </a:r>
            <a:r>
              <a:rPr lang="cs-CZ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zjisti podle pracovního listu</a:t>
            </a:r>
          </a:p>
          <a:p>
            <a:endParaRPr lang="cs-CZ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14932" cy="1143000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Strava vojáků</a:t>
            </a:r>
            <a:endParaRPr lang="cs-CZ" sz="32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8" cy="4525963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    Sýr, fazole, chléb, ovesná či pšeničná kaše, voda nebo levné kyselé víno</a:t>
            </a:r>
            <a:endParaRPr lang="cs-CZ" dirty="0"/>
          </a:p>
        </p:txBody>
      </p:sp>
      <p:pic>
        <p:nvPicPr>
          <p:cNvPr id="2050" name="Picture 2" descr="C:\Documents and Settings\Administrator\Dokumenty\škola\dokumenty lenka\dějepis Lenka\dějepis 6\řím\263px-Centurio_70_aC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642918"/>
            <a:ext cx="2505075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4572000" cy="2654296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Jak vypadal výcvik vojáka? Využij pracovní list</a:t>
            </a:r>
            <a:endParaRPr lang="cs-CZ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C:\Documents and Settings\Administrator\Dokumenty\škola\dokumenty lenka\dějepis Lenka\dějepis 6\řím\450px-Wells_0706_05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928670"/>
            <a:ext cx="4071951" cy="5429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istrator\Dokumenty\škola\dokumenty lenka\dějepis Lenka\dějepis 6\řím\353px-Légionnaire_romain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2643182"/>
            <a:ext cx="2214578" cy="37628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Odpověď na otázku:</a:t>
            </a:r>
            <a:endParaRPr lang="cs-CZ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Dvakrát nácvik drilu – plavání, běh, skok, vrh oštěpem a šerm</a:t>
            </a:r>
          </a:p>
          <a:p>
            <a:r>
              <a:rPr lang="cs-CZ" dirty="0" smtClean="0"/>
              <a:t>Nošení veškeré výbavy, nástrojů, </a:t>
            </a:r>
          </a:p>
          <a:p>
            <a:r>
              <a:rPr lang="cs-CZ" dirty="0" smtClean="0"/>
              <a:t>kůlů v nepřístupných terénech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388" y="274638"/>
            <a:ext cx="2257412" cy="4725998"/>
          </a:xfrm>
        </p:spPr>
        <p:txBody>
          <a:bodyPr>
            <a:normAutofit/>
          </a:bodyPr>
          <a:lstStyle/>
          <a:p>
            <a:r>
              <a:rPr lang="cs-CZ" sz="2800" dirty="0" smtClean="0"/>
              <a:t>Obranné opevnění na hranicích</a:t>
            </a:r>
            <a:endParaRPr lang="cs-CZ" sz="2800" dirty="0"/>
          </a:p>
        </p:txBody>
      </p:sp>
      <p:pic>
        <p:nvPicPr>
          <p:cNvPr id="4" name="Zástupný symbol pro obsah 3" descr="Scanned at 17.3.2010 16-49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587" t="8955" r="8236" b="9454"/>
          <a:stretch>
            <a:fillRect/>
          </a:stretch>
        </p:blipFill>
        <p:spPr>
          <a:xfrm>
            <a:off x="1244051" y="0"/>
            <a:ext cx="501804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72132" y="274638"/>
            <a:ext cx="3114668" cy="3654428"/>
          </a:xfrm>
        </p:spPr>
        <p:txBody>
          <a:bodyPr>
            <a:normAutofit/>
          </a:bodyPr>
          <a:lstStyle/>
          <a:p>
            <a:r>
              <a:rPr lang="cs-CZ" sz="2800" dirty="0" smtClean="0"/>
              <a:t>Vojenský tábor</a:t>
            </a:r>
            <a:br>
              <a:rPr lang="cs-CZ" sz="2800" dirty="0" smtClean="0"/>
            </a:br>
            <a:r>
              <a:rPr lang="cs-CZ" sz="2800" dirty="0" smtClean="0"/>
              <a:t>část římského opevnění s palisádou, věžemi, příkopy a překážkami z trnitých větví</a:t>
            </a:r>
            <a:endParaRPr lang="cs-CZ" sz="2800" dirty="0"/>
          </a:p>
        </p:txBody>
      </p:sp>
      <p:pic>
        <p:nvPicPr>
          <p:cNvPr id="4" name="Zástupný symbol pro obsah 3" descr="Scanned at 17.3.2010 16-48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953" t="6761" r="9168" b="11660"/>
          <a:stretch>
            <a:fillRect/>
          </a:stretch>
        </p:blipFill>
        <p:spPr>
          <a:xfrm>
            <a:off x="357158" y="0"/>
            <a:ext cx="500066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223</Words>
  <Application>Microsoft Office PowerPoint</Application>
  <PresentationFormat>Předvádění na obrazovce (4:3)</PresentationFormat>
  <Paragraphs>40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Calibri</vt:lpstr>
      <vt:lpstr>Motiv sady Office</vt:lpstr>
      <vt:lpstr>Nové modulové výukové a inovativní programy - zvýšení kvality ve vzdělávání  </vt:lpstr>
      <vt:lpstr>Římská armáda </vt:lpstr>
      <vt:lpstr>Prezentace aplikace PowerPoint</vt:lpstr>
      <vt:lpstr>Prezentace aplikace PowerPoint</vt:lpstr>
      <vt:lpstr>Strava vojáků</vt:lpstr>
      <vt:lpstr>Jak vypadal výcvik vojáka? Využij pracovní list</vt:lpstr>
      <vt:lpstr>Odpověď na otázku:</vt:lpstr>
      <vt:lpstr>Obranné opevnění na hranicích</vt:lpstr>
      <vt:lpstr>Vojenský tábor část římského opevnění s palisádou, věžemi, příkopy a překážkami z trnitých větví</vt:lpstr>
      <vt:lpstr>Legionáři se někdy kryli pod střechou ze štítů - želvou</vt:lpstr>
      <vt:lpstr>želva</vt:lpstr>
      <vt:lpstr>Štít a meč legionáře</vt:lpstr>
      <vt:lpstr>Římští ženisté stavěli dokonalá opevnění</vt:lpstr>
      <vt:lpstr>Římští ženisté</vt:lpstr>
      <vt:lpstr>Znamení a praporce  oddílů nejstatečnější nesl orla  </vt:lpstr>
      <vt:lpstr>Legionářské přilby, sandály a vyznamenání  </vt:lpstr>
      <vt:lpstr>Římská válečná triéra s „havranem“</vt:lpstr>
      <vt:lpstr>Římští vojáci na reliéfech</vt:lpstr>
      <vt:lpstr>zdroje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OEM</dc:creator>
  <cp:lastModifiedBy>Marcela Kubátová</cp:lastModifiedBy>
  <cp:revision>13</cp:revision>
  <dcterms:created xsi:type="dcterms:W3CDTF">2010-03-23T18:33:16Z</dcterms:created>
  <dcterms:modified xsi:type="dcterms:W3CDTF">2015-02-26T10:32:33Z</dcterms:modified>
</cp:coreProperties>
</file>