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8" r:id="rId4"/>
    <p:sldId id="256" r:id="rId5"/>
    <p:sldId id="261" r:id="rId6"/>
    <p:sldId id="266" r:id="rId7"/>
    <p:sldId id="269" r:id="rId8"/>
    <p:sldId id="257" r:id="rId9"/>
    <p:sldId id="263" r:id="rId10"/>
    <p:sldId id="264" r:id="rId11"/>
    <p:sldId id="262" r:id="rId12"/>
    <p:sldId id="259" r:id="rId13"/>
    <p:sldId id="267" r:id="rId14"/>
    <p:sldId id="268" r:id="rId15"/>
    <p:sldId id="272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B906-535A-44B6-BF8A-1AAA8EA843F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0255-565D-48FC-9614-FED836151F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t%C4%9Bhov%C3%A1n%C3%AD_n%C3%A1rod%C5%AF" TargetMode="External"/><Relationship Id="rId2" Type="http://schemas.openxmlformats.org/officeDocument/2006/relationships/hyperlink" Target="http://cs.wikipedia.org/wiki/Hunov%C3%A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images?hl=cs&amp;q=hunov%C3%A9&amp;rlz=1R2SKPB_csCZ348&amp;um=1&amp;ie=UTF-8&amp;source=univ&amp;ei=zY4OTKr_LtOHONGyuP4M&amp;sa=X&amp;oi=image_result_group&amp;ct=title&amp;resnum=4&amp;ved=0CDAQsAQwA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09588" y="3621286"/>
            <a:ext cx="212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400" dirty="0" smtClean="0"/>
              <a:t>CZ.1.07/1.1.10/01.0063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29697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Východořímská říše</a:t>
            </a:r>
            <a:endParaRPr lang="cs-CZ" sz="2800" dirty="0"/>
          </a:p>
        </p:txBody>
      </p:sp>
      <p:pic>
        <p:nvPicPr>
          <p:cNvPr id="5122" name="Picture 2" descr="C:\Documents and Settings\Administrator\Dokumenty\škola\dokumenty lenka\dějepis Lenka\dějepis 6\pád ř\800px-Justinien_527-565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091736" cy="389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29058" y="274638"/>
            <a:ext cx="4300542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Attila vůdce Hunů</a:t>
            </a:r>
            <a:endParaRPr lang="cs-CZ" sz="2800" dirty="0"/>
          </a:p>
        </p:txBody>
      </p:sp>
      <p:pic>
        <p:nvPicPr>
          <p:cNvPr id="3074" name="Picture 2" descr="C:\Documents and Settings\Administrator\Dokumenty\škola\dokumenty lenka\dějepis Lenka\dějepis 6\pád ř\Attila-ChroniconPictu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473" y="1928802"/>
            <a:ext cx="4373894" cy="4191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Administrator\Dokumenty\škola\dokumenty lenka\dějepis Lenka\dějepis 6\pád ř\Atl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286148" cy="518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2844" y="1600200"/>
            <a:ext cx="4114831" cy="4525963"/>
          </a:xfrm>
        </p:spPr>
        <p:txBody>
          <a:bodyPr/>
          <a:lstStyle/>
          <a:p>
            <a:r>
              <a:rPr lang="cs-CZ" dirty="0" smtClean="0"/>
              <a:t>vojevůdce Hunů Attila (Bič boží)</a:t>
            </a:r>
          </a:p>
          <a:p>
            <a:r>
              <a:rPr lang="cs-CZ" dirty="0" smtClean="0"/>
              <a:t>Roku 451 bitva na Katalaunských polích</a:t>
            </a:r>
          </a:p>
          <a:p>
            <a:r>
              <a:rPr lang="cs-CZ" dirty="0" smtClean="0"/>
              <a:t>výkupné od Římanů</a:t>
            </a:r>
          </a:p>
          <a:p>
            <a:endParaRPr lang="cs-CZ" dirty="0"/>
          </a:p>
        </p:txBody>
      </p:sp>
      <p:pic>
        <p:nvPicPr>
          <p:cNvPr id="4" name="Picture 2" descr="C:\Documents and Settings\Administrator\Dokumenty\škola\dokumenty lenka\dějepis Lenka\dějepis 6\pád ř\397px-De_Neuville_-_The_Huns_at_the_Battle_of_Chal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14356"/>
            <a:ext cx="3786214" cy="5714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Úkol pro tebe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Podle učebnice zjisti, kdo to byli Vandalové a jak se jejich název dochoval dodnes</a:t>
            </a:r>
          </a:p>
          <a:p>
            <a:endParaRPr lang="cs-CZ" sz="2800" dirty="0"/>
          </a:p>
          <a:p>
            <a:pPr>
              <a:buNone/>
            </a:pPr>
            <a:r>
              <a:rPr lang="cs-CZ" sz="9600" dirty="0" smtClean="0"/>
              <a:t>              ?</a:t>
            </a:r>
            <a:endParaRPr lang="cs-CZ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cs-CZ" sz="2800" dirty="0" smtClean="0"/>
              <a:t>Správná odpověď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Vandalové byl germánský kmen</a:t>
            </a:r>
          </a:p>
          <a:p>
            <a:r>
              <a:rPr lang="cs-CZ" sz="2800" dirty="0" smtClean="0"/>
              <a:t>dnes slovo „vandal“ označuje člověka, který něco bezdůvodně ničí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Rok 476 – konec starověku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poslední císař Romulus Augustulus (Císaříček = pokles vážnosti císařské moci)</a:t>
            </a:r>
          </a:p>
          <a:p>
            <a:r>
              <a:rPr lang="cs-CZ" sz="2800" dirty="0" smtClean="0"/>
              <a:t>sesazen Germány</a:t>
            </a:r>
          </a:p>
          <a:p>
            <a:r>
              <a:rPr lang="cs-CZ" sz="2800" dirty="0" smtClean="0"/>
              <a:t>rozpad říše a vznik mnoha drobných království (Franků, Ostrogótů, Visigótů, Vandalů, Anglů, Sasů,…)</a:t>
            </a:r>
            <a:endParaRPr lang="cs-CZ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zdroje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http://cs.wikipedia.org/wiki/Hunov%C3%A9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http://cs.wikipedia.org/wiki/St%C4%9Bhov%C3%A1n%C3%AD_n%C3%A1rod%C5%AF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http://www.google.cz/images?hl=</a:t>
            </a:r>
            <a:r>
              <a:rPr lang="cs-CZ" sz="2000" dirty="0" err="1" smtClean="0">
                <a:hlinkClick r:id="rId4"/>
              </a:rPr>
              <a:t>cs</a:t>
            </a:r>
            <a:r>
              <a:rPr lang="cs-CZ" sz="2000" dirty="0" smtClean="0">
                <a:hlinkClick r:id="rId4"/>
              </a:rPr>
              <a:t>&amp;q=</a:t>
            </a:r>
            <a:r>
              <a:rPr lang="cs-CZ" sz="2000" dirty="0" err="1" smtClean="0">
                <a:hlinkClick r:id="rId4"/>
              </a:rPr>
              <a:t>hunov</a:t>
            </a:r>
            <a:r>
              <a:rPr lang="cs-CZ" sz="2000" dirty="0" smtClean="0">
                <a:hlinkClick r:id="rId4"/>
              </a:rPr>
              <a:t>%C3%A9&amp;</a:t>
            </a:r>
            <a:r>
              <a:rPr lang="cs-CZ" sz="2000" dirty="0" err="1" smtClean="0">
                <a:hlinkClick r:id="rId4"/>
              </a:rPr>
              <a:t>rlz</a:t>
            </a:r>
            <a:r>
              <a:rPr lang="cs-CZ" sz="2000" dirty="0" smtClean="0">
                <a:hlinkClick r:id="rId4"/>
              </a:rPr>
              <a:t>=1R2SKPB_csCZ348&amp;um=1&amp;</a:t>
            </a:r>
            <a:r>
              <a:rPr lang="cs-CZ" sz="2000" dirty="0" err="1" smtClean="0">
                <a:hlinkClick r:id="rId4"/>
              </a:rPr>
              <a:t>ie</a:t>
            </a:r>
            <a:r>
              <a:rPr lang="cs-CZ" sz="2000" dirty="0" smtClean="0">
                <a:hlinkClick r:id="rId4"/>
              </a:rPr>
              <a:t>=UTF-8&amp;</a:t>
            </a:r>
            <a:r>
              <a:rPr lang="cs-CZ" sz="2000" dirty="0" err="1" smtClean="0">
                <a:hlinkClick r:id="rId4"/>
              </a:rPr>
              <a:t>source</a:t>
            </a:r>
            <a:r>
              <a:rPr lang="cs-CZ" sz="2000" dirty="0" smtClean="0">
                <a:hlinkClick r:id="rId4"/>
              </a:rPr>
              <a:t>=</a:t>
            </a:r>
            <a:r>
              <a:rPr lang="cs-CZ" sz="2000" dirty="0" err="1" smtClean="0">
                <a:hlinkClick r:id="rId4"/>
              </a:rPr>
              <a:t>univ</a:t>
            </a:r>
            <a:r>
              <a:rPr lang="cs-CZ" sz="2000" dirty="0" smtClean="0">
                <a:hlinkClick r:id="rId4"/>
              </a:rPr>
              <a:t>&amp;</a:t>
            </a:r>
            <a:r>
              <a:rPr lang="cs-CZ" sz="2000" dirty="0" err="1" smtClean="0">
                <a:hlinkClick r:id="rId4"/>
              </a:rPr>
              <a:t>ei</a:t>
            </a:r>
            <a:r>
              <a:rPr lang="cs-CZ" sz="2000" dirty="0" smtClean="0">
                <a:hlinkClick r:id="rId4"/>
              </a:rPr>
              <a:t>=zY4OTKr_LtOHONGyuP4M&amp;</a:t>
            </a:r>
            <a:r>
              <a:rPr lang="cs-CZ" sz="2000" dirty="0" err="1" smtClean="0">
                <a:hlinkClick r:id="rId4"/>
              </a:rPr>
              <a:t>sa</a:t>
            </a:r>
            <a:r>
              <a:rPr lang="cs-CZ" sz="2000" dirty="0" smtClean="0">
                <a:hlinkClick r:id="rId4"/>
              </a:rPr>
              <a:t>=X&amp;</a:t>
            </a:r>
            <a:r>
              <a:rPr lang="cs-CZ" sz="2000" dirty="0" err="1" smtClean="0">
                <a:hlinkClick r:id="rId4"/>
              </a:rPr>
              <a:t>oi</a:t>
            </a:r>
            <a:r>
              <a:rPr lang="cs-CZ" sz="2000" dirty="0" smtClean="0">
                <a:hlinkClick r:id="rId4"/>
              </a:rPr>
              <a:t>=image_</a:t>
            </a:r>
            <a:r>
              <a:rPr lang="cs-CZ" sz="2000" dirty="0" err="1" smtClean="0">
                <a:hlinkClick r:id="rId4"/>
              </a:rPr>
              <a:t>result</a:t>
            </a:r>
            <a:r>
              <a:rPr lang="cs-CZ" sz="2000" dirty="0" smtClean="0">
                <a:hlinkClick r:id="rId4"/>
              </a:rPr>
              <a:t>_</a:t>
            </a:r>
            <a:r>
              <a:rPr lang="cs-CZ" sz="2000" dirty="0" err="1" smtClean="0">
                <a:hlinkClick r:id="rId4"/>
              </a:rPr>
              <a:t>group</a:t>
            </a:r>
            <a:r>
              <a:rPr lang="cs-CZ" sz="2000" dirty="0" smtClean="0">
                <a:hlinkClick r:id="rId4"/>
              </a:rPr>
              <a:t>&amp;</a:t>
            </a:r>
            <a:r>
              <a:rPr lang="cs-CZ" sz="2000" dirty="0" err="1" smtClean="0">
                <a:hlinkClick r:id="rId4"/>
              </a:rPr>
              <a:t>ct</a:t>
            </a:r>
            <a:r>
              <a:rPr lang="cs-CZ" sz="2000" dirty="0" smtClean="0">
                <a:hlinkClick r:id="rId4"/>
              </a:rPr>
              <a:t>=</a:t>
            </a:r>
            <a:r>
              <a:rPr lang="cs-CZ" sz="2000" dirty="0" err="1" smtClean="0">
                <a:hlinkClick r:id="rId4"/>
              </a:rPr>
              <a:t>title</a:t>
            </a:r>
            <a:r>
              <a:rPr lang="cs-CZ" sz="2000" dirty="0" smtClean="0">
                <a:hlinkClick r:id="rId4"/>
              </a:rPr>
              <a:t>&amp;</a:t>
            </a:r>
            <a:r>
              <a:rPr lang="cs-CZ" sz="2000" dirty="0" err="1" smtClean="0">
                <a:hlinkClick r:id="rId4"/>
              </a:rPr>
              <a:t>resnum</a:t>
            </a:r>
            <a:r>
              <a:rPr lang="cs-CZ" sz="2000" dirty="0" smtClean="0">
                <a:hlinkClick r:id="rId4"/>
              </a:rPr>
              <a:t>=4&amp;</a:t>
            </a:r>
            <a:r>
              <a:rPr lang="cs-CZ" sz="2000" dirty="0" err="1" smtClean="0">
                <a:hlinkClick r:id="rId4"/>
              </a:rPr>
              <a:t>ved</a:t>
            </a:r>
            <a:r>
              <a:rPr lang="cs-CZ" sz="2000" dirty="0" smtClean="0">
                <a:hlinkClick r:id="rId4"/>
              </a:rPr>
              <a:t>=0CDAQsAQwAw</a:t>
            </a: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isometricOffAxis1Top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cs-CZ" sz="13800" dirty="0" smtClean="0"/>
              <a:t>Pád Říma</a:t>
            </a:r>
            <a:endParaRPr lang="cs-CZ" sz="13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56672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Dějepis, 6.ročník</a:t>
            </a:r>
          </a:p>
          <a:p>
            <a:r>
              <a:rPr lang="cs-CZ" dirty="0" smtClean="0"/>
              <a:t>Mgr. L. Šnorková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Pád Říma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Římská říše je od 4.století ohrožována okolními kmeny (barbary)</a:t>
            </a:r>
          </a:p>
          <a:p>
            <a:r>
              <a:rPr lang="cs-CZ" dirty="0" smtClean="0"/>
              <a:t>Kočovníci z Asie Hunové tlačili germánské kmeny k římské říši – stěhování národů</a:t>
            </a:r>
          </a:p>
          <a:p>
            <a:r>
              <a:rPr lang="cs-CZ" dirty="0" smtClean="0"/>
              <a:t>Gótové uzavírají s Římany mír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642910" y="274638"/>
            <a:ext cx="758669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Hunská říše se ve své době táhla od středoasijských stepí po oblast dnešního Německa, od Dunaje po Baltské moře</a:t>
            </a:r>
            <a:endParaRPr lang="cs-CZ" sz="2800" dirty="0"/>
          </a:p>
        </p:txBody>
      </p:sp>
      <p:pic>
        <p:nvPicPr>
          <p:cNvPr id="1026" name="Picture 2" descr="C:\Documents and Settings\Administrator\Dokumenty\škola\dokumenty lenka\dějepis Lenka\dějepis 6\pád ř\800px-Huns_empir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316788" cy="418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57158" y="428604"/>
            <a:ext cx="8001056" cy="989034"/>
          </a:xfrm>
        </p:spPr>
        <p:txBody>
          <a:bodyPr>
            <a:noAutofit/>
          </a:bodyPr>
          <a:lstStyle/>
          <a:p>
            <a:r>
              <a:rPr lang="cs-CZ" sz="2800" dirty="0" smtClean="0"/>
              <a:t>Mapa Evropy v době stěhování národů. Šipky ukazují směry postupu jednotlivých kmenů. Šrafovaně jsou vyznačeny oblasti usídlení Germánů na území římské říše</a:t>
            </a:r>
            <a:endParaRPr lang="cs-CZ" sz="2800" dirty="0"/>
          </a:p>
        </p:txBody>
      </p:sp>
      <p:pic>
        <p:nvPicPr>
          <p:cNvPr id="2050" name="Picture 2" descr="C:\Documents and Settings\Administrator\Dokumenty\škola\dokumenty lenka\dějepis Lenka\dějepis 6\pád ř\800px-Voelkerwanderungkart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620000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071802" y="2928938"/>
            <a:ext cx="2071702" cy="121443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Hunové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7171" name="Picture 3" descr="C:\Documents and Settings\Administrator\Dokumenty\škola\dokumenty lenka\dějepis Lenka\dějepis 6\pád ř\397px-De_Neuville_-_The_Huns_at_the_Battle_of_Chal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2419350" cy="3651250"/>
          </a:xfrm>
          <a:prstGeom prst="rect">
            <a:avLst/>
          </a:prstGeom>
          <a:noFill/>
        </p:spPr>
      </p:pic>
      <p:pic>
        <p:nvPicPr>
          <p:cNvPr id="7172" name="Picture 4" descr="C:\Documents and Settings\Administrator\Dokumenty\škola\dokumenty lenka\dějepis Lenka\dějepis 6\pád ř\hun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733800" cy="2476500"/>
          </a:xfrm>
          <a:prstGeom prst="rect">
            <a:avLst/>
          </a:prstGeom>
          <a:noFill/>
        </p:spPr>
      </p:pic>
      <p:pic>
        <p:nvPicPr>
          <p:cNvPr id="7173" name="Picture 5" descr="C:\Documents and Settings\Administrator\Dokumenty\škola\dokumenty lenka\dějepis Lenka\dějepis 6\pád ř\viky20080119attila_the_hu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85728"/>
            <a:ext cx="3079734" cy="3748764"/>
          </a:xfrm>
          <a:prstGeom prst="rect">
            <a:avLst/>
          </a:prstGeom>
          <a:noFill/>
        </p:spPr>
      </p:pic>
      <p:pic>
        <p:nvPicPr>
          <p:cNvPr id="7174" name="Picture 6" descr="C:\Documents and Settings\Administrator\Dokumenty\škola\dokumenty lenka\dějepis Lenka\dějepis 6\pád ř\viky20080119huns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7488" y="4819650"/>
            <a:ext cx="1109662" cy="901700"/>
          </a:xfrm>
          <a:prstGeom prst="rect">
            <a:avLst/>
          </a:prstGeom>
          <a:noFill/>
        </p:spPr>
      </p:pic>
      <p:pic>
        <p:nvPicPr>
          <p:cNvPr id="7175" name="Picture 7" descr="C:\Documents and Settings\Administrator\Dokumenty\škola\dokumenty lenka\dějepis Lenka\dějepis 6\pád ř\hunov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00570"/>
            <a:ext cx="536710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Hunové byli zruční řemeslníci</a:t>
            </a:r>
            <a:endParaRPr lang="cs-CZ" sz="2800" dirty="0"/>
          </a:p>
        </p:txBody>
      </p:sp>
      <p:pic>
        <p:nvPicPr>
          <p:cNvPr id="8194" name="Picture 2" descr="C:\Documents and Settings\Administrator\Dokumenty\škola\dokumenty lenka\dějepis Lenka\dějepis 6\pád ř\rudolf-korun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2790521" cy="3903679"/>
          </a:xfrm>
          <a:prstGeom prst="rect">
            <a:avLst/>
          </a:prstGeom>
          <a:noFill/>
        </p:spPr>
      </p:pic>
      <p:pic>
        <p:nvPicPr>
          <p:cNvPr id="8195" name="Picture 3" descr="C:\Documents and Settings\Administrator\Dokumenty\škola\dokumenty lenka\dějepis Lenka\dějepis 6\pád ř\011679_03_0634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5" y="2910069"/>
            <a:ext cx="1571636" cy="226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říše r. 395</a:t>
            </a:r>
            <a:endParaRPr lang="cs-CZ" dirty="0"/>
          </a:p>
        </p:txBody>
      </p:sp>
      <p:sp>
        <p:nvSpPr>
          <p:cNvPr id="4" name="Vývojový diagram: děrná páska 3"/>
          <p:cNvSpPr/>
          <p:nvPr/>
        </p:nvSpPr>
        <p:spPr>
          <a:xfrm>
            <a:off x="928662" y="1785926"/>
            <a:ext cx="2428892" cy="13573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Západořímská</a:t>
            </a:r>
            <a:r>
              <a:rPr lang="cs-CZ" dirty="0" smtClean="0"/>
              <a:t> </a:t>
            </a:r>
            <a:r>
              <a:rPr lang="cs-CZ" sz="2800" dirty="0" smtClean="0"/>
              <a:t>říše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786446" y="1714488"/>
            <a:ext cx="2571768" cy="135732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cs-CZ" sz="2800" dirty="0" smtClean="0"/>
              <a:t>Východořímská říše</a:t>
            </a:r>
            <a:endParaRPr lang="cs-CZ" sz="2800" dirty="0"/>
          </a:p>
        </p:txBody>
      </p:sp>
      <p:cxnSp>
        <p:nvCxnSpPr>
          <p:cNvPr id="7" name="Přímá spojovací čára 6"/>
          <p:cNvCxnSpPr/>
          <p:nvPr/>
        </p:nvCxnSpPr>
        <p:spPr>
          <a:xfrm rot="5400000">
            <a:off x="1678761" y="3321843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6200000" flipH="1">
            <a:off x="6107917" y="3321843"/>
            <a:ext cx="64294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57224" y="3929066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vláda germánských vojevůdců, útoky okolních kmenů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7818" y="4000504"/>
            <a:ext cx="3500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hlavní město Konstantinopol</a:t>
            </a:r>
          </a:p>
          <a:p>
            <a:r>
              <a:rPr lang="cs-CZ" sz="2800" dirty="0" smtClean="0"/>
              <a:t>existuje až do 15.století jako </a:t>
            </a:r>
            <a:r>
              <a:rPr lang="cs-CZ" sz="2800" b="1" dirty="0" smtClean="0">
                <a:solidFill>
                  <a:srgbClr val="0070C0"/>
                </a:solidFill>
              </a:rPr>
              <a:t>Byzantská říše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1122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Západořímská říše</a:t>
            </a:r>
            <a:endParaRPr lang="cs-CZ" sz="2800" dirty="0"/>
          </a:p>
        </p:txBody>
      </p:sp>
      <p:pic>
        <p:nvPicPr>
          <p:cNvPr id="4098" name="Picture 2" descr="C:\Documents and Settings\Administrator\Dokumenty\škola\dokumenty lenka\dějepis Lenka\dějepis 6\pád ř\Extent_of_Western_Roman_Empire_39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4695825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265</Words>
  <Application>Microsoft Office PowerPoint</Application>
  <PresentationFormat>Předvádění na obrazovce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sady Office</vt:lpstr>
      <vt:lpstr>Nové modulové výukové a inovativní programy - zvýšení kvality ve vzdělávání  </vt:lpstr>
      <vt:lpstr>Pád Říma</vt:lpstr>
      <vt:lpstr>Pád Říma</vt:lpstr>
      <vt:lpstr>Hunská říše se ve své době táhla od středoasijských stepí po oblast dnešního Německa, od Dunaje po Baltské moře</vt:lpstr>
      <vt:lpstr>Mapa Evropy v době stěhování národů. Šipky ukazují směry postupu jednotlivých kmenů. Šrafovaně jsou vyznačeny oblasti usídlení Germánů na území římské říše</vt:lpstr>
      <vt:lpstr>Hunové </vt:lpstr>
      <vt:lpstr>Hunové byli zruční řemeslníci</vt:lpstr>
      <vt:lpstr>Rozdělení říše r. 395</vt:lpstr>
      <vt:lpstr>Západořímská říše</vt:lpstr>
      <vt:lpstr>Východořímská říše</vt:lpstr>
      <vt:lpstr>Attila vůdce Hunů</vt:lpstr>
      <vt:lpstr>Prezentace aplikace PowerPoint</vt:lpstr>
      <vt:lpstr>Úkol pro tebe</vt:lpstr>
      <vt:lpstr>Správná odpověď </vt:lpstr>
      <vt:lpstr>Rok 476 – konec starověku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OEM</dc:creator>
  <cp:lastModifiedBy>Marcela Kubátová</cp:lastModifiedBy>
  <cp:revision>10</cp:revision>
  <dcterms:created xsi:type="dcterms:W3CDTF">2010-06-08T18:27:36Z</dcterms:created>
  <dcterms:modified xsi:type="dcterms:W3CDTF">2015-02-26T10:31:58Z</dcterms:modified>
</cp:coreProperties>
</file>