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64" r:id="rId4"/>
    <p:sldId id="265" r:id="rId5"/>
    <p:sldId id="272" r:id="rId6"/>
    <p:sldId id="262" r:id="rId7"/>
    <p:sldId id="266" r:id="rId8"/>
    <p:sldId id="258" r:id="rId9"/>
    <p:sldId id="268" r:id="rId10"/>
    <p:sldId id="260" r:id="rId11"/>
    <p:sldId id="263" r:id="rId12"/>
    <p:sldId id="267" r:id="rId13"/>
    <p:sldId id="261" r:id="rId14"/>
    <p:sldId id="256" r:id="rId15"/>
    <p:sldId id="257" r:id="rId16"/>
    <p:sldId id="271" r:id="rId17"/>
    <p:sldId id="270" r:id="rId18"/>
    <p:sldId id="269" r:id="rId19"/>
    <p:sldId id="259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DDC7-DFC1-44D7-97A6-54425FEDB0B5}" type="datetimeFigureOut">
              <a:rPr lang="cs-CZ" smtClean="0"/>
              <a:t>26.2.2015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49B-3A33-4844-84A2-C0A9BAB3CFE3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DDC7-DFC1-44D7-97A6-54425FEDB0B5}" type="datetimeFigureOut">
              <a:rPr lang="cs-CZ" smtClean="0"/>
              <a:t>26.2.2015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49B-3A33-4844-84A2-C0A9BAB3CFE3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DDC7-DFC1-44D7-97A6-54425FEDB0B5}" type="datetimeFigureOut">
              <a:rPr lang="cs-CZ" smtClean="0"/>
              <a:t>26.2.2015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49B-3A33-4844-84A2-C0A9BAB3CFE3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DDC7-DFC1-44D7-97A6-54425FEDB0B5}" type="datetimeFigureOut">
              <a:rPr lang="cs-CZ" smtClean="0"/>
              <a:t>26.2.2015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49B-3A33-4844-84A2-C0A9BAB3CFE3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DDC7-DFC1-44D7-97A6-54425FEDB0B5}" type="datetimeFigureOut">
              <a:rPr lang="cs-CZ" smtClean="0"/>
              <a:t>26.2.2015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49B-3A33-4844-84A2-C0A9BAB3CFE3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DDC7-DFC1-44D7-97A6-54425FEDB0B5}" type="datetimeFigureOut">
              <a:rPr lang="cs-CZ" smtClean="0"/>
              <a:t>26.2.2015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49B-3A33-4844-84A2-C0A9BAB3CFE3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DDC7-DFC1-44D7-97A6-54425FEDB0B5}" type="datetimeFigureOut">
              <a:rPr lang="cs-CZ" smtClean="0"/>
              <a:t>26.2.2015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49B-3A33-4844-84A2-C0A9BAB3CFE3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DDC7-DFC1-44D7-97A6-54425FEDB0B5}" type="datetimeFigureOut">
              <a:rPr lang="cs-CZ" smtClean="0"/>
              <a:t>26.2.2015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49B-3A33-4844-84A2-C0A9BAB3CFE3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DDC7-DFC1-44D7-97A6-54425FEDB0B5}" type="datetimeFigureOut">
              <a:rPr lang="cs-CZ" smtClean="0"/>
              <a:t>26.2.2015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49B-3A33-4844-84A2-C0A9BAB3CFE3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DDC7-DFC1-44D7-97A6-54425FEDB0B5}" type="datetimeFigureOut">
              <a:rPr lang="cs-CZ" smtClean="0"/>
              <a:t>26.2.2015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49B-3A33-4844-84A2-C0A9BAB3CFE3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DDC7-DFC1-44D7-97A6-54425FEDB0B5}" type="datetimeFigureOut">
              <a:rPr lang="cs-CZ" smtClean="0"/>
              <a:t>26.2.2015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49B-3A33-4844-84A2-C0A9BAB3CFE3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FDDC7-DFC1-44D7-97A6-54425FEDB0B5}" type="datetimeFigureOut">
              <a:rPr lang="cs-CZ" smtClean="0"/>
              <a:t>26.2.2015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1D49B-3A33-4844-84A2-C0A9BAB3CFE3}" type="slidenum">
              <a:rPr lang="cs-CZ" smtClean="0"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941517"/>
          </a:xfrm>
        </p:spPr>
        <p:txBody>
          <a:bodyPr>
            <a:normAutofit fontScale="90000"/>
          </a:bodyPr>
          <a:lstStyle/>
          <a:p>
            <a:r>
              <a:rPr lang="cs-CZ" sz="4000" b="1" i="1" dirty="0" smtClean="0"/>
              <a:t>Nové modulové výukové a inovativní programy - zvýšení kvality ve vzdělávání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28728" y="3929066"/>
            <a:ext cx="6400800" cy="971560"/>
          </a:xfrm>
        </p:spPr>
        <p:txBody>
          <a:bodyPr>
            <a:normAutofit/>
          </a:bodyPr>
          <a:lstStyle/>
          <a:p>
            <a:r>
              <a:rPr lang="cs-CZ" sz="2400" dirty="0"/>
              <a:t>Tento projekt je spolufinancován Evropským sociálním fondem a státním rozpočtem ČR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857356" y="500042"/>
            <a:ext cx="5653088" cy="785813"/>
            <a:chOff x="1410" y="1686"/>
            <a:chExt cx="8902" cy="123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10" y="1831"/>
              <a:ext cx="1217" cy="1042"/>
            </a:xfrm>
            <a:prstGeom prst="rect">
              <a:avLst/>
            </a:prstGeom>
            <a:noFill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00" y="1758"/>
              <a:ext cx="1438" cy="1166"/>
            </a:xfrm>
            <a:prstGeom prst="rect">
              <a:avLst/>
            </a:prstGeom>
            <a:noFill/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35" y="1686"/>
              <a:ext cx="1401" cy="1054"/>
            </a:xfrm>
            <a:prstGeom prst="rect">
              <a:avLst/>
            </a:prstGeom>
            <a:noFill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81" y="1795"/>
              <a:ext cx="2138" cy="1002"/>
            </a:xfrm>
            <a:prstGeom prst="rect">
              <a:avLst/>
            </a:prstGeom>
            <a:noFill/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095" y="1758"/>
              <a:ext cx="1217" cy="938"/>
            </a:xfrm>
            <a:prstGeom prst="rect">
              <a:avLst/>
            </a:prstGeom>
            <a:noFill/>
          </p:spPr>
        </p:pic>
      </p:grpSp>
      <p:sp>
        <p:nvSpPr>
          <p:cNvPr id="10" name="TextovéPole 9"/>
          <p:cNvSpPr txBox="1"/>
          <p:nvPr/>
        </p:nvSpPr>
        <p:spPr>
          <a:xfrm>
            <a:off x="2285984" y="1285860"/>
            <a:ext cx="5072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INVESTICE DO ROZVOJE </a:t>
            </a:r>
            <a:r>
              <a:rPr lang="cs-CZ" sz="1200" dirty="0" smtClean="0"/>
              <a:t>VZDĚLÁVÁNÍ</a:t>
            </a:r>
            <a:endParaRPr lang="cs-CZ" sz="1200" dirty="0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ZŠ, Týn nad Vltavou, Malá Strana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509588" y="3621286"/>
            <a:ext cx="2124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cs-CZ" sz="1400" dirty="0" smtClean="0"/>
              <a:t>CZ.1.07/1.1.10/01.0063</a:t>
            </a:r>
            <a:endParaRPr lang="cs-CZ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Přívěsek ve tvaru muže</a:t>
            </a:r>
            <a:endParaRPr lang="cs-CZ" sz="2800" dirty="0"/>
          </a:p>
        </p:txBody>
      </p:sp>
      <p:pic>
        <p:nvPicPr>
          <p:cNvPr id="4" name="Zástupný symbol pro obsah 3" descr="448px-Head_man_Carthage_Louvre_AO3783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4612" y="1375610"/>
            <a:ext cx="3547081" cy="4750554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cs-CZ" sz="2800" dirty="0" smtClean="0"/>
              <a:t>Bitva u Kann roku 216 př.Kr.</a:t>
            </a:r>
            <a:endParaRPr lang="cs-CZ" sz="2800" dirty="0"/>
          </a:p>
        </p:txBody>
      </p:sp>
      <p:pic>
        <p:nvPicPr>
          <p:cNvPr id="4" name="Zástupný symbol pro obsah 3" descr="Battle_cannae_destruction[1]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428736"/>
            <a:ext cx="6477254" cy="4983179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Scipio Africanus, vítěz nad Hannibalem v 2.punské válce</a:t>
            </a:r>
            <a:endParaRPr lang="cs-CZ" sz="2800" dirty="0"/>
          </a:p>
        </p:txBody>
      </p:sp>
      <p:pic>
        <p:nvPicPr>
          <p:cNvPr id="4" name="Zástupný symbol pro obsah 3" descr="Scipio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488" y="1805929"/>
            <a:ext cx="3556016" cy="405385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00694" y="274638"/>
            <a:ext cx="3186106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Ruiny Kartága</a:t>
            </a:r>
            <a:endParaRPr lang="cs-CZ" sz="2800" dirty="0"/>
          </a:p>
        </p:txBody>
      </p:sp>
      <p:pic>
        <p:nvPicPr>
          <p:cNvPr id="4" name="Zástupný symbol pro obsah 3" descr="800px-Carthage_column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82101" cy="3661576"/>
          </a:xfrm>
        </p:spPr>
      </p:pic>
      <p:pic>
        <p:nvPicPr>
          <p:cNvPr id="5" name="Obrázek 4" descr="Ruines_de_Carthage[1].jpg"/>
          <p:cNvPicPr>
            <a:picLocks noChangeAspect="1"/>
          </p:cNvPicPr>
          <p:nvPr/>
        </p:nvPicPr>
        <p:blipFill>
          <a:blip r:embed="rId3" cstate="print"/>
          <a:srcRect t="6717"/>
          <a:stretch>
            <a:fillRect/>
          </a:stretch>
        </p:blipFill>
        <p:spPr>
          <a:xfrm>
            <a:off x="4000496" y="3643314"/>
            <a:ext cx="5143504" cy="321468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Punské války 264 -146 př.Kr.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Boje o ostrovy ve Středomoří s </a:t>
            </a:r>
            <a:r>
              <a:rPr lang="cs-CZ" dirty="0" smtClean="0">
                <a:solidFill>
                  <a:srgbClr val="FF0000"/>
                </a:solidFill>
              </a:rPr>
              <a:t>Kartaginci</a:t>
            </a:r>
          </a:p>
          <a:p>
            <a:r>
              <a:rPr lang="cs-CZ" dirty="0" smtClean="0"/>
              <a:t>- zkušení obchodníci</a:t>
            </a:r>
          </a:p>
          <a:p>
            <a:r>
              <a:rPr lang="cs-CZ" dirty="0" smtClean="0"/>
              <a:t>3 punské války (Kartaginci = Punové)</a:t>
            </a:r>
          </a:p>
          <a:p>
            <a:r>
              <a:rPr lang="cs-CZ" dirty="0" smtClean="0"/>
              <a:t>Římané: budují loďstvo, můstky s háky, boj na lodi</a:t>
            </a:r>
          </a:p>
          <a:p>
            <a:r>
              <a:rPr lang="cs-CZ" dirty="0" smtClean="0"/>
              <a:t>Kartaginci – najatí žoldáci, sloni</a:t>
            </a:r>
          </a:p>
          <a:p>
            <a:r>
              <a:rPr lang="cs-CZ" dirty="0" smtClean="0"/>
              <a:t>v </a:t>
            </a:r>
            <a:r>
              <a:rPr lang="cs-CZ" dirty="0" smtClean="0">
                <a:solidFill>
                  <a:srgbClr val="FF0000"/>
                </a:solidFill>
              </a:rPr>
              <a:t>1.punské válce </a:t>
            </a:r>
            <a:r>
              <a:rPr lang="cs-CZ" dirty="0" smtClean="0"/>
              <a:t>Kartágo poraženo, ztráta Sicílie, budují si Nové Kartágo ve Španělsku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28596" y="785813"/>
            <a:ext cx="7801004" cy="5340350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2. punská válka</a:t>
            </a:r>
          </a:p>
          <a:p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Hannibal</a:t>
            </a:r>
            <a:r>
              <a:rPr lang="cs-CZ" dirty="0" smtClean="0"/>
              <a:t> přešel s armádou Alpy, ohrožoval Řím, opět poražen</a:t>
            </a:r>
          </a:p>
          <a:p>
            <a:r>
              <a:rPr lang="cs-CZ" dirty="0" smtClean="0"/>
              <a:t>Kartágo nesmí vlastnit lodě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3.punská válka</a:t>
            </a:r>
          </a:p>
          <a:p>
            <a:r>
              <a:rPr lang="cs-CZ" dirty="0" smtClean="0"/>
              <a:t>Kartágo srovnáno se zemí, Řím ovládl i východní Středozemí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istrator\Dokumenty\škola\dokumenty lenka\dějepis Lenka\dějepis 6\Scanned at 16.3.2010 21-10.bmp"/>
          <p:cNvPicPr>
            <a:picLocks noChangeAspect="1" noChangeArrowheads="1"/>
          </p:cNvPicPr>
          <p:nvPr/>
        </p:nvPicPr>
        <p:blipFill>
          <a:blip r:embed="rId2" cstate="print"/>
          <a:srcRect l="10893" t="64083" r="10893" b="12241"/>
          <a:stretch>
            <a:fillRect/>
          </a:stretch>
        </p:blipFill>
        <p:spPr bwMode="auto">
          <a:xfrm>
            <a:off x="500034" y="1714488"/>
            <a:ext cx="8401050" cy="3500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istrator\Dokumenty\škola\dokumenty lenka\dějepis Lenka\dějepis 6\Scanned at 16.3.2010 21-10.bmp"/>
          <p:cNvPicPr>
            <a:picLocks noChangeAspect="1" noChangeArrowheads="1"/>
          </p:cNvPicPr>
          <p:nvPr/>
        </p:nvPicPr>
        <p:blipFill>
          <a:blip r:embed="rId2" cstate="print"/>
          <a:srcRect l="11592" t="34991" r="11612" b="35202"/>
          <a:stretch>
            <a:fillRect/>
          </a:stretch>
        </p:blipFill>
        <p:spPr bwMode="auto">
          <a:xfrm>
            <a:off x="0" y="776288"/>
            <a:ext cx="9144000" cy="48847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Zjisti: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Kdo je autorem výroku</a:t>
            </a:r>
            <a:r>
              <a:rPr lang="cs-CZ" b="1" dirty="0" smtClean="0"/>
              <a:t>:</a:t>
            </a:r>
          </a:p>
          <a:p>
            <a:pPr>
              <a:buNone/>
            </a:pP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smtClean="0">
                <a:solidFill>
                  <a:srgbClr val="FF0000"/>
                </a:solidFill>
              </a:rPr>
              <a:t>            “Neruš mi mé kruhy!“</a:t>
            </a:r>
          </a:p>
          <a:p>
            <a:pPr>
              <a:buNone/>
            </a:pPr>
            <a:r>
              <a:rPr lang="cs-CZ" dirty="0" smtClean="0"/>
              <a:t>a při jaké příležitosti jej řekl.</a:t>
            </a: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http://cs.wikipedia.org/wiki/Punsk%C3%A9_v%C3%A1lky</a:t>
            </a:r>
            <a:endParaRPr lang="cs-CZ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142985"/>
            <a:ext cx="7772400" cy="2457466"/>
          </a:xfrm>
        </p:spPr>
        <p:txBody>
          <a:bodyPr>
            <a:normAutofit/>
          </a:bodyPr>
          <a:lstStyle/>
          <a:p>
            <a:r>
              <a:rPr lang="cs-CZ" sz="6000" dirty="0" smtClean="0"/>
              <a:t>Punské války 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5072074"/>
            <a:ext cx="6400800" cy="566726"/>
          </a:xfrm>
        </p:spPr>
        <p:txBody>
          <a:bodyPr>
            <a:normAutofit fontScale="85000" lnSpcReduction="20000"/>
          </a:bodyPr>
          <a:lstStyle/>
          <a:p>
            <a:r>
              <a:rPr lang="cs-CZ" sz="2000" dirty="0" smtClean="0"/>
              <a:t>Dějepis, 6.ročník</a:t>
            </a:r>
          </a:p>
          <a:p>
            <a:r>
              <a:rPr lang="cs-CZ" sz="2000" dirty="0" smtClean="0"/>
              <a:t>Mgr. L. Šnorková</a:t>
            </a:r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ZŠ, Týn nad Vltavou, Malá Strana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Obchodní cesty Kartaginců</a:t>
            </a:r>
            <a:endParaRPr lang="cs-CZ" sz="2800" dirty="0"/>
          </a:p>
        </p:txBody>
      </p:sp>
      <p:pic>
        <p:nvPicPr>
          <p:cNvPr id="4" name="Zástupný symbol pro obsah 3" descr="PhoenicianTrade[1]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285860"/>
            <a:ext cx="6865806" cy="514935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cs-CZ" sz="2800" dirty="0" smtClean="0"/>
              <a:t>Římské lodě s padacími můstky (havrany)</a:t>
            </a:r>
            <a:endParaRPr lang="cs-CZ" sz="2800" dirty="0"/>
          </a:p>
        </p:txBody>
      </p:sp>
      <p:pic>
        <p:nvPicPr>
          <p:cNvPr id="6" name="Zástupný symbol pro obsah 5" descr="Scanned at 21.3.2010 17-53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9447"/>
          <a:stretch>
            <a:fillRect/>
          </a:stretch>
        </p:blipFill>
        <p:spPr>
          <a:xfrm>
            <a:off x="1643042" y="1142984"/>
            <a:ext cx="5664172" cy="550070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71934" y="428604"/>
            <a:ext cx="4543428" cy="2928958"/>
          </a:xfrm>
        </p:spPr>
        <p:txBody>
          <a:bodyPr>
            <a:noAutofit/>
          </a:bodyPr>
          <a:lstStyle/>
          <a:p>
            <a:r>
              <a:rPr lang="cs-CZ" sz="2800" dirty="0" smtClean="0"/>
              <a:t>Na počest vítězství v námořní bitvě stavěli Římané sloupy zdobené zobci potopených lodí</a:t>
            </a:r>
            <a:endParaRPr lang="cs-CZ" sz="2800" dirty="0"/>
          </a:p>
        </p:txBody>
      </p:sp>
      <p:pic>
        <p:nvPicPr>
          <p:cNvPr id="6" name="Zástupný symbol pro obsah 5" descr="Scanned at 21.3.2010 17-55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9529" r="58470" b="7056"/>
          <a:stretch>
            <a:fillRect/>
          </a:stretch>
        </p:blipFill>
        <p:spPr>
          <a:xfrm>
            <a:off x="1285852" y="0"/>
            <a:ext cx="2428891" cy="671517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2.punská válka</a:t>
            </a:r>
            <a:endParaRPr lang="cs-CZ" sz="2800" dirty="0"/>
          </a:p>
        </p:txBody>
      </p:sp>
      <p:pic>
        <p:nvPicPr>
          <p:cNvPr id="4" name="Zástupný symbol pro obsah 3" descr="770px-Second_Punic_War_full-fr.svg[1]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357298"/>
            <a:ext cx="7911439" cy="4983179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Scanned at 17.3.2010 16-21.bmp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l="7461" t="8673" r="7482" b="57720"/>
          <a:stretch>
            <a:fillRect/>
          </a:stretch>
        </p:blipFill>
        <p:spPr>
          <a:xfrm>
            <a:off x="1142976" y="214290"/>
            <a:ext cx="6715125" cy="3652838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Zástupný symbol pro obsah 3" descr="Scanned at 17.3.2010 16-21.bmp"/>
          <p:cNvPicPr>
            <a:picLocks noChangeAspect="1"/>
          </p:cNvPicPr>
          <p:nvPr/>
        </p:nvPicPr>
        <p:blipFill>
          <a:blip r:embed="rId3" cstate="print"/>
          <a:srcRect l="64166" t="47701" r="6736" b="40916"/>
          <a:stretch>
            <a:fillRect/>
          </a:stretch>
        </p:blipFill>
        <p:spPr>
          <a:xfrm>
            <a:off x="4429124" y="4214818"/>
            <a:ext cx="3980117" cy="2143140"/>
          </a:xfrm>
          <a:prstGeom prst="rect">
            <a:avLst/>
          </a:prstGeom>
        </p:spPr>
      </p:pic>
      <p:pic>
        <p:nvPicPr>
          <p:cNvPr id="6" name="Zástupný symbol pro obsah 3" descr="Scanned at 17.3.2010 16-21.bmp"/>
          <p:cNvPicPr>
            <a:picLocks noChangeAspect="1"/>
          </p:cNvPicPr>
          <p:nvPr/>
        </p:nvPicPr>
        <p:blipFill>
          <a:blip r:embed="rId4" cstate="print"/>
          <a:srcRect l="8093" t="41714" r="65391" b="32893"/>
          <a:stretch>
            <a:fillRect/>
          </a:stretch>
        </p:blipFill>
        <p:spPr>
          <a:xfrm>
            <a:off x="1142976" y="4357694"/>
            <a:ext cx="1571636" cy="20717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00496" y="274638"/>
            <a:ext cx="4686304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Hannibal, kartaginský vojevůdce</a:t>
            </a:r>
            <a:endParaRPr lang="cs-CZ" sz="2800" dirty="0"/>
          </a:p>
        </p:txBody>
      </p:sp>
      <p:pic>
        <p:nvPicPr>
          <p:cNvPr id="4" name="Zástupný symbol pro obsah 3" descr="330px-Hannibal_Slodtz_Louvre_MR2093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649413"/>
            <a:ext cx="3071834" cy="5585154"/>
          </a:xfrm>
        </p:spPr>
      </p:pic>
      <p:pic>
        <p:nvPicPr>
          <p:cNvPr id="5" name="Obrázek 4" descr="HannibalTheCarthaginian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785926"/>
            <a:ext cx="3574249" cy="46958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Hannibal měl v armádě i slony</a:t>
            </a:r>
            <a:endParaRPr lang="cs-CZ" sz="2800" dirty="0"/>
          </a:p>
        </p:txBody>
      </p:sp>
      <p:pic>
        <p:nvPicPr>
          <p:cNvPr id="4" name="Zástupný symbol pro obsah 3" descr="Zama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285860"/>
            <a:ext cx="6442054" cy="525385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220</Words>
  <Application>Microsoft Office PowerPoint</Application>
  <PresentationFormat>Předvádění na obrazovce (4:3)</PresentationFormat>
  <Paragraphs>36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Arial</vt:lpstr>
      <vt:lpstr>Calibri</vt:lpstr>
      <vt:lpstr>Motiv sady Office</vt:lpstr>
      <vt:lpstr>Nové modulové výukové a inovativní programy - zvýšení kvality ve vzdělávání  </vt:lpstr>
      <vt:lpstr>Punské války </vt:lpstr>
      <vt:lpstr>Obchodní cesty Kartaginců</vt:lpstr>
      <vt:lpstr>Římské lodě s padacími můstky (havrany)</vt:lpstr>
      <vt:lpstr>Na počest vítězství v námořní bitvě stavěli Římané sloupy zdobené zobci potopených lodí</vt:lpstr>
      <vt:lpstr>2.punská válka</vt:lpstr>
      <vt:lpstr>Prezentace aplikace PowerPoint</vt:lpstr>
      <vt:lpstr>Hannibal, kartaginský vojevůdce</vt:lpstr>
      <vt:lpstr>Hannibal měl v armádě i slony</vt:lpstr>
      <vt:lpstr>Přívěsek ve tvaru muže</vt:lpstr>
      <vt:lpstr>Bitva u Kann roku 216 př.Kr.</vt:lpstr>
      <vt:lpstr>Scipio Africanus, vítěz nad Hannibalem v 2.punské válce</vt:lpstr>
      <vt:lpstr>Ruiny Kartága</vt:lpstr>
      <vt:lpstr>Punské války 264 -146 př.Kr.</vt:lpstr>
      <vt:lpstr>Prezentace aplikace PowerPoint</vt:lpstr>
      <vt:lpstr>Prezentace aplikace PowerPoint</vt:lpstr>
      <vt:lpstr>Prezentace aplikace PowerPoint</vt:lpstr>
      <vt:lpstr>Zjisti: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OEM</dc:creator>
  <cp:lastModifiedBy>Marcela Kubátová</cp:lastModifiedBy>
  <cp:revision>10</cp:revision>
  <dcterms:created xsi:type="dcterms:W3CDTF">2010-03-21T16:07:04Z</dcterms:created>
  <dcterms:modified xsi:type="dcterms:W3CDTF">2015-02-26T10:32:09Z</dcterms:modified>
</cp:coreProperties>
</file>