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pptx" ContentType="application/vnd.openxmlformats-officedocument.presentationml.presentation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  <p:sldId id="259" r:id="rId4"/>
    <p:sldId id="258" r:id="rId5"/>
    <p:sldId id="263" r:id="rId6"/>
    <p:sldId id="260" r:id="rId7"/>
    <p:sldId id="266" r:id="rId8"/>
    <p:sldId id="261" r:id="rId9"/>
    <p:sldId id="265" r:id="rId10"/>
    <p:sldId id="264" r:id="rId11"/>
    <p:sldId id="262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Prezentace_aplikace_Microsoft_PowerPoint1.pptx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115616" y="980728"/>
          <a:ext cx="6592887" cy="494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rezentace" r:id="rId4" imgW="4570541" imgH="3427323" progId="PowerPoint.Show.12">
                  <p:embed/>
                </p:oleObj>
              </mc:Choice>
              <mc:Fallback>
                <p:oleObj name="Prezentace" r:id="rId4" imgW="4570541" imgH="3427323" progId="PowerPoint.Show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980728"/>
                        <a:ext cx="6592887" cy="494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ovéPole 11"/>
          <p:cNvSpPr txBox="1"/>
          <p:nvPr/>
        </p:nvSpPr>
        <p:spPr>
          <a:xfrm>
            <a:off x="3349647" y="3501008"/>
            <a:ext cx="2124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cs-CZ" sz="1400" dirty="0" smtClean="0">
                <a:solidFill>
                  <a:schemeClr val="bg1"/>
                </a:solidFill>
              </a:rPr>
              <a:t>CZ.1.07/1.1.10/01.0063</a:t>
            </a:r>
            <a:endParaRPr lang="cs-CZ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899592" y="878723"/>
            <a:ext cx="6048672" cy="3999640"/>
          </a:xfrm>
          <a:prstGeom prst="rect">
            <a:avLst/>
          </a:prstGeom>
          <a:noFill/>
          <a:ln/>
        </p:spPr>
      </p:pic>
      <p:sp>
        <p:nvSpPr>
          <p:cNvPr id="5" name="TextovéPole 4"/>
          <p:cNvSpPr txBox="1"/>
          <p:nvPr/>
        </p:nvSpPr>
        <p:spPr>
          <a:xfrm>
            <a:off x="827584" y="5013176"/>
            <a:ext cx="7056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Arial" charset="0"/>
              </a:rPr>
              <a:t>Zařízení pro chemické nebo </a:t>
            </a:r>
            <a:r>
              <a:rPr lang="cs-CZ" sz="2400" dirty="0" err="1" smtClean="0">
                <a:latin typeface="Arial" charset="0"/>
              </a:rPr>
              <a:t>galvanochemické</a:t>
            </a:r>
            <a:r>
              <a:rPr lang="cs-CZ" sz="2400" dirty="0" smtClean="0">
                <a:latin typeface="Arial" charset="0"/>
              </a:rPr>
              <a:t> vytváření vrstev   -  </a:t>
            </a:r>
            <a:r>
              <a:rPr lang="cs-CZ" sz="2400" dirty="0" err="1" smtClean="0">
                <a:latin typeface="Arial" charset="0"/>
              </a:rPr>
              <a:t>Cu</a:t>
            </a:r>
            <a:r>
              <a:rPr lang="cs-CZ" sz="2400" dirty="0" smtClean="0">
                <a:latin typeface="Arial" charset="0"/>
              </a:rPr>
              <a:t>,Ni,</a:t>
            </a:r>
            <a:r>
              <a:rPr lang="cs-CZ" sz="2400" dirty="0" err="1" smtClean="0">
                <a:latin typeface="Arial" charset="0"/>
              </a:rPr>
              <a:t>Zn</a:t>
            </a:r>
            <a:r>
              <a:rPr lang="cs-CZ" sz="2400" dirty="0" smtClean="0">
                <a:latin typeface="Arial" charset="0"/>
              </a:rPr>
              <a:t>,</a:t>
            </a:r>
            <a:r>
              <a:rPr lang="cs-CZ" sz="2400" dirty="0" err="1" smtClean="0">
                <a:latin typeface="Arial" charset="0"/>
              </a:rPr>
              <a:t>Ag</a:t>
            </a:r>
            <a:r>
              <a:rPr lang="cs-CZ" sz="2400" dirty="0" smtClean="0">
                <a:latin typeface="Arial" charset="0"/>
              </a:rPr>
              <a:t>,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899592" y="6165304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err="1" smtClean="0"/>
              <a:t>martin.feld.cvut.cz</a:t>
            </a:r>
            <a:r>
              <a:rPr lang="cs-CZ" i="1" dirty="0" smtClean="0"/>
              <a:t>/~kuba/tep3.ppt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Prameny: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P.Pečová</a:t>
            </a:r>
            <a:r>
              <a:rPr lang="cs-CZ" dirty="0" smtClean="0"/>
              <a:t>,</a:t>
            </a:r>
            <a:r>
              <a:rPr lang="cs-CZ" dirty="0" err="1" smtClean="0"/>
              <a:t>I</a:t>
            </a:r>
            <a:r>
              <a:rPr lang="cs-CZ" dirty="0" smtClean="0"/>
              <a:t>.</a:t>
            </a:r>
            <a:r>
              <a:rPr lang="cs-CZ" dirty="0" err="1" smtClean="0"/>
              <a:t>Karger</a:t>
            </a:r>
            <a:r>
              <a:rPr lang="cs-CZ" dirty="0" smtClean="0"/>
              <a:t> – Chemie II (pro 9. ročník)</a:t>
            </a:r>
          </a:p>
          <a:p>
            <a:endParaRPr lang="cs-CZ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Koroze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Chemie </a:t>
            </a:r>
          </a:p>
          <a:p>
            <a:r>
              <a:rPr lang="cs-CZ" dirty="0" smtClean="0"/>
              <a:t>9.ročník</a:t>
            </a:r>
          </a:p>
          <a:p>
            <a:r>
              <a:rPr lang="cs-CZ" dirty="0" smtClean="0"/>
              <a:t>Mgr. Daniela </a:t>
            </a:r>
            <a:r>
              <a:rPr lang="cs-CZ" dirty="0" err="1" smtClean="0"/>
              <a:t>Ponertová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Koroze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rozrušování povrchu kovů účinkem povětrnostních vlivů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vlhko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střídání teploty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sluneční záření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Ochrana kovů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Některé kovy se chrání vrstvou vlastní sloučeniny</a:t>
            </a:r>
          </a:p>
          <a:p>
            <a:pPr>
              <a:buFont typeface="Wingdings" pitchFamily="2" charset="2"/>
              <a:buChar char="Ø"/>
            </a:pPr>
            <a:r>
              <a:rPr lang="cs-CZ" dirty="0" err="1" smtClean="0"/>
              <a:t>Ag</a:t>
            </a:r>
            <a:r>
              <a:rPr lang="cs-CZ" dirty="0" smtClean="0"/>
              <a:t> (stříbro)  -  H</a:t>
            </a:r>
            <a:r>
              <a:rPr lang="cs-CZ" baseline="-25000" dirty="0" smtClean="0"/>
              <a:t>2</a:t>
            </a:r>
            <a:r>
              <a:rPr lang="cs-CZ" dirty="0" smtClean="0"/>
              <a:t>S (černý </a:t>
            </a:r>
            <a:r>
              <a:rPr lang="cs-CZ" dirty="0" err="1" smtClean="0"/>
              <a:t>sulfan</a:t>
            </a:r>
            <a:r>
              <a:rPr lang="cs-CZ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cs-CZ" dirty="0" err="1" smtClean="0"/>
              <a:t>Al</a:t>
            </a:r>
            <a:r>
              <a:rPr lang="cs-CZ" dirty="0" smtClean="0"/>
              <a:t> (hliník)    -  Al</a:t>
            </a:r>
            <a:r>
              <a:rPr lang="cs-CZ" baseline="-25000" dirty="0" smtClean="0"/>
              <a:t>2</a:t>
            </a:r>
            <a:r>
              <a:rPr lang="cs-CZ" dirty="0" smtClean="0"/>
              <a:t>O</a:t>
            </a:r>
            <a:r>
              <a:rPr lang="cs-CZ" baseline="-25000" dirty="0" smtClean="0"/>
              <a:t>3</a:t>
            </a:r>
            <a:r>
              <a:rPr lang="cs-CZ" dirty="0" smtClean="0"/>
              <a:t> ( bílý oxid hlinitý)</a:t>
            </a:r>
          </a:p>
          <a:p>
            <a:pPr>
              <a:buFont typeface="Wingdings" pitchFamily="2" charset="2"/>
              <a:buChar char="Ø"/>
            </a:pPr>
            <a:r>
              <a:rPr lang="cs-CZ" dirty="0" err="1" smtClean="0"/>
              <a:t>Zn</a:t>
            </a:r>
            <a:r>
              <a:rPr lang="cs-CZ" dirty="0" smtClean="0"/>
              <a:t> (zinek)  – </a:t>
            </a:r>
            <a:r>
              <a:rPr lang="cs-CZ" dirty="0" err="1" smtClean="0"/>
              <a:t>ZnO</a:t>
            </a:r>
            <a:r>
              <a:rPr lang="cs-CZ" dirty="0" smtClean="0"/>
              <a:t> ( bílý oxid zinečnatý)</a:t>
            </a:r>
          </a:p>
          <a:p>
            <a:pPr>
              <a:buFont typeface="Wingdings" pitchFamily="2" charset="2"/>
              <a:buChar char="Ø"/>
            </a:pPr>
            <a:r>
              <a:rPr lang="cs-CZ" dirty="0" err="1" smtClean="0"/>
              <a:t>Cu</a:t>
            </a:r>
            <a:r>
              <a:rPr lang="cs-CZ" dirty="0" smtClean="0"/>
              <a:t> (měď)   – CuCO</a:t>
            </a:r>
            <a:r>
              <a:rPr lang="cs-CZ" baseline="-25000" dirty="0" smtClean="0"/>
              <a:t>3</a:t>
            </a:r>
            <a:r>
              <a:rPr lang="cs-CZ" dirty="0" smtClean="0"/>
              <a:t> . </a:t>
            </a:r>
            <a:r>
              <a:rPr lang="cs-CZ" dirty="0" err="1" smtClean="0"/>
              <a:t>Cu</a:t>
            </a:r>
            <a:r>
              <a:rPr lang="cs-CZ" dirty="0" smtClean="0"/>
              <a:t>(OH)</a:t>
            </a:r>
            <a:r>
              <a:rPr lang="cs-CZ" baseline="-25000" dirty="0" smtClean="0"/>
              <a:t>2</a:t>
            </a:r>
            <a:r>
              <a:rPr lang="cs-CZ" dirty="0" smtClean="0"/>
              <a:t> (zásaditý uhličitan měďnatý - </a:t>
            </a:r>
            <a:r>
              <a:rPr lang="cs-CZ" i="1" dirty="0" smtClean="0"/>
              <a:t>měděnka)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</a:t>
            </a:r>
          </a:p>
          <a:p>
            <a:endParaRPr lang="cs-CZ" dirty="0"/>
          </a:p>
        </p:txBody>
      </p:sp>
      <p:pic>
        <p:nvPicPr>
          <p:cNvPr id="4" name="Picture 2" descr="http://www.elektrolukis.estranky.cz/archiv/iobrazek/8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653136"/>
            <a:ext cx="2473457" cy="1855093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2699792" y="5733256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elektrolukis.estranky.cz</a:t>
            </a:r>
            <a:endParaRPr lang="cs-CZ" dirty="0" smtClean="0"/>
          </a:p>
          <a:p>
            <a:endParaRPr lang="cs-CZ" dirty="0"/>
          </a:p>
        </p:txBody>
      </p:sp>
      <p:cxnSp>
        <p:nvCxnSpPr>
          <p:cNvPr id="7" name="Přímá spojovací šipka 6"/>
          <p:cNvCxnSpPr/>
          <p:nvPr/>
        </p:nvCxnSpPr>
        <p:spPr>
          <a:xfrm>
            <a:off x="4860032" y="5013176"/>
            <a:ext cx="1872208" cy="288032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84784"/>
            <a:ext cx="3429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412776"/>
            <a:ext cx="2952328" cy="221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ovéPole 5"/>
          <p:cNvSpPr txBox="1"/>
          <p:nvPr/>
        </p:nvSpPr>
        <p:spPr>
          <a:xfrm>
            <a:off x="4499992" y="544522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Ukázka koroze</a:t>
            </a:r>
            <a:endParaRPr lang="cs-CZ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5364088" y="364502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Detail koroze plechu</a:t>
            </a:r>
            <a:endParaRPr lang="cs-CZ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827584" y="6237312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https://www.stag.utb.cz/apps/stag/dipfile/index.php?download..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39552" y="188640"/>
            <a:ext cx="770485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2800" dirty="0" smtClean="0"/>
              <a:t>Některé kovy se vlivem koroze rozpadají:</a:t>
            </a:r>
          </a:p>
          <a:p>
            <a:pPr>
              <a:buFont typeface="Wingdings" pitchFamily="2" charset="2"/>
              <a:buChar char="Ø"/>
            </a:pPr>
            <a:r>
              <a:rPr lang="cs-CZ" sz="2800" dirty="0" err="1" smtClean="0"/>
              <a:t>Fe</a:t>
            </a:r>
            <a:r>
              <a:rPr lang="cs-CZ" sz="2800" dirty="0" smtClean="0"/>
              <a:t> (železo) – rez (Fe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O</a:t>
            </a:r>
            <a:r>
              <a:rPr lang="cs-CZ" sz="2800" baseline="-25000" dirty="0" smtClean="0"/>
              <a:t>3</a:t>
            </a:r>
            <a:r>
              <a:rPr lang="cs-CZ" sz="2800" dirty="0" smtClean="0"/>
              <a:t> </a:t>
            </a:r>
            <a:r>
              <a:rPr lang="cs-CZ" sz="2800" baseline="30000" dirty="0" smtClean="0"/>
              <a:t>.</a:t>
            </a:r>
            <a:r>
              <a:rPr lang="cs-CZ" sz="2800" dirty="0" smtClean="0"/>
              <a:t> n H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O, </a:t>
            </a:r>
            <a:r>
              <a:rPr lang="cs-CZ" sz="2800" dirty="0" err="1" smtClean="0"/>
              <a:t>FeO</a:t>
            </a:r>
            <a:r>
              <a:rPr lang="cs-CZ" sz="2800" dirty="0" smtClean="0"/>
              <a:t> </a:t>
            </a:r>
            <a:r>
              <a:rPr lang="cs-CZ" sz="2800" baseline="30000" dirty="0" smtClean="0"/>
              <a:t>.</a:t>
            </a:r>
            <a:r>
              <a:rPr lang="cs-CZ" sz="2800" dirty="0" smtClean="0"/>
              <a:t> n H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O) </a:t>
            </a:r>
          </a:p>
          <a:p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Korozi podléhají: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cs-CZ" dirty="0" smtClean="0"/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plastické hmoty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pryž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sklo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porcelán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betonové přístavní hráze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www.silnice-zeleznice.cz/UserFiles/images/SZ/2009/2009-08/marek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24744"/>
            <a:ext cx="5953125" cy="3848100"/>
          </a:xfrm>
          <a:prstGeom prst="rect">
            <a:avLst/>
          </a:prstGeom>
          <a:noFill/>
        </p:spPr>
      </p:pic>
      <p:sp>
        <p:nvSpPr>
          <p:cNvPr id="3" name="TextovéPole 2"/>
          <p:cNvSpPr txBox="1"/>
          <p:nvPr/>
        </p:nvSpPr>
        <p:spPr>
          <a:xfrm>
            <a:off x="1259632" y="5229200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silnice-</a:t>
            </a:r>
            <a:r>
              <a:rPr lang="cs-CZ" dirty="0" err="1" smtClean="0"/>
              <a:t>zeleznice.cz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4" name="Picture 2" descr="http://www.panelcentrum.cz/foto/poruchy_odpadani_betonu_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3501008"/>
            <a:ext cx="2945904" cy="2209428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5868144" y="5805264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panelcentrum.cz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79512" y="260648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Koroze betonu</a:t>
            </a:r>
            <a:endParaRPr lang="cs-CZ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Ochrana proti korozi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	Spočívá v zabránění nebo omezení působení nepříznivých vlivů: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olejováním nebo mazáním železných strojních součástí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smaltováním a nanášením ochranných nátěrů a laků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galvanickým pokovováním odolnějšími kovy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náhradou čistého kovu antikorozními slitinami</a:t>
            </a:r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4" name="Picture 12" descr="http://www.detecha.cz/files/imagecache/sortiment_detail/files/KARBOLINEUM%20EP%203.5%20kg%20atyp%2020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79" y="2996952"/>
            <a:ext cx="3517025" cy="2633862"/>
          </a:xfrm>
          <a:prstGeom prst="rect">
            <a:avLst/>
          </a:prstGeom>
          <a:noFill/>
        </p:spPr>
      </p:pic>
      <p:pic>
        <p:nvPicPr>
          <p:cNvPr id="3074" name="Picture 2" descr="http://www.detecha.cz/files/imagecache/sortiment_thumb/files/Superkov-3D-5_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844824"/>
            <a:ext cx="2016224" cy="1975899"/>
          </a:xfrm>
          <a:prstGeom prst="rect">
            <a:avLst/>
          </a:prstGeom>
          <a:noFill/>
        </p:spPr>
      </p:pic>
      <p:pic>
        <p:nvPicPr>
          <p:cNvPr id="3076" name="Picture 4" descr="http://www.detecha.cz/files/imagecache/sortiment_thumb/files/izocolo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1988840"/>
            <a:ext cx="1296144" cy="1683304"/>
          </a:xfrm>
          <a:prstGeom prst="rect">
            <a:avLst/>
          </a:prstGeom>
          <a:noFill/>
        </p:spPr>
      </p:pic>
      <p:pic>
        <p:nvPicPr>
          <p:cNvPr id="3078" name="Picture 6" descr="http://www.detecha.cz/files/imagecache/sortiment_thumb/files/Izoban-3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1640" y="4149080"/>
            <a:ext cx="1656184" cy="1656184"/>
          </a:xfrm>
          <a:prstGeom prst="rect">
            <a:avLst/>
          </a:prstGeom>
          <a:noFill/>
        </p:spPr>
      </p:pic>
      <p:sp>
        <p:nvSpPr>
          <p:cNvPr id="8" name="TextovéPole 7"/>
          <p:cNvSpPr txBox="1"/>
          <p:nvPr/>
        </p:nvSpPr>
        <p:spPr>
          <a:xfrm>
            <a:off x="827584" y="980728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Ochranné nátěrové hmoty</a:t>
            </a:r>
            <a:endParaRPr lang="cs-CZ" sz="2800" dirty="0"/>
          </a:p>
        </p:txBody>
      </p:sp>
      <p:pic>
        <p:nvPicPr>
          <p:cNvPr id="3080" name="Picture 8" descr="http://www.detecha.cz/files/imagecache/sortiment_thumb/files/FEST%20primer%203D%20kanistr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47864" y="3861048"/>
            <a:ext cx="1800200" cy="1875208"/>
          </a:xfrm>
          <a:prstGeom prst="rect">
            <a:avLst/>
          </a:prstGeom>
          <a:noFill/>
        </p:spPr>
      </p:pic>
      <p:sp>
        <p:nvSpPr>
          <p:cNvPr id="11" name="TextovéPole 10"/>
          <p:cNvSpPr txBox="1"/>
          <p:nvPr/>
        </p:nvSpPr>
        <p:spPr>
          <a:xfrm>
            <a:off x="827584" y="6021288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detecha.cz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lastní 1">
      <a:dk1>
        <a:sysClr val="windowText" lastClr="000000"/>
      </a:dk1>
      <a:lt1>
        <a:sysClr val="window" lastClr="FFFFFF"/>
      </a:lt1>
      <a:dk2>
        <a:srgbClr val="1F497D"/>
      </a:dk2>
      <a:lt2>
        <a:srgbClr val="F2F2F2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107</TotalTime>
  <Words>158</Words>
  <Application>Microsoft Office PowerPoint</Application>
  <PresentationFormat>Předvádění na obrazovce (4:3)</PresentationFormat>
  <Paragraphs>45</Paragraphs>
  <Slides>11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9" baseType="lpstr">
      <vt:lpstr>Arial</vt:lpstr>
      <vt:lpstr>Book Antiqua</vt:lpstr>
      <vt:lpstr>Lucida Sans</vt:lpstr>
      <vt:lpstr>Wingdings</vt:lpstr>
      <vt:lpstr>Wingdings 2</vt:lpstr>
      <vt:lpstr>Wingdings 3</vt:lpstr>
      <vt:lpstr>Vrchol</vt:lpstr>
      <vt:lpstr>Prezentace</vt:lpstr>
      <vt:lpstr>Prezentace aplikace PowerPoint</vt:lpstr>
      <vt:lpstr>Koroze </vt:lpstr>
      <vt:lpstr>Koroze </vt:lpstr>
      <vt:lpstr>Ochrana kovů</vt:lpstr>
      <vt:lpstr>Prezentace aplikace PowerPoint</vt:lpstr>
      <vt:lpstr>Korozi podléhají:</vt:lpstr>
      <vt:lpstr>Prezentace aplikace PowerPoint</vt:lpstr>
      <vt:lpstr>Ochrana proti korozi</vt:lpstr>
      <vt:lpstr>Prezentace aplikace PowerPoint</vt:lpstr>
      <vt:lpstr>Prezentace aplikace PowerPoint</vt:lpstr>
      <vt:lpstr>Prameny: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Máma</dc:creator>
  <cp:lastModifiedBy>Marcela Kubátová</cp:lastModifiedBy>
  <cp:revision>14</cp:revision>
  <dcterms:created xsi:type="dcterms:W3CDTF">2010-07-11T14:50:14Z</dcterms:created>
  <dcterms:modified xsi:type="dcterms:W3CDTF">2015-02-26T09:55:01Z</dcterms:modified>
</cp:coreProperties>
</file>