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pptx" ContentType="application/vnd.openxmlformats-officedocument.presentationml.presentation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0" r:id="rId2"/>
    <p:sldId id="256" r:id="rId3"/>
    <p:sldId id="261" r:id="rId4"/>
    <p:sldId id="257" r:id="rId5"/>
    <p:sldId id="264" r:id="rId6"/>
    <p:sldId id="266" r:id="rId7"/>
    <p:sldId id="267" r:id="rId8"/>
    <p:sldId id="269" r:id="rId9"/>
    <p:sldId id="265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0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D5ECE1-5C29-4123-B408-FE61D5D3D8EC}" type="datetimeFigureOut">
              <a:rPr lang="cs-CZ" smtClean="0"/>
              <a:pPr/>
              <a:t>26.2.2015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3833C3D-2FE8-4F2A-8F64-ED3FF2DDD9B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package" Target="../embeddings/Prezentace_aplikace_Microsoft_PowerPoint1.pptx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258888" y="908050"/>
          <a:ext cx="6592887" cy="4945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Prezentace" r:id="rId4" imgW="4570541" imgH="3427323" progId="PowerPoint.Show.12">
                  <p:embed/>
                </p:oleObj>
              </mc:Choice>
              <mc:Fallback>
                <p:oleObj name="Prezentace" r:id="rId4" imgW="4570541" imgH="3427323" progId="PowerPoint.Show.1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8888" y="908050"/>
                        <a:ext cx="6592887" cy="4945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ovéPole 11"/>
          <p:cNvSpPr txBox="1"/>
          <p:nvPr/>
        </p:nvSpPr>
        <p:spPr>
          <a:xfrm>
            <a:off x="3545307" y="3356992"/>
            <a:ext cx="21248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cs-CZ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r>
              <a:rPr lang="cs-CZ" sz="1400" dirty="0" smtClean="0"/>
              <a:t>CZ.1.07/1.1.10/01.0063</a:t>
            </a:r>
            <a:endParaRPr lang="cs-CZ" sz="1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Oxidace a redukce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Chemie </a:t>
            </a:r>
          </a:p>
          <a:p>
            <a:r>
              <a:rPr lang="cs-CZ" dirty="0" smtClean="0"/>
              <a:t>9.ročník</a:t>
            </a:r>
          </a:p>
          <a:p>
            <a:r>
              <a:rPr lang="cs-CZ" dirty="0" smtClean="0"/>
              <a:t>Mgr. Daniela </a:t>
            </a:r>
            <a:r>
              <a:rPr lang="cs-CZ" dirty="0" err="1" smtClean="0"/>
              <a:t>Ponertová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Oxidace a redukce</a:t>
            </a:r>
            <a:endParaRPr lang="cs-CZ" dirty="0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1"/>
            <a:ext cx="4038600" cy="240486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Oxidace</a:t>
            </a:r>
          </a:p>
          <a:p>
            <a:r>
              <a:rPr lang="cs-CZ" dirty="0" smtClean="0"/>
              <a:t>Ztráta elektronu</a:t>
            </a:r>
          </a:p>
          <a:p>
            <a:r>
              <a:rPr lang="cs-CZ" dirty="0" smtClean="0"/>
              <a:t>Zvýšení oxidačního čísla</a:t>
            </a:r>
            <a:endParaRPr lang="cs-CZ" dirty="0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2"/>
          </p:nvPr>
        </p:nvSpPr>
        <p:spPr>
          <a:xfrm>
            <a:off x="4648200" y="1600201"/>
            <a:ext cx="4038600" cy="17567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dirty="0" smtClean="0"/>
              <a:t>	Redukce</a:t>
            </a:r>
          </a:p>
          <a:p>
            <a:r>
              <a:rPr lang="cs-CZ" dirty="0" smtClean="0"/>
              <a:t>Získání elektronu</a:t>
            </a:r>
          </a:p>
          <a:p>
            <a:r>
              <a:rPr lang="cs-CZ" dirty="0" smtClean="0"/>
              <a:t>Snížení oxidačního čísla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611560" y="3861048"/>
            <a:ext cx="79208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600" dirty="0" smtClean="0"/>
              <a:t>  Fe</a:t>
            </a:r>
            <a:r>
              <a:rPr lang="cs-CZ" sz="3600" baseline="30000" dirty="0" smtClean="0"/>
              <a:t>3+                          </a:t>
            </a:r>
            <a:r>
              <a:rPr lang="cs-CZ" sz="3600" dirty="0" smtClean="0"/>
              <a:t>Fe</a:t>
            </a:r>
            <a:r>
              <a:rPr lang="cs-CZ" sz="3600" baseline="30000" dirty="0" smtClean="0"/>
              <a:t>2+</a:t>
            </a:r>
            <a:r>
              <a:rPr lang="cs-CZ" sz="3600" dirty="0" smtClean="0"/>
              <a:t>                   </a:t>
            </a:r>
            <a:r>
              <a:rPr lang="cs-CZ" sz="3600" dirty="0" err="1" smtClean="0"/>
              <a:t>Fe</a:t>
            </a:r>
            <a:r>
              <a:rPr lang="cs-CZ" sz="3600" dirty="0" smtClean="0"/>
              <a:t>  </a:t>
            </a:r>
            <a:endParaRPr lang="cs-CZ" sz="3600" baseline="30000" dirty="0" smtClean="0"/>
          </a:p>
        </p:txBody>
      </p:sp>
      <p:cxnSp>
        <p:nvCxnSpPr>
          <p:cNvPr id="13" name="Přímá spojovací šipka 12"/>
          <p:cNvCxnSpPr/>
          <p:nvPr/>
        </p:nvCxnSpPr>
        <p:spPr>
          <a:xfrm rot="10800000">
            <a:off x="2267744" y="4221088"/>
            <a:ext cx="115212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Přímá spojovací šipka 15"/>
          <p:cNvCxnSpPr/>
          <p:nvPr/>
        </p:nvCxnSpPr>
        <p:spPr>
          <a:xfrm>
            <a:off x="5724128" y="4221088"/>
            <a:ext cx="129614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827584" y="4725144"/>
            <a:ext cx="30243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Oxidovaná forma</a:t>
            </a:r>
            <a:endParaRPr lang="cs-CZ" sz="2400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5868144" y="4653136"/>
            <a:ext cx="27363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Redukovaná forma</a:t>
            </a:r>
            <a:endParaRPr lang="cs-CZ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Oxidačně-redukční</a:t>
            </a:r>
            <a:br>
              <a:rPr lang="cs-CZ" dirty="0" smtClean="0"/>
            </a:br>
            <a:r>
              <a:rPr lang="cs-CZ" dirty="0" smtClean="0"/>
              <a:t>(redoxní) rovnováhy</a:t>
            </a:r>
            <a:endParaRPr lang="cs-CZ" dirty="0"/>
          </a:p>
        </p:txBody>
      </p:sp>
      <p:pic>
        <p:nvPicPr>
          <p:cNvPr id="4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772816"/>
            <a:ext cx="31992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1988840"/>
            <a:ext cx="5125154" cy="3326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ovéPole 5"/>
          <p:cNvSpPr txBox="1"/>
          <p:nvPr/>
        </p:nvSpPr>
        <p:spPr>
          <a:xfrm>
            <a:off x="3491880" y="6211669"/>
            <a:ext cx="5040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i="1" dirty="0" smtClean="0"/>
              <a:t>ekologie.</a:t>
            </a:r>
            <a:r>
              <a:rPr lang="cs-CZ" i="1" dirty="0" err="1" smtClean="0"/>
              <a:t>upol.cz</a:t>
            </a:r>
            <a:r>
              <a:rPr lang="cs-CZ" i="1" dirty="0" smtClean="0"/>
              <a:t>/ku/</a:t>
            </a:r>
            <a:r>
              <a:rPr lang="cs-CZ" i="1" dirty="0" err="1" smtClean="0"/>
              <a:t>ekozcho</a:t>
            </a:r>
            <a:r>
              <a:rPr lang="cs-CZ" i="1" dirty="0" smtClean="0"/>
              <a:t>/</a:t>
            </a:r>
            <a:r>
              <a:rPr lang="cs-CZ" i="1" dirty="0" err="1" smtClean="0"/>
              <a:t>Zaklady</a:t>
            </a:r>
            <a:r>
              <a:rPr lang="cs-CZ" b="1" i="1" dirty="0" err="1" smtClean="0"/>
              <a:t>chemie</a:t>
            </a:r>
            <a:r>
              <a:rPr lang="cs-CZ" i="1" dirty="0" err="1" smtClean="0"/>
              <a:t>III.pdf</a:t>
            </a:r>
            <a:endParaRPr lang="cs-CZ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Určete, jde-li o redukci nebo oxidaci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4038600" cy="4641379"/>
          </a:xfrm>
        </p:spPr>
        <p:txBody>
          <a:bodyPr>
            <a:normAutofit/>
          </a:bodyPr>
          <a:lstStyle/>
          <a:p>
            <a:r>
              <a:rPr lang="cs-CZ" dirty="0" err="1" smtClean="0"/>
              <a:t>Ca</a:t>
            </a:r>
            <a:r>
              <a:rPr lang="cs-CZ" baseline="30000" dirty="0" err="1" smtClean="0"/>
              <a:t>II</a:t>
            </a:r>
            <a:r>
              <a:rPr lang="cs-CZ" dirty="0" smtClean="0"/>
              <a:t>                       Ca</a:t>
            </a:r>
            <a:r>
              <a:rPr lang="cs-CZ" baseline="30000" dirty="0" smtClean="0"/>
              <a:t>0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Fe</a:t>
            </a:r>
            <a:r>
              <a:rPr lang="cs-CZ" baseline="30000" dirty="0" smtClean="0"/>
              <a:t>0</a:t>
            </a:r>
            <a:r>
              <a:rPr lang="cs-CZ" dirty="0" smtClean="0"/>
              <a:t>                        </a:t>
            </a:r>
            <a:r>
              <a:rPr lang="cs-CZ" dirty="0" err="1" smtClean="0"/>
              <a:t>Fe</a:t>
            </a:r>
            <a:r>
              <a:rPr lang="cs-CZ" baseline="30000" dirty="0" err="1" smtClean="0"/>
              <a:t>III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O</a:t>
            </a:r>
            <a:r>
              <a:rPr lang="cs-CZ" baseline="30000" dirty="0" smtClean="0"/>
              <a:t>0</a:t>
            </a:r>
            <a:r>
              <a:rPr lang="cs-CZ" dirty="0" smtClean="0"/>
              <a:t>                          O</a:t>
            </a:r>
            <a:r>
              <a:rPr lang="cs-CZ" baseline="30000" dirty="0" smtClean="0"/>
              <a:t>-II   </a:t>
            </a:r>
          </a:p>
          <a:p>
            <a:endParaRPr lang="cs-CZ" baseline="30000" dirty="0" smtClean="0"/>
          </a:p>
          <a:p>
            <a:r>
              <a:rPr lang="cs-CZ" dirty="0" err="1" smtClean="0"/>
              <a:t>Pb</a:t>
            </a:r>
            <a:r>
              <a:rPr lang="cs-CZ" baseline="30000" dirty="0" err="1" smtClean="0"/>
              <a:t>II</a:t>
            </a:r>
            <a:r>
              <a:rPr lang="cs-CZ" dirty="0" smtClean="0"/>
              <a:t>                         </a:t>
            </a:r>
            <a:r>
              <a:rPr lang="cs-CZ" dirty="0" err="1" smtClean="0"/>
              <a:t>Pb</a:t>
            </a:r>
            <a:r>
              <a:rPr lang="cs-CZ" baseline="30000" dirty="0" err="1" smtClean="0"/>
              <a:t>IV</a:t>
            </a:r>
            <a:endParaRPr lang="cs-CZ" dirty="0" smtClean="0"/>
          </a:p>
          <a:p>
            <a:endParaRPr lang="cs-CZ" baseline="30000" dirty="0" smtClean="0"/>
          </a:p>
          <a:p>
            <a:r>
              <a:rPr lang="cs-CZ" dirty="0" err="1" smtClean="0"/>
              <a:t>Mn</a:t>
            </a:r>
            <a:r>
              <a:rPr lang="cs-CZ" baseline="30000" dirty="0" err="1" smtClean="0"/>
              <a:t>VII</a:t>
            </a:r>
            <a:r>
              <a:rPr lang="cs-CZ" baseline="30000" dirty="0" smtClean="0"/>
              <a:t>	                 </a:t>
            </a:r>
            <a:r>
              <a:rPr lang="cs-CZ" dirty="0" err="1" smtClean="0"/>
              <a:t>Mn</a:t>
            </a:r>
            <a:r>
              <a:rPr lang="cs-CZ" baseline="30000" dirty="0" err="1" smtClean="0"/>
              <a:t>II</a:t>
            </a:r>
            <a:r>
              <a:rPr lang="cs-CZ" baseline="30000" dirty="0" smtClean="0"/>
              <a:t> </a:t>
            </a:r>
            <a:r>
              <a:rPr lang="cs-CZ" dirty="0" smtClean="0"/>
              <a:t> 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644008" y="1412777"/>
            <a:ext cx="4038600" cy="4608512"/>
          </a:xfrm>
        </p:spPr>
        <p:txBody>
          <a:bodyPr>
            <a:normAutofit/>
          </a:bodyPr>
          <a:lstStyle/>
          <a:p>
            <a:r>
              <a:rPr lang="cs-CZ" dirty="0" err="1" smtClean="0"/>
              <a:t>Ca</a:t>
            </a:r>
            <a:r>
              <a:rPr lang="cs-CZ" baseline="30000" dirty="0" err="1" smtClean="0"/>
              <a:t>II</a:t>
            </a:r>
            <a:r>
              <a:rPr lang="cs-CZ" dirty="0" smtClean="0"/>
              <a:t>     </a:t>
            </a:r>
            <a:r>
              <a:rPr lang="cs-CZ" dirty="0" smtClean="0">
                <a:solidFill>
                  <a:srgbClr val="0070C0"/>
                </a:solidFill>
              </a:rPr>
              <a:t>redukce</a:t>
            </a:r>
            <a:r>
              <a:rPr lang="cs-CZ" dirty="0" smtClean="0"/>
              <a:t>     Ca</a:t>
            </a:r>
            <a:r>
              <a:rPr lang="cs-CZ" baseline="30000" dirty="0" smtClean="0"/>
              <a:t>0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Fe</a:t>
            </a:r>
            <a:r>
              <a:rPr lang="cs-CZ" baseline="30000" dirty="0" smtClean="0"/>
              <a:t>0</a:t>
            </a:r>
            <a:r>
              <a:rPr lang="cs-CZ" dirty="0" smtClean="0"/>
              <a:t>     </a:t>
            </a:r>
            <a:r>
              <a:rPr lang="cs-CZ" dirty="0" smtClean="0">
                <a:solidFill>
                  <a:srgbClr val="FF0000"/>
                </a:solidFill>
              </a:rPr>
              <a:t>oxidace</a:t>
            </a:r>
            <a:r>
              <a:rPr lang="cs-CZ" dirty="0" smtClean="0"/>
              <a:t>      </a:t>
            </a:r>
            <a:r>
              <a:rPr lang="cs-CZ" dirty="0" err="1" smtClean="0"/>
              <a:t>Fe</a:t>
            </a:r>
            <a:r>
              <a:rPr lang="cs-CZ" baseline="30000" dirty="0" err="1" smtClean="0"/>
              <a:t>III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r>
              <a:rPr lang="cs-CZ" dirty="0" smtClean="0"/>
              <a:t>O</a:t>
            </a:r>
            <a:r>
              <a:rPr lang="cs-CZ" baseline="30000" dirty="0" smtClean="0"/>
              <a:t>0</a:t>
            </a:r>
            <a:r>
              <a:rPr lang="cs-CZ" dirty="0" smtClean="0"/>
              <a:t>       </a:t>
            </a:r>
            <a:r>
              <a:rPr lang="cs-CZ" dirty="0" smtClean="0">
                <a:solidFill>
                  <a:srgbClr val="0070C0"/>
                </a:solidFill>
              </a:rPr>
              <a:t>redukce </a:t>
            </a:r>
            <a:r>
              <a:rPr lang="cs-CZ" dirty="0" smtClean="0"/>
              <a:t>    O</a:t>
            </a:r>
            <a:r>
              <a:rPr lang="cs-CZ" baseline="30000" dirty="0" smtClean="0"/>
              <a:t>-II   </a:t>
            </a:r>
          </a:p>
          <a:p>
            <a:endParaRPr lang="cs-CZ" baseline="30000" dirty="0" smtClean="0"/>
          </a:p>
          <a:p>
            <a:r>
              <a:rPr lang="cs-CZ" dirty="0" err="1" smtClean="0"/>
              <a:t>Pb</a:t>
            </a:r>
            <a:r>
              <a:rPr lang="cs-CZ" baseline="30000" dirty="0" err="1" smtClean="0"/>
              <a:t>II</a:t>
            </a:r>
            <a:r>
              <a:rPr lang="cs-CZ" dirty="0" smtClean="0"/>
              <a:t>     </a:t>
            </a:r>
            <a:r>
              <a:rPr lang="cs-CZ" dirty="0" smtClean="0">
                <a:solidFill>
                  <a:srgbClr val="FF0000"/>
                </a:solidFill>
              </a:rPr>
              <a:t>oxidace</a:t>
            </a:r>
            <a:r>
              <a:rPr lang="cs-CZ" dirty="0" smtClean="0"/>
              <a:t>      </a:t>
            </a:r>
            <a:r>
              <a:rPr lang="cs-CZ" dirty="0" err="1" smtClean="0"/>
              <a:t>Pb</a:t>
            </a:r>
            <a:r>
              <a:rPr lang="cs-CZ" baseline="30000" dirty="0" err="1" smtClean="0"/>
              <a:t>IV</a:t>
            </a:r>
            <a:endParaRPr lang="cs-CZ" dirty="0" smtClean="0"/>
          </a:p>
          <a:p>
            <a:endParaRPr lang="cs-CZ" baseline="30000" dirty="0" smtClean="0"/>
          </a:p>
          <a:p>
            <a:r>
              <a:rPr lang="cs-CZ" dirty="0" err="1" smtClean="0"/>
              <a:t>Mn</a:t>
            </a:r>
            <a:r>
              <a:rPr lang="cs-CZ" baseline="30000" dirty="0" err="1" smtClean="0"/>
              <a:t>VII</a:t>
            </a:r>
            <a:r>
              <a:rPr lang="cs-CZ" baseline="30000" dirty="0" smtClean="0"/>
              <a:t> </a:t>
            </a:r>
            <a:r>
              <a:rPr lang="cs-CZ" dirty="0" smtClean="0"/>
              <a:t>  </a:t>
            </a:r>
            <a:r>
              <a:rPr lang="cs-CZ" dirty="0" smtClean="0">
                <a:solidFill>
                  <a:srgbClr val="0070C0"/>
                </a:solidFill>
              </a:rPr>
              <a:t>redukce</a:t>
            </a:r>
            <a:r>
              <a:rPr lang="cs-CZ" dirty="0" smtClean="0"/>
              <a:t>     </a:t>
            </a:r>
            <a:r>
              <a:rPr lang="cs-CZ" dirty="0" err="1" smtClean="0"/>
              <a:t>Mn</a:t>
            </a:r>
            <a:r>
              <a:rPr lang="cs-CZ" baseline="30000" dirty="0" err="1" smtClean="0"/>
              <a:t>II</a:t>
            </a:r>
            <a:r>
              <a:rPr lang="cs-CZ" baseline="30000" dirty="0" smtClean="0"/>
              <a:t> </a:t>
            </a:r>
            <a:r>
              <a:rPr lang="cs-CZ" dirty="0" smtClean="0"/>
              <a:t>  </a:t>
            </a:r>
          </a:p>
          <a:p>
            <a:endParaRPr lang="cs-CZ" dirty="0"/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1691680" y="1772816"/>
            <a:ext cx="136815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1763688" y="2780928"/>
            <a:ext cx="129614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>
            <a:off x="1763688" y="3501008"/>
            <a:ext cx="115212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>
            <a:off x="1763688" y="4293096"/>
            <a:ext cx="115212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Přímá spojovací šipka 14"/>
          <p:cNvCxnSpPr/>
          <p:nvPr/>
        </p:nvCxnSpPr>
        <p:spPr>
          <a:xfrm>
            <a:off x="1763688" y="5013176"/>
            <a:ext cx="122413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Určete, jde-li o redukci nebo oxidaci a doplňte počet elektronů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>
          <a:xfrm>
            <a:off x="395536" y="1700808"/>
            <a:ext cx="4038600" cy="4525963"/>
          </a:xfrm>
        </p:spPr>
        <p:txBody>
          <a:bodyPr>
            <a:normAutofit/>
          </a:bodyPr>
          <a:lstStyle/>
          <a:p>
            <a:r>
              <a:rPr lang="cs-CZ" dirty="0" err="1" smtClean="0"/>
              <a:t>Al</a:t>
            </a:r>
            <a:r>
              <a:rPr lang="cs-CZ" baseline="30000" dirty="0" err="1" smtClean="0"/>
              <a:t>III</a:t>
            </a:r>
            <a:r>
              <a:rPr lang="cs-CZ" dirty="0" smtClean="0"/>
              <a:t>                        Al</a:t>
            </a:r>
            <a:r>
              <a:rPr lang="cs-CZ" baseline="30000" dirty="0" smtClean="0"/>
              <a:t>0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Mn</a:t>
            </a:r>
            <a:r>
              <a:rPr lang="cs-CZ" baseline="30000" dirty="0" smtClean="0"/>
              <a:t>0</a:t>
            </a:r>
            <a:r>
              <a:rPr lang="cs-CZ" dirty="0" smtClean="0"/>
              <a:t>                       </a:t>
            </a:r>
            <a:r>
              <a:rPr lang="cs-CZ" dirty="0" err="1" smtClean="0"/>
              <a:t>Mn</a:t>
            </a:r>
            <a:r>
              <a:rPr lang="cs-CZ" baseline="30000" dirty="0" err="1" smtClean="0"/>
              <a:t>IV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</a:t>
            </a:r>
            <a:r>
              <a:rPr lang="cs-CZ" baseline="30000" dirty="0" smtClean="0"/>
              <a:t>IV</a:t>
            </a:r>
            <a:r>
              <a:rPr lang="cs-CZ" dirty="0" smtClean="0"/>
              <a:t>                          S</a:t>
            </a:r>
            <a:r>
              <a:rPr lang="cs-CZ" baseline="30000" dirty="0" smtClean="0"/>
              <a:t>-II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Cl</a:t>
            </a:r>
            <a:r>
              <a:rPr lang="cs-CZ" baseline="30000" dirty="0" smtClean="0"/>
              <a:t>-I</a:t>
            </a:r>
            <a:r>
              <a:rPr lang="cs-CZ" dirty="0" smtClean="0"/>
              <a:t>                          </a:t>
            </a:r>
            <a:r>
              <a:rPr lang="cs-CZ" dirty="0" err="1" smtClean="0"/>
              <a:t>Cl</a:t>
            </a:r>
            <a:r>
              <a:rPr lang="cs-CZ" baseline="30000" dirty="0" err="1" smtClean="0"/>
              <a:t>V</a:t>
            </a:r>
            <a:endParaRPr lang="cs-CZ" baseline="30000" dirty="0" smtClean="0"/>
          </a:p>
          <a:p>
            <a:endParaRPr lang="cs-CZ" baseline="30000" dirty="0" smtClean="0"/>
          </a:p>
          <a:p>
            <a:r>
              <a:rPr lang="cs-CZ" baseline="30000" dirty="0" smtClean="0"/>
              <a:t> </a:t>
            </a:r>
            <a:r>
              <a:rPr lang="cs-CZ" dirty="0" smtClean="0"/>
              <a:t> N</a:t>
            </a:r>
            <a:r>
              <a:rPr lang="cs-CZ" baseline="30000" dirty="0" smtClean="0"/>
              <a:t>II</a:t>
            </a:r>
            <a:r>
              <a:rPr lang="cs-CZ" dirty="0" smtClean="0"/>
              <a:t>                          N</a:t>
            </a:r>
            <a:r>
              <a:rPr lang="cs-CZ" baseline="30000" dirty="0" smtClean="0"/>
              <a:t>V</a:t>
            </a:r>
            <a:r>
              <a:rPr lang="cs-CZ" dirty="0" smtClean="0"/>
              <a:t>   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499992" y="1556792"/>
            <a:ext cx="3657600" cy="4572000"/>
          </a:xfrm>
        </p:spPr>
        <p:txBody>
          <a:bodyPr>
            <a:normAutofit/>
          </a:bodyPr>
          <a:lstStyle/>
          <a:p>
            <a:r>
              <a:rPr lang="cs-CZ" dirty="0" err="1" smtClean="0"/>
              <a:t>Al</a:t>
            </a:r>
            <a:r>
              <a:rPr lang="cs-CZ" baseline="30000" dirty="0" err="1" smtClean="0"/>
              <a:t>III</a:t>
            </a:r>
            <a:r>
              <a:rPr lang="cs-CZ" dirty="0" smtClean="0"/>
              <a:t>     </a:t>
            </a:r>
            <a:r>
              <a:rPr lang="cs-CZ" dirty="0" err="1" smtClean="0">
                <a:solidFill>
                  <a:srgbClr val="0070C0"/>
                </a:solidFill>
              </a:rPr>
              <a:t>red</a:t>
            </a:r>
            <a:r>
              <a:rPr lang="cs-CZ" dirty="0" smtClean="0"/>
              <a:t>,  +3e     Al</a:t>
            </a:r>
            <a:r>
              <a:rPr lang="cs-CZ" baseline="30000" dirty="0" smtClean="0"/>
              <a:t>0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Mn</a:t>
            </a:r>
            <a:r>
              <a:rPr lang="cs-CZ" baseline="30000" dirty="0" smtClean="0"/>
              <a:t>0</a:t>
            </a:r>
            <a:r>
              <a:rPr lang="cs-CZ" dirty="0" smtClean="0"/>
              <a:t>    </a:t>
            </a:r>
            <a:r>
              <a:rPr lang="cs-CZ" dirty="0" err="1" smtClean="0">
                <a:solidFill>
                  <a:srgbClr val="FF0000"/>
                </a:solidFill>
              </a:rPr>
              <a:t>ox</a:t>
            </a:r>
            <a:r>
              <a:rPr lang="cs-CZ" dirty="0" smtClean="0"/>
              <a:t>,   - 4e     </a:t>
            </a:r>
            <a:r>
              <a:rPr lang="cs-CZ" dirty="0" err="1" smtClean="0"/>
              <a:t>Mn</a:t>
            </a:r>
            <a:r>
              <a:rPr lang="cs-CZ" baseline="30000" dirty="0" err="1" smtClean="0"/>
              <a:t>IV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S</a:t>
            </a:r>
            <a:r>
              <a:rPr lang="cs-CZ" baseline="30000" dirty="0" smtClean="0"/>
              <a:t>IV</a:t>
            </a:r>
            <a:r>
              <a:rPr lang="cs-CZ" dirty="0" smtClean="0"/>
              <a:t>      </a:t>
            </a:r>
            <a:r>
              <a:rPr lang="cs-CZ" dirty="0" err="1" smtClean="0">
                <a:solidFill>
                  <a:srgbClr val="0070C0"/>
                </a:solidFill>
              </a:rPr>
              <a:t>red</a:t>
            </a:r>
            <a:r>
              <a:rPr lang="cs-CZ" dirty="0" smtClean="0"/>
              <a:t>,   +6e     S</a:t>
            </a:r>
            <a:r>
              <a:rPr lang="cs-CZ" baseline="30000" dirty="0" smtClean="0"/>
              <a:t>-II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Cl</a:t>
            </a:r>
            <a:r>
              <a:rPr lang="cs-CZ" baseline="30000" dirty="0" smtClean="0"/>
              <a:t>-I</a:t>
            </a:r>
            <a:r>
              <a:rPr lang="cs-CZ" dirty="0" smtClean="0"/>
              <a:t>      </a:t>
            </a:r>
            <a:r>
              <a:rPr lang="cs-CZ" dirty="0" err="1" smtClean="0">
                <a:solidFill>
                  <a:srgbClr val="FF0000"/>
                </a:solidFill>
              </a:rPr>
              <a:t>ox</a:t>
            </a:r>
            <a:r>
              <a:rPr lang="cs-CZ" dirty="0" smtClean="0"/>
              <a:t>,    -6e      </a:t>
            </a:r>
            <a:r>
              <a:rPr lang="cs-CZ" dirty="0" err="1" smtClean="0"/>
              <a:t>Cl</a:t>
            </a:r>
            <a:r>
              <a:rPr lang="cs-CZ" baseline="30000" dirty="0" err="1" smtClean="0"/>
              <a:t>V</a:t>
            </a:r>
            <a:endParaRPr lang="cs-CZ" baseline="30000" dirty="0" smtClean="0"/>
          </a:p>
          <a:p>
            <a:endParaRPr lang="cs-CZ" dirty="0" smtClean="0"/>
          </a:p>
          <a:p>
            <a:r>
              <a:rPr lang="cs-CZ" dirty="0" smtClean="0"/>
              <a:t> N</a:t>
            </a:r>
            <a:r>
              <a:rPr lang="cs-CZ" baseline="30000" dirty="0" smtClean="0"/>
              <a:t>II</a:t>
            </a:r>
            <a:r>
              <a:rPr lang="cs-CZ" dirty="0" smtClean="0"/>
              <a:t>      </a:t>
            </a:r>
            <a:r>
              <a:rPr lang="cs-CZ" dirty="0" err="1" smtClean="0">
                <a:solidFill>
                  <a:srgbClr val="FF0000"/>
                </a:solidFill>
              </a:rPr>
              <a:t>ox</a:t>
            </a:r>
            <a:r>
              <a:rPr lang="cs-CZ" dirty="0" smtClean="0"/>
              <a:t>,    -3e       N</a:t>
            </a:r>
            <a:r>
              <a:rPr lang="cs-CZ" baseline="30000" dirty="0" smtClean="0"/>
              <a:t>V</a:t>
            </a:r>
            <a:r>
              <a:rPr lang="cs-CZ" dirty="0" smtClean="0"/>
              <a:t>   </a:t>
            </a:r>
            <a:endParaRPr lang="cs-CZ" dirty="0"/>
          </a:p>
        </p:txBody>
      </p:sp>
      <p:cxnSp>
        <p:nvCxnSpPr>
          <p:cNvPr id="7" name="Přímá spojovací šipka 6"/>
          <p:cNvCxnSpPr/>
          <p:nvPr/>
        </p:nvCxnSpPr>
        <p:spPr>
          <a:xfrm>
            <a:off x="1691680" y="1988840"/>
            <a:ext cx="122413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Přímá spojovací šipka 8"/>
          <p:cNvCxnSpPr/>
          <p:nvPr/>
        </p:nvCxnSpPr>
        <p:spPr>
          <a:xfrm>
            <a:off x="1619672" y="2852936"/>
            <a:ext cx="122413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šipka 10"/>
          <p:cNvCxnSpPr/>
          <p:nvPr/>
        </p:nvCxnSpPr>
        <p:spPr>
          <a:xfrm>
            <a:off x="1763688" y="3789040"/>
            <a:ext cx="108012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Přímá spojovací šipka 12"/>
          <p:cNvCxnSpPr/>
          <p:nvPr/>
        </p:nvCxnSpPr>
        <p:spPr>
          <a:xfrm>
            <a:off x="1835696" y="4581128"/>
            <a:ext cx="100811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Přímá spojovací šipka 16"/>
          <p:cNvCxnSpPr/>
          <p:nvPr/>
        </p:nvCxnSpPr>
        <p:spPr>
          <a:xfrm>
            <a:off x="1763688" y="5373216"/>
            <a:ext cx="1152128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 smtClean="0"/>
              <a:t>Oxidační a redukční vlastnosti látek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10" name="Zástupný symbol pro obsah 9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i="1" dirty="0" smtClean="0"/>
              <a:t>oxidační činidlo</a:t>
            </a:r>
            <a:r>
              <a:rPr lang="cs-CZ" dirty="0" smtClean="0"/>
              <a:t> – je taková látka, která má schopnost přijímat elektrony (redukovat se), jiné látky oxiduje</a:t>
            </a:r>
            <a:br>
              <a:rPr lang="cs-CZ" dirty="0" smtClean="0"/>
            </a:br>
            <a:endParaRPr lang="cs-CZ" dirty="0" smtClean="0"/>
          </a:p>
          <a:p>
            <a:r>
              <a:rPr lang="cs-CZ" i="1" dirty="0" smtClean="0"/>
              <a:t>redukční činidlo</a:t>
            </a:r>
            <a:r>
              <a:rPr lang="cs-CZ" dirty="0" smtClean="0"/>
              <a:t> – látka, která může elektrony poskytovat (oxidovat se), jiné látky redukuje</a:t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mnohé látky mohou v různých reakcích vystupovat buď jako oxidační, nebo jako redukční činidla – vždy to závisí na příslušné dvojici oxidovaná a redukovaná látka</a:t>
            </a:r>
            <a:br>
              <a:rPr lang="cs-CZ" dirty="0" smtClean="0"/>
            </a:br>
            <a:endParaRPr lang="cs-CZ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Oxidačně redukční činidla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mnohé látky mohou v různých reakcích vystupovat buď jako oxidační, nebo jako redukční činidla – vždy to závisí na příslušné dvojici oxidovaná a redukovaná látka</a:t>
            </a:r>
          </a:p>
          <a:p>
            <a:endParaRPr lang="cs-CZ" dirty="0" smtClean="0"/>
          </a:p>
          <a:p>
            <a:r>
              <a:rPr lang="cs-CZ" dirty="0" smtClean="0"/>
              <a:t>Br</a:t>
            </a:r>
            <a:r>
              <a:rPr lang="cs-CZ" baseline="-25000" dirty="0" smtClean="0"/>
              <a:t>2</a:t>
            </a:r>
            <a:r>
              <a:rPr lang="cs-CZ" dirty="0" smtClean="0"/>
              <a:t>   +   H</a:t>
            </a:r>
            <a:r>
              <a:rPr lang="cs-CZ" baseline="-25000" dirty="0" smtClean="0"/>
              <a:t>2</a:t>
            </a:r>
            <a:r>
              <a:rPr lang="cs-CZ" dirty="0" smtClean="0"/>
              <a:t>            2 </a:t>
            </a:r>
            <a:r>
              <a:rPr lang="cs-CZ" dirty="0" err="1" smtClean="0"/>
              <a:t>HBr</a:t>
            </a:r>
            <a:r>
              <a:rPr lang="cs-CZ" dirty="0" smtClean="0"/>
              <a:t>     brom je oxidační činidlo</a:t>
            </a:r>
          </a:p>
          <a:p>
            <a:endParaRPr lang="cs-CZ" dirty="0" smtClean="0"/>
          </a:p>
          <a:p>
            <a:r>
              <a:rPr lang="cs-CZ" dirty="0" smtClean="0"/>
              <a:t>Br</a:t>
            </a:r>
            <a:r>
              <a:rPr lang="cs-CZ" baseline="-25000" dirty="0" smtClean="0"/>
              <a:t>2</a:t>
            </a:r>
            <a:r>
              <a:rPr lang="cs-CZ" dirty="0" smtClean="0"/>
              <a:t>   +   F</a:t>
            </a:r>
            <a:r>
              <a:rPr lang="cs-CZ" baseline="-25000" dirty="0" smtClean="0"/>
              <a:t>2</a:t>
            </a:r>
            <a:r>
              <a:rPr lang="cs-CZ" dirty="0" smtClean="0"/>
              <a:t>              2 </a:t>
            </a:r>
            <a:r>
              <a:rPr lang="cs-CZ" dirty="0" err="1" smtClean="0"/>
              <a:t>BrF</a:t>
            </a:r>
            <a:r>
              <a:rPr lang="cs-CZ" dirty="0" smtClean="0"/>
              <a:t>    brom je redukční činidlo</a:t>
            </a:r>
          </a:p>
          <a:p>
            <a:endParaRPr lang="cs-CZ" dirty="0" smtClean="0"/>
          </a:p>
          <a:p>
            <a:r>
              <a:rPr lang="cs-CZ" dirty="0" smtClean="0"/>
              <a:t>        Dokažte, že toto tvrzení o bromu je pravdivé! </a:t>
            </a:r>
            <a:endParaRPr lang="cs-CZ" dirty="0"/>
          </a:p>
        </p:txBody>
      </p:sp>
      <p:cxnSp>
        <p:nvCxnSpPr>
          <p:cNvPr id="5" name="Přímá spojovací šipka 4"/>
          <p:cNvCxnSpPr/>
          <p:nvPr/>
        </p:nvCxnSpPr>
        <p:spPr>
          <a:xfrm>
            <a:off x="2411760" y="3789040"/>
            <a:ext cx="64807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ovací šipka 6"/>
          <p:cNvCxnSpPr/>
          <p:nvPr/>
        </p:nvCxnSpPr>
        <p:spPr>
          <a:xfrm>
            <a:off x="2483768" y="4725144"/>
            <a:ext cx="64807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Veselý obličej 5"/>
          <p:cNvSpPr/>
          <p:nvPr/>
        </p:nvSpPr>
        <p:spPr>
          <a:xfrm>
            <a:off x="539552" y="5229200"/>
            <a:ext cx="792088" cy="648072"/>
          </a:xfrm>
          <a:prstGeom prst="smileyFace">
            <a:avLst/>
          </a:prstGeom>
          <a:solidFill>
            <a:srgbClr val="00FF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prameny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P.Pečová</a:t>
            </a:r>
            <a:r>
              <a:rPr lang="cs-CZ" dirty="0" smtClean="0"/>
              <a:t>,</a:t>
            </a:r>
            <a:r>
              <a:rPr lang="cs-CZ" dirty="0" err="1" smtClean="0"/>
              <a:t>I</a:t>
            </a:r>
            <a:r>
              <a:rPr lang="cs-CZ" dirty="0" smtClean="0"/>
              <a:t>.</a:t>
            </a:r>
            <a:r>
              <a:rPr lang="cs-CZ" dirty="0" err="1" smtClean="0"/>
              <a:t>Karger</a:t>
            </a:r>
            <a:r>
              <a:rPr lang="cs-CZ" dirty="0" smtClean="0"/>
              <a:t> – Chemie II (pro 9. ročník)</a:t>
            </a:r>
          </a:p>
          <a:p>
            <a:r>
              <a:rPr lang="cs-CZ" dirty="0" err="1" smtClean="0"/>
              <a:t>P.Beneš</a:t>
            </a:r>
            <a:r>
              <a:rPr lang="cs-CZ" dirty="0" smtClean="0"/>
              <a:t>, </a:t>
            </a:r>
            <a:r>
              <a:rPr lang="cs-CZ" dirty="0" err="1" smtClean="0"/>
              <a:t>V</a:t>
            </a:r>
            <a:r>
              <a:rPr lang="cs-CZ" dirty="0" smtClean="0"/>
              <a:t>.</a:t>
            </a:r>
            <a:r>
              <a:rPr lang="cs-CZ" dirty="0" err="1" smtClean="0"/>
              <a:t>Pumpr</a:t>
            </a:r>
            <a:r>
              <a:rPr lang="cs-CZ" dirty="0" smtClean="0"/>
              <a:t>, </a:t>
            </a:r>
            <a:r>
              <a:rPr lang="cs-CZ" dirty="0" err="1" smtClean="0"/>
              <a:t>J.Banýr</a:t>
            </a:r>
            <a:r>
              <a:rPr lang="cs-CZ" dirty="0" smtClean="0"/>
              <a:t> – Základy chemie 2</a:t>
            </a:r>
          </a:p>
          <a:p>
            <a:r>
              <a:rPr lang="cs-CZ" dirty="0" err="1" smtClean="0"/>
              <a:t>P.Novotný</a:t>
            </a:r>
            <a:r>
              <a:rPr lang="cs-CZ" dirty="0" smtClean="0"/>
              <a:t>, </a:t>
            </a:r>
            <a:r>
              <a:rPr lang="cs-CZ" dirty="0" err="1" smtClean="0"/>
              <a:t>H.Čtrnáctová</a:t>
            </a:r>
            <a:r>
              <a:rPr lang="cs-CZ" dirty="0" smtClean="0"/>
              <a:t> – Chemie pro 9. ročník ZŠ</a:t>
            </a:r>
          </a:p>
          <a:p>
            <a:endParaRPr lang="cs-CZ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169</TotalTime>
  <Words>221</Words>
  <Application>Microsoft Office PowerPoint</Application>
  <PresentationFormat>Předvádění na obrazovce (4:3)</PresentationFormat>
  <Paragraphs>71</Paragraphs>
  <Slides>9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5" baseType="lpstr">
      <vt:lpstr>Arial</vt:lpstr>
      <vt:lpstr>Century Schoolbook</vt:lpstr>
      <vt:lpstr>Wingdings</vt:lpstr>
      <vt:lpstr>Wingdings 2</vt:lpstr>
      <vt:lpstr>Arkýř</vt:lpstr>
      <vt:lpstr>Prezentace</vt:lpstr>
      <vt:lpstr>Prezentace aplikace PowerPoint</vt:lpstr>
      <vt:lpstr>Oxidace a redukce</vt:lpstr>
      <vt:lpstr>Oxidace a redukce</vt:lpstr>
      <vt:lpstr>Oxidačně-redukční (redoxní) rovnováhy</vt:lpstr>
      <vt:lpstr>Určete, jde-li o redukci nebo oxidaci</vt:lpstr>
      <vt:lpstr>Určete, jde-li o redukci nebo oxidaci a doplňte počet elektronů</vt:lpstr>
      <vt:lpstr>Oxidační a redukční vlastnosti látek </vt:lpstr>
      <vt:lpstr>Oxidačně redukční činidla</vt:lpstr>
      <vt:lpstr>prameny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Oxidace a redukce</dc:title>
  <dc:creator>Uživatel</dc:creator>
  <cp:lastModifiedBy>Marcela Kubátová</cp:lastModifiedBy>
  <cp:revision>25</cp:revision>
  <dcterms:created xsi:type="dcterms:W3CDTF">2010-07-11T14:46:09Z</dcterms:created>
  <dcterms:modified xsi:type="dcterms:W3CDTF">2015-02-26T09:54:31Z</dcterms:modified>
</cp:coreProperties>
</file>