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66" r:id="rId3"/>
    <p:sldId id="265" r:id="rId4"/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CC3300"/>
    <a:srgbClr val="FF66CC"/>
    <a:srgbClr val="FF99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115516-04F2-4FC8-A4C7-A5DB05B7E1C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730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F3CA2-B46D-4A70-A845-E9D5DE9BBA87}" type="slidenum">
              <a:rPr lang="cs-CZ"/>
              <a:pPr/>
              <a:t>4</a:t>
            </a:fld>
            <a:endParaRPr lang="cs-CZ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658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6747E-50EA-433A-A7BF-A3372182431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1C966-1B28-460C-8C9C-A80B9B61D3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CFA1-67F9-426E-9677-E9195CD131A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B966F-D7BE-4B7A-9F19-367329F5EA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B2D81-4821-4B24-A84B-202D610B5DD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CEB6F-161F-41FC-A5C4-022FCDD8C1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F4949-17B7-4C36-9811-CEE3AD7C5F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09EDB-F3CE-4491-BCD5-1DAB7B21927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8CB77-D975-495D-9FE0-B881DE0790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E9512-A7C8-49DC-8167-A5E98FF2EA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0DA4F-F574-41A9-A6B6-CDAFD2DAD6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DC7727-408D-4F9A-8E9D-7159F4533D1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cs-cz/training/CR100654571029.aspx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491395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i="1"/>
              <a:t> Honza napsal „smsku“ kamarádovi. Chybí v ní háčky a čárky, překypuje zájmeny </a:t>
            </a:r>
            <a:br>
              <a:rPr lang="cs-CZ" sz="2000" i="1"/>
            </a:br>
            <a:r>
              <a:rPr lang="cs-CZ" sz="2000" i="1"/>
              <a:t>a navíc v ní najdete několik chybiček. Vaším úkolem je:</a:t>
            </a:r>
            <a:br>
              <a:rPr lang="cs-CZ" sz="2000" i="1"/>
            </a:br>
            <a:r>
              <a:rPr lang="cs-CZ" sz="2000" i="1"/>
              <a:t>a) přepsat text bez chyb a se všemi znaménky,</a:t>
            </a:r>
            <a:br>
              <a:rPr lang="cs-CZ" sz="2000" i="1"/>
            </a:br>
            <a:r>
              <a:rPr lang="cs-CZ" sz="2000" i="1"/>
              <a:t>    b) ve vašem přepisu podtrhnout všechna zájmena.</a:t>
            </a:r>
          </a:p>
        </p:txBody>
      </p:sp>
      <p:pic>
        <p:nvPicPr>
          <p:cNvPr id="11268" name="Picture 4" descr="mobilzajmena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292725" y="1628775"/>
            <a:ext cx="3419475" cy="4525963"/>
          </a:xfrm>
          <a:noFill/>
          <a:ln/>
        </p:spPr>
      </p:pic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539750" y="1844675"/>
            <a:ext cx="4392613" cy="3313113"/>
          </a:xfrm>
          <a:prstGeom prst="wedgeRectCallout">
            <a:avLst>
              <a:gd name="adj1" fmla="val 109051"/>
              <a:gd name="adj2" fmla="val 101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>
                <a:latin typeface="Arial Black" pitchFamily="34" charset="0"/>
              </a:rPr>
              <a:t>Cau Tome, v sobotu jedeme s nasi tridou na ti hory. Zeptej se svyho brachy, jestli my puci ty lize, kery ma u babicky. Vyrid mu, ze se jim nic nestane. Mama se o me boji, tak ji uklidnuju, ze s vasi vizbrojibudu pan sjezdovek. Drz nam palce, at mame snih. Diky, Honza.</a:t>
            </a:r>
          </a:p>
        </p:txBody>
      </p:sp>
      <p:sp>
        <p:nvSpPr>
          <p:cNvPr id="11274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465137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75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Řešení2: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cs-CZ"/>
              <a:t>Čau Tome, v sobotu jedeme s </a:t>
            </a:r>
            <a:r>
              <a:rPr lang="cs-CZ">
                <a:solidFill>
                  <a:srgbClr val="CC3300"/>
                </a:solidFill>
              </a:rPr>
              <a:t>naší</a:t>
            </a:r>
            <a:r>
              <a:rPr lang="cs-CZ"/>
              <a:t> třídou na </a:t>
            </a:r>
            <a:r>
              <a:rPr lang="cs-CZ">
                <a:solidFill>
                  <a:srgbClr val="CC3300"/>
                </a:solidFill>
              </a:rPr>
              <a:t>ty</a:t>
            </a:r>
            <a:r>
              <a:rPr lang="cs-CZ"/>
              <a:t> hory. Zeptej </a:t>
            </a:r>
            <a:r>
              <a:rPr lang="cs-CZ">
                <a:solidFill>
                  <a:srgbClr val="CC3300"/>
                </a:solidFill>
              </a:rPr>
              <a:t>se</a:t>
            </a:r>
            <a:r>
              <a:rPr lang="cs-CZ"/>
              <a:t> </a:t>
            </a:r>
            <a:r>
              <a:rPr lang="cs-CZ">
                <a:solidFill>
                  <a:srgbClr val="CC3300"/>
                </a:solidFill>
              </a:rPr>
              <a:t>svého</a:t>
            </a:r>
            <a:r>
              <a:rPr lang="cs-CZ"/>
              <a:t> bráchy, jestli </a:t>
            </a:r>
            <a:r>
              <a:rPr lang="cs-CZ">
                <a:solidFill>
                  <a:srgbClr val="CC3300"/>
                </a:solidFill>
              </a:rPr>
              <a:t>mi </a:t>
            </a:r>
            <a:r>
              <a:rPr lang="cs-CZ"/>
              <a:t>půjčí </a:t>
            </a:r>
            <a:r>
              <a:rPr lang="cs-CZ">
                <a:solidFill>
                  <a:srgbClr val="CC3300"/>
                </a:solidFill>
              </a:rPr>
              <a:t>ty</a:t>
            </a:r>
            <a:r>
              <a:rPr lang="cs-CZ"/>
              <a:t> lyže, </a:t>
            </a:r>
            <a:r>
              <a:rPr lang="cs-CZ">
                <a:solidFill>
                  <a:srgbClr val="CC3300"/>
                </a:solidFill>
              </a:rPr>
              <a:t>které</a:t>
            </a:r>
            <a:r>
              <a:rPr lang="cs-CZ"/>
              <a:t> má u babičky. Vyřiď </a:t>
            </a:r>
            <a:r>
              <a:rPr lang="cs-CZ">
                <a:solidFill>
                  <a:srgbClr val="CC3300"/>
                </a:solidFill>
              </a:rPr>
              <a:t>mu</a:t>
            </a:r>
            <a:r>
              <a:rPr lang="cs-CZ"/>
              <a:t>, že </a:t>
            </a:r>
            <a:r>
              <a:rPr lang="cs-CZ">
                <a:solidFill>
                  <a:srgbClr val="CC3300"/>
                </a:solidFill>
              </a:rPr>
              <a:t>se jim</a:t>
            </a:r>
            <a:r>
              <a:rPr lang="cs-CZ"/>
              <a:t> </a:t>
            </a:r>
            <a:r>
              <a:rPr lang="cs-CZ">
                <a:solidFill>
                  <a:srgbClr val="CC3300"/>
                </a:solidFill>
              </a:rPr>
              <a:t>nic</a:t>
            </a:r>
            <a:r>
              <a:rPr lang="cs-CZ"/>
              <a:t> nestane. Máma </a:t>
            </a:r>
            <a:r>
              <a:rPr lang="cs-CZ">
                <a:solidFill>
                  <a:srgbClr val="CC3300"/>
                </a:solidFill>
              </a:rPr>
              <a:t>se</a:t>
            </a:r>
            <a:r>
              <a:rPr lang="cs-CZ"/>
              <a:t> o </a:t>
            </a:r>
            <a:r>
              <a:rPr lang="cs-CZ">
                <a:solidFill>
                  <a:srgbClr val="CC3300"/>
                </a:solidFill>
              </a:rPr>
              <a:t>mě</a:t>
            </a:r>
            <a:r>
              <a:rPr lang="cs-CZ"/>
              <a:t> bojí, tak </a:t>
            </a:r>
            <a:r>
              <a:rPr lang="cs-CZ">
                <a:solidFill>
                  <a:srgbClr val="CC3300"/>
                </a:solidFill>
              </a:rPr>
              <a:t>ji</a:t>
            </a:r>
            <a:r>
              <a:rPr lang="cs-CZ"/>
              <a:t> uklidňuji, že s </a:t>
            </a:r>
            <a:r>
              <a:rPr lang="cs-CZ">
                <a:solidFill>
                  <a:srgbClr val="CC3300"/>
                </a:solidFill>
              </a:rPr>
              <a:t>vaší</a:t>
            </a:r>
            <a:r>
              <a:rPr lang="cs-CZ"/>
              <a:t> výzbrojí budu pán sjezdovek. Drž </a:t>
            </a:r>
            <a:r>
              <a:rPr lang="cs-CZ">
                <a:solidFill>
                  <a:srgbClr val="CC3300"/>
                </a:solidFill>
              </a:rPr>
              <a:t>nám</a:t>
            </a:r>
            <a:r>
              <a:rPr lang="cs-CZ"/>
              <a:t> palce, ať máme sníh. Díky, Honza.</a:t>
            </a:r>
          </a:p>
        </p:txBody>
      </p:sp>
      <p:sp>
        <p:nvSpPr>
          <p:cNvPr id="13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677275" y="6464300"/>
            <a:ext cx="466725" cy="3937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01013" y="6453188"/>
            <a:ext cx="503237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4" name="TextovéPole 3">
            <a:hlinkClick r:id="rId2"/>
          </p:cNvPr>
          <p:cNvSpPr txBox="1"/>
          <p:nvPr/>
        </p:nvSpPr>
        <p:spPr>
          <a:xfrm>
            <a:off x="1428728" y="150017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http://google.com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28728" y="2000240"/>
            <a:ext cx="2798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http://userweb.pedf.cuni.cz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ZÁJMENA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Český jazyk 8.ročník</a:t>
            </a:r>
          </a:p>
          <a:p>
            <a:r>
              <a:rPr lang="cs-CZ" sz="2400" dirty="0" smtClean="0"/>
              <a:t>Jaroslav Holub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Obrázek - úvod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Definice, ml.kategorie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4" action="ppaction://hlinksldjump"/>
              </a:rPr>
              <a:t>Druhy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5" action="ppaction://hlinksldjump"/>
              </a:rPr>
              <a:t>Skloňování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6" action="ppaction://hlinksldjump"/>
              </a:rPr>
              <a:t>Cvičení 1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7" action="ppaction://hlinksldjump"/>
              </a:rPr>
              <a:t>Řešení 1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8" action="ppaction://hlinksldjump"/>
              </a:rPr>
              <a:t>Cvičení 2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9" action="ppaction://hlinksldjump"/>
              </a:rPr>
              <a:t>Řešení 2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cs-CZ" dirty="0">
                <a:latin typeface="Arial Black" pitchFamily="34" charset="0"/>
              </a:rPr>
              <a:t>ZÁJMENA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Zájmob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412875"/>
            <a:ext cx="8569325" cy="4908550"/>
          </a:xfrm>
          <a:prstGeom prst="rect">
            <a:avLst/>
          </a:prstGeom>
          <a:noFill/>
        </p:spPr>
      </p:pic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1692275" y="1268413"/>
            <a:ext cx="2374900" cy="1185862"/>
          </a:xfrm>
          <a:prstGeom prst="wedgeRoundRectCallout">
            <a:avLst>
              <a:gd name="adj1" fmla="val -47593"/>
              <a:gd name="adj2" fmla="val 6031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>
                <a:solidFill>
                  <a:srgbClr val="FF3300"/>
                </a:solidFill>
                <a:latin typeface="Arial Black" pitchFamily="34" charset="0"/>
              </a:rPr>
              <a:t>KDO </a:t>
            </a:r>
            <a:r>
              <a:rPr lang="cs-CZ">
                <a:latin typeface="Arial Black" pitchFamily="34" charset="0"/>
              </a:rPr>
              <a:t>TO NAKRESLIL</a:t>
            </a:r>
            <a:r>
              <a:rPr lang="cs-CZ"/>
              <a:t> </a:t>
            </a:r>
            <a:r>
              <a:rPr lang="cs-CZ">
                <a:latin typeface="Arial Black" pitchFamily="34" charset="0"/>
              </a:rPr>
              <a:t>?</a:t>
            </a:r>
          </a:p>
          <a:p>
            <a:pPr algn="ctr"/>
            <a:r>
              <a:rPr lang="cs-CZ">
                <a:latin typeface="Arial Black" pitchFamily="34" charset="0"/>
              </a:rPr>
              <a:t>PŘIZNEJTE </a:t>
            </a:r>
            <a:r>
              <a:rPr lang="cs-CZ">
                <a:solidFill>
                  <a:srgbClr val="FF3300"/>
                </a:solidFill>
                <a:latin typeface="Arial Black" pitchFamily="34" charset="0"/>
              </a:rPr>
              <a:t>SE</a:t>
            </a:r>
            <a:r>
              <a:rPr lang="cs-CZ">
                <a:latin typeface="Arial Black" pitchFamily="34" charset="0"/>
              </a:rPr>
              <a:t> !   </a:t>
            </a: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 rot="7257" flipH="1">
            <a:off x="1547813" y="3644900"/>
            <a:ext cx="1222375" cy="827088"/>
          </a:xfrm>
          <a:prstGeom prst="wedgeRoundRectCallout">
            <a:avLst>
              <a:gd name="adj1" fmla="val -66495"/>
              <a:gd name="adj2" fmla="val 7575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>
                <a:solidFill>
                  <a:srgbClr val="FF3300"/>
                </a:solidFill>
                <a:latin typeface="Arial Black" pitchFamily="34" charset="0"/>
              </a:rPr>
              <a:t>JÁ.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4716463" y="3284538"/>
            <a:ext cx="1223962" cy="754062"/>
          </a:xfrm>
          <a:prstGeom prst="wedgeRoundRectCallout">
            <a:avLst>
              <a:gd name="adj1" fmla="val -45329"/>
              <a:gd name="adj2" fmla="val 6600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>
                <a:solidFill>
                  <a:srgbClr val="FF3300"/>
                </a:solidFill>
                <a:latin typeface="Arial Black" pitchFamily="34" charset="0"/>
              </a:rPr>
              <a:t>JEHO </a:t>
            </a:r>
            <a:r>
              <a:rPr lang="cs-CZ">
                <a:latin typeface="Arial Black" pitchFamily="34" charset="0"/>
              </a:rPr>
              <a:t>RUKA.</a:t>
            </a: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5795963" y="2133600"/>
            <a:ext cx="1223962" cy="792163"/>
          </a:xfrm>
          <a:prstGeom prst="wedgeRoundRectCallout">
            <a:avLst>
              <a:gd name="adj1" fmla="val -30546"/>
              <a:gd name="adj2" fmla="val 23897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>
                <a:solidFill>
                  <a:srgbClr val="FF3300"/>
                </a:solidFill>
                <a:latin typeface="Arial Black" pitchFamily="34" charset="0"/>
              </a:rPr>
              <a:t>NIKDO.</a:t>
            </a: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6948488" y="3429000"/>
            <a:ext cx="1584325" cy="792163"/>
          </a:xfrm>
          <a:prstGeom prst="wedgeRoundRectCallout">
            <a:avLst>
              <a:gd name="adj1" fmla="val -46694"/>
              <a:gd name="adj2" fmla="val 1001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>
                <a:solidFill>
                  <a:srgbClr val="FF3300"/>
                </a:solidFill>
                <a:latin typeface="Arial Black" pitchFamily="34" charset="0"/>
              </a:rPr>
              <a:t>TENHLE.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7308850" y="2133600"/>
            <a:ext cx="1439863" cy="790575"/>
          </a:xfrm>
          <a:prstGeom prst="wedgeRoundRectCallout">
            <a:avLst>
              <a:gd name="adj1" fmla="val 23431"/>
              <a:gd name="adj2" fmla="val 2204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>
                <a:solidFill>
                  <a:srgbClr val="FF3300"/>
                </a:solidFill>
                <a:latin typeface="Arial Black" pitchFamily="34" charset="0"/>
              </a:rPr>
              <a:t>NĚKDO.</a:t>
            </a:r>
          </a:p>
        </p:txBody>
      </p:sp>
      <p:sp>
        <p:nvSpPr>
          <p:cNvPr id="2062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712200" y="6426200"/>
            <a:ext cx="43180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</p:childTnLst>
        </p:cTn>
      </p:par>
    </p:tnLst>
    <p:bldLst>
      <p:bldP spid="2056" grpId="0" animBg="1"/>
      <p:bldP spid="2057" grpId="0" animBg="1"/>
      <p:bldP spid="2058" grpId="0" animBg="1"/>
      <p:bldP spid="2059" grpId="0" animBg="1"/>
      <p:bldP spid="2060" grpId="0" animBg="1"/>
      <p:bldP spid="2061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938462"/>
          </a:xfrm>
        </p:spPr>
        <p:txBody>
          <a:bodyPr/>
          <a:lstStyle/>
          <a:p>
            <a:r>
              <a:rPr lang="cs-CZ" sz="4000" dirty="0">
                <a:solidFill>
                  <a:srgbClr val="FF3300"/>
                </a:solidFill>
              </a:rPr>
              <a:t>Zájmena </a:t>
            </a:r>
            <a:r>
              <a:rPr lang="cs-CZ" sz="4000" b="1" dirty="0">
                <a:solidFill>
                  <a:srgbClr val="FF3300"/>
                </a:solidFill>
              </a:rPr>
              <a:t>zastupují podstatná a přídavná jména,</a:t>
            </a:r>
            <a:r>
              <a:rPr lang="cs-CZ" sz="4000" dirty="0">
                <a:solidFill>
                  <a:srgbClr val="FF3300"/>
                </a:solidFill>
              </a:rPr>
              <a:t> nebo na ně ukazují.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33825"/>
            <a:ext cx="8229600" cy="2192338"/>
          </a:xfrm>
        </p:spPr>
        <p:txBody>
          <a:bodyPr/>
          <a:lstStyle/>
          <a:p>
            <a:pPr>
              <a:buFontTx/>
              <a:buNone/>
            </a:pPr>
            <a:r>
              <a:rPr lang="cs-CZ" b="1" u="sng" dirty="0"/>
              <a:t>Určujeme -</a:t>
            </a:r>
            <a:r>
              <a:rPr lang="cs-CZ" dirty="0"/>
              <a:t> </a:t>
            </a:r>
            <a:r>
              <a:rPr lang="cs-CZ" b="1" i="1" dirty="0"/>
              <a:t>pád, číslo, jmenný rod, </a:t>
            </a:r>
            <a:r>
              <a:rPr lang="cs-CZ" dirty="0"/>
              <a:t>dále</a:t>
            </a:r>
            <a:r>
              <a:rPr lang="cs-CZ" b="1" i="1" dirty="0"/>
              <a:t> vzor a druh.</a:t>
            </a:r>
          </a:p>
        </p:txBody>
      </p:sp>
      <p:sp>
        <p:nvSpPr>
          <p:cNvPr id="717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748713" y="6381750"/>
            <a:ext cx="395287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DRUHY ZÁJMEN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sz="1000"/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3300"/>
                </a:solidFill>
              </a:rPr>
              <a:t>osobní:</a:t>
            </a:r>
            <a:r>
              <a:rPr lang="cs-CZ" sz="1800" b="1"/>
              <a:t> </a:t>
            </a:r>
            <a:r>
              <a:rPr lang="cs-CZ" sz="1800" i="1"/>
              <a:t>já, ty, on, ona, ono, my, vy, oni, ony, ona, se</a:t>
            </a:r>
            <a:r>
              <a:rPr lang="cs-CZ" sz="1800"/>
              <a:t> 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3300"/>
                </a:solidFill>
              </a:rPr>
              <a:t>přivlastňovací:</a:t>
            </a:r>
            <a:r>
              <a:rPr lang="cs-CZ" sz="1800" i="1"/>
              <a:t> můj, tvůj, jeho, její, náš, váš, jejich, svůj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 </a:t>
            </a:r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3300"/>
                </a:solidFill>
              </a:rPr>
              <a:t>ukazovací:</a:t>
            </a:r>
            <a:r>
              <a:rPr lang="cs-CZ" sz="1800" b="1"/>
              <a:t> </a:t>
            </a:r>
            <a:r>
              <a:rPr lang="cs-CZ" sz="1800" i="1"/>
              <a:t>ten, tento, tenhle, onen, takový, týž, tentýž, sám</a:t>
            </a:r>
            <a:r>
              <a:rPr lang="cs-CZ" sz="1800"/>
              <a:t> 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3300"/>
                </a:solidFill>
              </a:rPr>
              <a:t>tázací:</a:t>
            </a:r>
            <a:r>
              <a:rPr lang="cs-CZ" sz="1800" b="1"/>
              <a:t> </a:t>
            </a:r>
            <a:r>
              <a:rPr lang="cs-CZ" sz="1800" i="1"/>
              <a:t>kdo, co, jaký, který, čí</a:t>
            </a:r>
            <a:r>
              <a:rPr lang="cs-CZ" sz="1800"/>
              <a:t> 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3300"/>
                </a:solidFill>
              </a:rPr>
              <a:t>vztažná:</a:t>
            </a:r>
            <a:r>
              <a:rPr lang="cs-CZ" sz="1800" b="1"/>
              <a:t> </a:t>
            </a:r>
            <a:r>
              <a:rPr lang="cs-CZ" sz="1800" i="1"/>
              <a:t>kdo, co, jaký, který, čí, jenž</a:t>
            </a:r>
            <a:r>
              <a:rPr lang="cs-CZ" sz="1800"/>
              <a:t> 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3300"/>
                </a:solidFill>
              </a:rPr>
              <a:t>neurčitá:</a:t>
            </a:r>
            <a:r>
              <a:rPr lang="cs-CZ" sz="1800"/>
              <a:t> </a:t>
            </a:r>
            <a:r>
              <a:rPr lang="cs-CZ" sz="1800" i="1"/>
              <a:t>někdo, něco, některý, nějaký, něčí; ledakdo...; kdokoli...;</a:t>
            </a:r>
            <a:br>
              <a:rPr lang="cs-CZ" sz="1800" i="1"/>
            </a:br>
            <a:r>
              <a:rPr lang="cs-CZ" sz="1800" i="1"/>
              <a:t>                kdosi, cosi, kterýsi, jakýsi, čísi; leckdo, lecco, leckterý...;</a:t>
            </a:r>
            <a:br>
              <a:rPr lang="cs-CZ" sz="1800" i="1"/>
            </a:br>
            <a:r>
              <a:rPr lang="cs-CZ" sz="1800" i="1"/>
              <a:t>               každý, všechen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 </a:t>
            </a:r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3300"/>
                </a:solidFill>
              </a:rPr>
              <a:t>záporná:</a:t>
            </a:r>
            <a:r>
              <a:rPr lang="cs-CZ" sz="1800" b="1"/>
              <a:t> </a:t>
            </a:r>
            <a:r>
              <a:rPr lang="cs-CZ" sz="1800" i="1"/>
              <a:t>nikdo, nic, nijaký, ničí, žádný</a:t>
            </a:r>
            <a:r>
              <a:rPr lang="cs-CZ" sz="1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/>
          </a:p>
        </p:txBody>
      </p:sp>
      <p:sp>
        <p:nvSpPr>
          <p:cNvPr id="614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75688" y="6308725"/>
            <a:ext cx="468312" cy="5492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SKLOŇOVÁNÍ ZÁJMEN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a)</a:t>
            </a:r>
            <a:r>
              <a:rPr lang="cs-CZ" b="1"/>
              <a:t> bezrodá:</a:t>
            </a:r>
            <a:r>
              <a:rPr lang="cs-CZ"/>
              <a:t> ( </a:t>
            </a:r>
            <a:r>
              <a:rPr lang="cs-CZ" i="1">
                <a:solidFill>
                  <a:srgbClr val="FF3300"/>
                </a:solidFill>
              </a:rPr>
              <a:t>já</a:t>
            </a:r>
            <a:r>
              <a:rPr lang="cs-CZ" i="1"/>
              <a:t>, </a:t>
            </a:r>
            <a:r>
              <a:rPr lang="cs-CZ" i="1">
                <a:solidFill>
                  <a:srgbClr val="FF3300"/>
                </a:solidFill>
              </a:rPr>
              <a:t>ty</a:t>
            </a:r>
            <a:r>
              <a:rPr lang="cs-CZ" i="1"/>
              <a:t>, </a:t>
            </a:r>
            <a:r>
              <a:rPr lang="cs-CZ" i="1">
                <a:solidFill>
                  <a:srgbClr val="FF3300"/>
                </a:solidFill>
              </a:rPr>
              <a:t>my</a:t>
            </a:r>
            <a:r>
              <a:rPr lang="cs-CZ" i="1"/>
              <a:t>, </a:t>
            </a:r>
            <a:r>
              <a:rPr lang="cs-CZ" i="1">
                <a:solidFill>
                  <a:srgbClr val="FF3300"/>
                </a:solidFill>
              </a:rPr>
              <a:t>vy</a:t>
            </a:r>
            <a:r>
              <a:rPr lang="cs-CZ" i="1"/>
              <a:t>, zvratné </a:t>
            </a:r>
            <a:r>
              <a:rPr lang="cs-CZ" i="1">
                <a:solidFill>
                  <a:srgbClr val="FF3300"/>
                </a:solidFill>
              </a:rPr>
              <a:t>se</a:t>
            </a:r>
            <a:r>
              <a:rPr lang="cs-CZ" i="1"/>
              <a:t> </a:t>
            </a:r>
            <a:r>
              <a:rPr lang="cs-CZ"/>
              <a:t>)</a:t>
            </a:r>
            <a:br>
              <a:rPr lang="cs-CZ"/>
            </a:br>
            <a:r>
              <a:rPr lang="cs-CZ"/>
              <a:t>- mají zvláštní skloňování</a:t>
            </a:r>
          </a:p>
          <a:p>
            <a:pPr>
              <a:buFontTx/>
              <a:buNone/>
            </a:pPr>
            <a:r>
              <a:rPr lang="cs-CZ"/>
              <a:t>b)</a:t>
            </a:r>
            <a:r>
              <a:rPr lang="cs-CZ" b="1"/>
              <a:t> rodová: </a:t>
            </a:r>
            <a:r>
              <a:rPr lang="cs-CZ">
                <a:solidFill>
                  <a:srgbClr val="FF3300"/>
                </a:solidFill>
              </a:rPr>
              <a:t>ostatní zájmena</a:t>
            </a:r>
            <a:r>
              <a:rPr lang="cs-CZ"/>
              <a:t> mají vzory </a:t>
            </a:r>
            <a:r>
              <a:rPr lang="cs-CZ" i="1"/>
              <a:t>zájmenného skloňování:</a:t>
            </a:r>
            <a:r>
              <a:rPr lang="cs-CZ"/>
              <a:t/>
            </a:r>
            <a:br>
              <a:rPr lang="cs-CZ"/>
            </a:br>
            <a:r>
              <a:rPr lang="cs-CZ">
                <a:solidFill>
                  <a:schemeClr val="folHlink"/>
                </a:solidFill>
              </a:rPr>
              <a:t>-</a:t>
            </a:r>
            <a:r>
              <a:rPr lang="cs-CZ" i="1">
                <a:solidFill>
                  <a:schemeClr val="folHlink"/>
                </a:solidFill>
              </a:rPr>
              <a:t> ten </a:t>
            </a:r>
            <a:r>
              <a:rPr lang="cs-CZ">
                <a:solidFill>
                  <a:schemeClr val="folHlink"/>
                </a:solidFill>
              </a:rPr>
              <a:t>( tvrdý vzor )</a:t>
            </a:r>
            <a:br>
              <a:rPr lang="cs-CZ">
                <a:solidFill>
                  <a:schemeClr val="folHlink"/>
                </a:solidFill>
              </a:rPr>
            </a:br>
            <a:r>
              <a:rPr lang="cs-CZ">
                <a:solidFill>
                  <a:schemeClr val="folHlink"/>
                </a:solidFill>
              </a:rPr>
              <a:t>- </a:t>
            </a:r>
            <a:r>
              <a:rPr lang="cs-CZ" i="1">
                <a:solidFill>
                  <a:schemeClr val="folHlink"/>
                </a:solidFill>
              </a:rPr>
              <a:t>náš </a:t>
            </a:r>
            <a:r>
              <a:rPr lang="cs-CZ">
                <a:solidFill>
                  <a:schemeClr val="folHlink"/>
                </a:solidFill>
              </a:rPr>
              <a:t>( měkký vzor )</a:t>
            </a:r>
          </a:p>
          <a:p>
            <a:pPr>
              <a:buFontTx/>
              <a:buNone/>
            </a:pPr>
            <a:r>
              <a:rPr lang="cs-CZ"/>
              <a:t>             nebo vzory </a:t>
            </a:r>
            <a:r>
              <a:rPr lang="cs-CZ" i="1"/>
              <a:t>složeného skloňování:</a:t>
            </a:r>
            <a:endParaRPr lang="cs-CZ"/>
          </a:p>
          <a:p>
            <a:pPr>
              <a:buFontTx/>
              <a:buNone/>
            </a:pPr>
            <a:r>
              <a:rPr lang="cs-CZ"/>
              <a:t>   </a:t>
            </a:r>
            <a:r>
              <a:rPr lang="cs-CZ">
                <a:solidFill>
                  <a:schemeClr val="folHlink"/>
                </a:solidFill>
              </a:rPr>
              <a:t>- </a:t>
            </a:r>
            <a:r>
              <a:rPr lang="cs-CZ" i="1">
                <a:solidFill>
                  <a:schemeClr val="folHlink"/>
                </a:solidFill>
              </a:rPr>
              <a:t>mladý, jarní </a:t>
            </a:r>
            <a:r>
              <a:rPr lang="cs-CZ" i="1"/>
              <a:t>(vzory přídavných jmen)</a:t>
            </a:r>
          </a:p>
        </p:txBody>
      </p:sp>
      <p:sp>
        <p:nvSpPr>
          <p:cNvPr id="819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i="1"/>
              <a:t>1. Ve větách jsou ukryta </a:t>
            </a:r>
            <a:r>
              <a:rPr lang="cs-CZ" sz="1800" b="1" i="1"/>
              <a:t>zájmena </a:t>
            </a:r>
            <a:r>
              <a:rPr lang="cs-CZ" sz="1800" i="1"/>
              <a:t>v různých pádech. Pokuste se jich co nejvíc najít a zakroužkovat. Do řádků nad větami připište jejich </a:t>
            </a:r>
            <a:r>
              <a:rPr lang="cs-CZ" sz="1800" b="1" i="1"/>
              <a:t>druh</a:t>
            </a:r>
            <a:r>
              <a:rPr lang="cs-CZ" sz="1800" i="1"/>
              <a:t>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cs-CZ" sz="2400" b="1"/>
          </a:p>
          <a:p>
            <a:pPr>
              <a:lnSpc>
                <a:spcPct val="90000"/>
              </a:lnSpc>
            </a:pPr>
            <a:r>
              <a:rPr lang="cs-CZ" sz="2000" b="1">
                <a:latin typeface="Arial Black" pitchFamily="34" charset="0"/>
              </a:rPr>
              <a:t>T A  V O D A  J E  H O R K Á .</a:t>
            </a:r>
            <a:endParaRPr lang="cs-CZ" sz="2000">
              <a:latin typeface="Arial Black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000" b="1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b="1">
                <a:latin typeface="Arial Black" pitchFamily="34" charset="0"/>
              </a:rPr>
              <a:t>Z E P T E J  S E  R A D Ě J I  T O M Á Š E 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b="1">
                <a:latin typeface="Arial Black" pitchFamily="34" charset="0"/>
              </a:rPr>
              <a:t>MÁTE  TADY  P Ě K N É  P O S E Z E N Í .</a:t>
            </a:r>
            <a:endParaRPr lang="cs-CZ" sz="2000">
              <a:latin typeface="Arial Black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000" b="1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b="1">
                <a:latin typeface="Arial Black" pitchFamily="34" charset="0"/>
              </a:rPr>
              <a:t>V Y P A D Á Š , J A K O  B Y S  P R O B D Ě L  N O C .</a:t>
            </a:r>
          </a:p>
          <a:p>
            <a:pPr>
              <a:lnSpc>
                <a:spcPct val="90000"/>
              </a:lnSpc>
            </a:pPr>
            <a:endParaRPr lang="cs-CZ" sz="200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b="1">
                <a:latin typeface="Arial Black" pitchFamily="34" charset="0"/>
              </a:rPr>
              <a:t>M Y S L Í M , Ž E  V L O N I  B Y L O  V Í C  S N Ě H U .</a:t>
            </a:r>
          </a:p>
          <a:p>
            <a:pPr>
              <a:lnSpc>
                <a:spcPct val="90000"/>
              </a:lnSpc>
            </a:pPr>
            <a:endParaRPr lang="cs-CZ" sz="200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b="1">
                <a:latin typeface="Arial Black" pitchFamily="34" charset="0"/>
              </a:rPr>
              <a:t>J A K É  J E  V A Š E  T E L E F O N N Í  Č Í S L O ?</a:t>
            </a:r>
          </a:p>
        </p:txBody>
      </p:sp>
      <p:sp>
        <p:nvSpPr>
          <p:cNvPr id="92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6308725"/>
            <a:ext cx="539750" cy="549275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308725"/>
            <a:ext cx="538163" cy="5492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cs-CZ" sz="4000"/>
              <a:t>Řešení1: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/>
              <a:t>DRUHY: </a:t>
            </a:r>
            <a:r>
              <a:rPr lang="cs-CZ" sz="1800" b="1">
                <a:solidFill>
                  <a:srgbClr val="FF9900"/>
                </a:solidFill>
              </a:rPr>
              <a:t>ukazovací</a:t>
            </a:r>
            <a:r>
              <a:rPr lang="cs-CZ" sz="1800" b="1"/>
              <a:t> </a:t>
            </a:r>
            <a:r>
              <a:rPr lang="cs-CZ" sz="1800" b="1">
                <a:solidFill>
                  <a:schemeClr val="accent2"/>
                </a:solidFill>
              </a:rPr>
              <a:t>osobní </a:t>
            </a:r>
            <a:r>
              <a:rPr lang="cs-CZ" sz="1800" b="1">
                <a:solidFill>
                  <a:srgbClr val="FF3300"/>
                </a:solidFill>
              </a:rPr>
              <a:t>osobní</a:t>
            </a:r>
            <a:r>
              <a:rPr lang="cs-CZ" sz="1800" b="1"/>
              <a:t> (JEHO – přivlastňovací)</a:t>
            </a:r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9900"/>
                </a:solidFill>
              </a:rPr>
              <a:t>T A </a:t>
            </a:r>
            <a:r>
              <a:rPr lang="cs-CZ" sz="1800" b="1"/>
              <a:t> V O D A  </a:t>
            </a:r>
            <a:r>
              <a:rPr lang="cs-CZ" sz="1800" b="1">
                <a:solidFill>
                  <a:schemeClr val="accent2"/>
                </a:solidFill>
              </a:rPr>
              <a:t>J E </a:t>
            </a:r>
            <a:r>
              <a:rPr lang="cs-CZ" sz="1800" b="1"/>
              <a:t> </a:t>
            </a:r>
            <a:r>
              <a:rPr lang="cs-CZ" sz="1800" b="1">
                <a:solidFill>
                  <a:srgbClr val="FF3300"/>
                </a:solidFill>
              </a:rPr>
              <a:t>H O</a:t>
            </a:r>
            <a:r>
              <a:rPr lang="cs-CZ" sz="1800" b="1"/>
              <a:t> R K Á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/>
              <a:t>DRUHY: </a:t>
            </a:r>
            <a:r>
              <a:rPr lang="cs-CZ" sz="1800" b="1">
                <a:solidFill>
                  <a:srgbClr val="FF9900"/>
                </a:solidFill>
              </a:rPr>
              <a:t>zvratné</a:t>
            </a:r>
            <a:r>
              <a:rPr lang="cs-CZ" sz="1800" b="1"/>
              <a:t> </a:t>
            </a:r>
            <a:r>
              <a:rPr lang="cs-CZ" sz="1800" b="1">
                <a:solidFill>
                  <a:schemeClr val="accent2"/>
                </a:solidFill>
              </a:rPr>
              <a:t>osobní</a:t>
            </a:r>
            <a:r>
              <a:rPr lang="cs-CZ" sz="1800" b="1"/>
              <a:t> </a:t>
            </a:r>
            <a:r>
              <a:rPr lang="cs-CZ" sz="1800" b="1">
                <a:solidFill>
                  <a:srgbClr val="FF3300"/>
                </a:solidFill>
              </a:rPr>
              <a:t>ukazovací</a:t>
            </a:r>
          </a:p>
          <a:p>
            <a:pPr>
              <a:lnSpc>
                <a:spcPct val="80000"/>
              </a:lnSpc>
            </a:pPr>
            <a:r>
              <a:rPr lang="cs-CZ" sz="1800" b="1"/>
              <a:t>Z E P T E J  </a:t>
            </a:r>
            <a:r>
              <a:rPr lang="cs-CZ" sz="1800" b="1">
                <a:solidFill>
                  <a:srgbClr val="FF9900"/>
                </a:solidFill>
              </a:rPr>
              <a:t>S E</a:t>
            </a:r>
            <a:r>
              <a:rPr lang="cs-CZ" sz="1800" b="1"/>
              <a:t>  R A D Ě </a:t>
            </a:r>
            <a:r>
              <a:rPr lang="cs-CZ" sz="1800" b="1">
                <a:solidFill>
                  <a:schemeClr val="accent2"/>
                </a:solidFill>
              </a:rPr>
              <a:t>J I </a:t>
            </a:r>
            <a:r>
              <a:rPr lang="cs-CZ" sz="1800" b="1"/>
              <a:t> </a:t>
            </a:r>
            <a:r>
              <a:rPr lang="cs-CZ" sz="1800" b="1">
                <a:solidFill>
                  <a:srgbClr val="FF3300"/>
                </a:solidFill>
              </a:rPr>
              <a:t>T O</a:t>
            </a:r>
            <a:r>
              <a:rPr lang="cs-CZ" sz="1800" b="1"/>
              <a:t> M Á Š E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/>
              <a:t>DRUHY: </a:t>
            </a:r>
            <a:r>
              <a:rPr lang="cs-CZ" sz="1800" b="1">
                <a:solidFill>
                  <a:srgbClr val="FF9900"/>
                </a:solidFill>
              </a:rPr>
              <a:t>ukazovací</a:t>
            </a:r>
            <a:r>
              <a:rPr lang="cs-CZ" sz="1800" b="1"/>
              <a:t> </a:t>
            </a:r>
            <a:r>
              <a:rPr lang="cs-CZ" sz="1800" b="1">
                <a:solidFill>
                  <a:schemeClr val="accent2"/>
                </a:solidFill>
              </a:rPr>
              <a:t>zvratné</a:t>
            </a:r>
            <a:r>
              <a:rPr lang="cs-CZ" sz="1800" b="1"/>
              <a:t> </a:t>
            </a:r>
            <a:r>
              <a:rPr lang="cs-CZ" sz="1800" b="1">
                <a:solidFill>
                  <a:srgbClr val="FF3300"/>
                </a:solidFill>
              </a:rPr>
              <a:t>osobní</a:t>
            </a:r>
          </a:p>
          <a:p>
            <a:pPr>
              <a:lnSpc>
                <a:spcPct val="80000"/>
              </a:lnSpc>
            </a:pPr>
            <a:r>
              <a:rPr lang="cs-CZ" sz="1800" b="1"/>
              <a:t>M Á T E  </a:t>
            </a:r>
            <a:r>
              <a:rPr lang="cs-CZ" sz="1800" b="1">
                <a:solidFill>
                  <a:srgbClr val="FF9900"/>
                </a:solidFill>
              </a:rPr>
              <a:t>T A D Y </a:t>
            </a:r>
            <a:r>
              <a:rPr lang="cs-CZ" sz="1800" b="1"/>
              <a:t> P Ě K N É  P O </a:t>
            </a:r>
            <a:r>
              <a:rPr lang="cs-CZ" sz="1800" b="1">
                <a:solidFill>
                  <a:schemeClr val="accent2"/>
                </a:solidFill>
              </a:rPr>
              <a:t>S E</a:t>
            </a:r>
            <a:r>
              <a:rPr lang="cs-CZ" sz="1800" b="1"/>
              <a:t> Z E </a:t>
            </a:r>
            <a:r>
              <a:rPr lang="cs-CZ" sz="1800" b="1">
                <a:solidFill>
                  <a:srgbClr val="FF3300"/>
                </a:solidFill>
              </a:rPr>
              <a:t>N Í</a:t>
            </a:r>
          </a:p>
          <a:p>
            <a:pPr>
              <a:lnSpc>
                <a:spcPct val="80000"/>
              </a:lnSpc>
            </a:pPr>
            <a:endParaRPr lang="cs-CZ" sz="180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1800"/>
              <a:t>DRUHY: </a:t>
            </a:r>
            <a:r>
              <a:rPr lang="cs-CZ" sz="1800" b="1">
                <a:solidFill>
                  <a:srgbClr val="FF9900"/>
                </a:solidFill>
              </a:rPr>
              <a:t>osobní</a:t>
            </a:r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9900"/>
                </a:solidFill>
              </a:rPr>
              <a:t>V Y</a:t>
            </a:r>
            <a:r>
              <a:rPr lang="cs-CZ" sz="1800" b="1"/>
              <a:t> P A D Á Š , J A K O  B Y S  P R O B D Ě L  N O C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/>
              <a:t>DRUHY: </a:t>
            </a:r>
            <a:r>
              <a:rPr lang="cs-CZ" sz="1800" b="1">
                <a:solidFill>
                  <a:srgbClr val="FF9900"/>
                </a:solidFill>
              </a:rPr>
              <a:t>osobní </a:t>
            </a:r>
            <a:r>
              <a:rPr lang="cs-CZ" sz="1800" b="1">
                <a:solidFill>
                  <a:schemeClr val="accent2"/>
                </a:solidFill>
              </a:rPr>
              <a:t>osobní</a:t>
            </a:r>
            <a:endParaRPr lang="cs-CZ" sz="1800" b="1"/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9900"/>
                </a:solidFill>
              </a:rPr>
              <a:t>M Y</a:t>
            </a:r>
            <a:r>
              <a:rPr lang="cs-CZ" sz="1800" b="1"/>
              <a:t> S L Í M , Ž E  V L </a:t>
            </a:r>
            <a:r>
              <a:rPr lang="cs-CZ" sz="1800" b="1">
                <a:solidFill>
                  <a:schemeClr val="accent2"/>
                </a:solidFill>
              </a:rPr>
              <a:t>O N I</a:t>
            </a:r>
            <a:r>
              <a:rPr lang="cs-CZ" sz="1800" b="1"/>
              <a:t>  B Y L O  V Í C  S N Ě H U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/>
              <a:t>DRUHY: </a:t>
            </a:r>
            <a:r>
              <a:rPr lang="cs-CZ" sz="1800" b="1">
                <a:solidFill>
                  <a:srgbClr val="FF9900"/>
                </a:solidFill>
              </a:rPr>
              <a:t>tázací</a:t>
            </a:r>
            <a:r>
              <a:rPr lang="cs-CZ" sz="1800" b="1"/>
              <a:t> </a:t>
            </a:r>
            <a:r>
              <a:rPr lang="cs-CZ" sz="1800" b="1">
                <a:solidFill>
                  <a:schemeClr val="accent2"/>
                </a:solidFill>
              </a:rPr>
              <a:t>osobní</a:t>
            </a:r>
            <a:r>
              <a:rPr lang="cs-CZ" sz="1800" b="1"/>
              <a:t> </a:t>
            </a:r>
            <a:r>
              <a:rPr lang="cs-CZ" sz="1800" b="1">
                <a:solidFill>
                  <a:srgbClr val="FF3300"/>
                </a:solidFill>
              </a:rPr>
              <a:t>přivlastňovací</a:t>
            </a:r>
            <a:r>
              <a:rPr lang="cs-CZ" sz="1800" b="1"/>
              <a:t> </a:t>
            </a:r>
            <a:r>
              <a:rPr lang="cs-CZ" sz="1800" b="1">
                <a:solidFill>
                  <a:schemeClr val="folHlink"/>
                </a:solidFill>
              </a:rPr>
              <a:t>osobní</a:t>
            </a:r>
            <a:r>
              <a:rPr lang="cs-CZ" sz="1800" b="1"/>
              <a:t> </a:t>
            </a:r>
            <a:r>
              <a:rPr lang="cs-CZ" sz="1800" b="1">
                <a:solidFill>
                  <a:srgbClr val="FF66CC"/>
                </a:solidFill>
              </a:rPr>
              <a:t>osobní </a:t>
            </a:r>
            <a:r>
              <a:rPr lang="cs-CZ" sz="1800" b="1">
                <a:solidFill>
                  <a:srgbClr val="CC3300"/>
                </a:solidFill>
              </a:rPr>
              <a:t>tázací</a:t>
            </a:r>
          </a:p>
          <a:p>
            <a:pPr>
              <a:lnSpc>
                <a:spcPct val="80000"/>
              </a:lnSpc>
            </a:pPr>
            <a:r>
              <a:rPr lang="cs-CZ" sz="1800" b="1">
                <a:solidFill>
                  <a:srgbClr val="FF9900"/>
                </a:solidFill>
              </a:rPr>
              <a:t>J A K É</a:t>
            </a:r>
            <a:r>
              <a:rPr lang="cs-CZ" sz="1800" b="1"/>
              <a:t>  </a:t>
            </a:r>
            <a:r>
              <a:rPr lang="cs-CZ" sz="1800" b="1">
                <a:solidFill>
                  <a:schemeClr val="accent2"/>
                </a:solidFill>
              </a:rPr>
              <a:t>J E</a:t>
            </a:r>
            <a:r>
              <a:rPr lang="cs-CZ" sz="1800" b="1"/>
              <a:t>  </a:t>
            </a:r>
            <a:r>
              <a:rPr lang="cs-CZ" sz="1800" b="1">
                <a:solidFill>
                  <a:srgbClr val="FF3300"/>
                </a:solidFill>
              </a:rPr>
              <a:t>V A Š E</a:t>
            </a:r>
            <a:r>
              <a:rPr lang="cs-CZ" sz="1800" b="1"/>
              <a:t>  T E L E F </a:t>
            </a:r>
            <a:r>
              <a:rPr lang="cs-CZ" sz="1800" b="1">
                <a:solidFill>
                  <a:schemeClr val="folHlink"/>
                </a:solidFill>
              </a:rPr>
              <a:t>O N</a:t>
            </a:r>
            <a:r>
              <a:rPr lang="cs-CZ" sz="1800" b="1"/>
              <a:t> </a:t>
            </a:r>
            <a:r>
              <a:rPr lang="cs-CZ" sz="1800" b="1">
                <a:solidFill>
                  <a:srgbClr val="FF66CC"/>
                </a:solidFill>
              </a:rPr>
              <a:t>N Í </a:t>
            </a:r>
            <a:r>
              <a:rPr lang="cs-CZ" sz="1800" b="1"/>
              <a:t> </a:t>
            </a:r>
            <a:r>
              <a:rPr lang="cs-CZ" sz="1800" b="1">
                <a:solidFill>
                  <a:srgbClr val="CC3300"/>
                </a:solidFill>
              </a:rPr>
              <a:t>Č Í</a:t>
            </a:r>
            <a:r>
              <a:rPr lang="cs-CZ" sz="1800" b="1"/>
              <a:t> S L O ?</a:t>
            </a:r>
          </a:p>
        </p:txBody>
      </p:sp>
      <p:sp>
        <p:nvSpPr>
          <p:cNvPr id="1024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46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27988" y="6381750"/>
            <a:ext cx="539750" cy="47625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704</Words>
  <Application>Microsoft Office PowerPoint</Application>
  <PresentationFormat>Předvádění na obrazovce (4:3)</PresentationFormat>
  <Paragraphs>86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Arial Black</vt:lpstr>
      <vt:lpstr>Výchozí návrh</vt:lpstr>
      <vt:lpstr>Prezentace aplikace PowerPoint</vt:lpstr>
      <vt:lpstr>ZÁJMENA</vt:lpstr>
      <vt:lpstr>Obsah</vt:lpstr>
      <vt:lpstr>ZÁJMENA</vt:lpstr>
      <vt:lpstr>Zájmena zastupují podstatná a přídavná jména, nebo na ně ukazují.</vt:lpstr>
      <vt:lpstr>DRUHY ZÁJMEN</vt:lpstr>
      <vt:lpstr>SKLOŇOVÁNÍ ZÁJMEN</vt:lpstr>
      <vt:lpstr>1. Ve větách jsou ukryta zájmena v různých pádech. Pokuste se jich co nejvíc najít a zakroužkovat. Do řádků nad větami připište jejich druh:</vt:lpstr>
      <vt:lpstr>Řešení1:</vt:lpstr>
      <vt:lpstr> Honza napsal „smsku“ kamarádovi. Chybí v ní háčky a čárky, překypuje zájmeny  a navíc v ní najdete několik chybiček. Vaším úkolem je: a) přepsat text bez chyb a se všemi znaménky,     b) ve vašem přepisu podtrhnout všechna zájmena.</vt:lpstr>
      <vt:lpstr>Řešení2:</vt:lpstr>
      <vt:lpstr>Použité zdroje</vt:lpstr>
    </vt:vector>
  </TitlesOfParts>
  <Company>JH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ZÁJMENA</dc:title>
  <dc:creator>JH</dc:creator>
  <cp:lastModifiedBy>Marcela Kubátová</cp:lastModifiedBy>
  <cp:revision>10</cp:revision>
  <dcterms:created xsi:type="dcterms:W3CDTF">2009-02-05T19:57:09Z</dcterms:created>
  <dcterms:modified xsi:type="dcterms:W3CDTF">2015-02-26T10:17:23Z</dcterms:modified>
</cp:coreProperties>
</file>