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70" r:id="rId3"/>
    <p:sldId id="267" r:id="rId4"/>
    <p:sldId id="259" r:id="rId5"/>
    <p:sldId id="256" r:id="rId6"/>
    <p:sldId id="260" r:id="rId7"/>
    <p:sldId id="261" r:id="rId8"/>
    <p:sldId id="268" r:id="rId9"/>
    <p:sldId id="271" r:id="rId10"/>
    <p:sldId id="272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43E72-FC7F-48A8-894D-1294B2A6AD1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F6D19-464F-497F-AED4-0CD99990D4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96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aseline="0" dirty="0" err="1" smtClean="0"/>
              <a:t>apple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pear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plum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cherry</a:t>
            </a:r>
            <a:r>
              <a:rPr lang="cs-CZ" dirty="0" smtClean="0"/>
              <a:t>, </a:t>
            </a:r>
            <a:r>
              <a:rPr lang="cs-CZ" dirty="0" err="1" smtClean="0"/>
              <a:t>banana</a:t>
            </a:r>
            <a:r>
              <a:rPr lang="cs-CZ" dirty="0" smtClean="0"/>
              <a:t>, </a:t>
            </a:r>
            <a:r>
              <a:rPr lang="cs-CZ" dirty="0" err="1" smtClean="0"/>
              <a:t>orange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grapes</a:t>
            </a:r>
            <a:r>
              <a:rPr lang="cs-CZ" dirty="0" smtClean="0"/>
              <a:t>, </a:t>
            </a:r>
            <a:r>
              <a:rPr lang="cs-CZ" dirty="0" err="1" smtClean="0"/>
              <a:t>tangerine</a:t>
            </a:r>
            <a:r>
              <a:rPr lang="cs-CZ" dirty="0" smtClean="0"/>
              <a:t>, lemon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apricot</a:t>
            </a:r>
            <a:r>
              <a:rPr lang="cs-CZ" dirty="0" smtClean="0"/>
              <a:t>, </a:t>
            </a:r>
            <a:r>
              <a:rPr lang="cs-CZ" dirty="0" err="1" smtClean="0"/>
              <a:t>peach</a:t>
            </a:r>
            <a:r>
              <a:rPr lang="cs-CZ" dirty="0" smtClean="0"/>
              <a:t>, </a:t>
            </a:r>
            <a:r>
              <a:rPr lang="cs-CZ" dirty="0" err="1" smtClean="0"/>
              <a:t>pineapple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</a:t>
            </a:r>
            <a:r>
              <a:rPr lang="cs-CZ" dirty="0" err="1" smtClean="0"/>
              <a:t>water</a:t>
            </a:r>
            <a:r>
              <a:rPr lang="cs-CZ" dirty="0" smtClean="0"/>
              <a:t>)</a:t>
            </a:r>
            <a:r>
              <a:rPr lang="cs-CZ" baseline="0" dirty="0" smtClean="0"/>
              <a:t> </a:t>
            </a:r>
            <a:r>
              <a:rPr lang="cs-CZ" dirty="0" err="1" smtClean="0"/>
              <a:t>melon</a:t>
            </a:r>
            <a:r>
              <a:rPr lang="cs-CZ" dirty="0" smtClean="0"/>
              <a:t>, kiwi, grapefruit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bilberry</a:t>
            </a:r>
            <a:r>
              <a:rPr lang="cs-CZ" dirty="0" smtClean="0"/>
              <a:t> (</a:t>
            </a:r>
            <a:r>
              <a:rPr lang="cs-CZ" dirty="0" err="1" smtClean="0"/>
              <a:t>blueberry</a:t>
            </a:r>
            <a:r>
              <a:rPr lang="cs-CZ" dirty="0" smtClean="0"/>
              <a:t>), </a:t>
            </a:r>
            <a:r>
              <a:rPr lang="cs-CZ" dirty="0" err="1" smtClean="0"/>
              <a:t>cranberry</a:t>
            </a:r>
            <a:r>
              <a:rPr lang="cs-CZ" dirty="0" smtClean="0"/>
              <a:t>, </a:t>
            </a:r>
            <a:r>
              <a:rPr lang="cs-CZ" dirty="0" err="1" smtClean="0"/>
              <a:t>raspberry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strawberry</a:t>
            </a:r>
            <a:r>
              <a:rPr lang="cs-CZ" dirty="0" smtClean="0"/>
              <a:t>, </a:t>
            </a:r>
            <a:r>
              <a:rPr lang="cs-CZ" dirty="0" err="1" smtClean="0"/>
              <a:t>currant</a:t>
            </a:r>
            <a:r>
              <a:rPr lang="cs-CZ" dirty="0" smtClean="0"/>
              <a:t>, </a:t>
            </a:r>
            <a:r>
              <a:rPr lang="cs-CZ" dirty="0" err="1" smtClean="0"/>
              <a:t>gooseberry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F6D19-464F-497F-AED4-0CD99990D4A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0676-819D-4E14-868E-5E9F31D40163}" type="datetimeFigureOut">
              <a:rPr lang="cs-CZ" smtClean="0"/>
              <a:pPr/>
              <a:t>26.2.2014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D9109-EDE9-4ECE-AFDC-F698824A52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>
                    <a:lumMod val="50000"/>
                  </a:schemeClr>
                </a:solidFill>
              </a:rPr>
              <a:t>Aktivní škola - podpora, zlepšení kvality vzdělávání a výuky na základní škole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4365104"/>
            <a:ext cx="6400800" cy="971560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Tento projekt je spolufinancován Evropským sociálním fondem a státním rozpočtem </a:t>
            </a:r>
            <a:r>
              <a:rPr lang="cs-CZ" sz="2400" dirty="0" smtClean="0"/>
              <a:t>České republiky.</a:t>
            </a:r>
            <a:endParaRPr lang="cs-CZ" sz="24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109"/>
            <a:ext cx="7488832" cy="133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203848" y="378904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CZ.1.07/1.1.14/02.0049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49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928662" y="3214686"/>
            <a:ext cx="688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                                            ---------------------------------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86050" y="6143644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2051" name="Picture 3" descr="C:\Documents and Settings\CHM\Local Settings\Temporary Internet Files\Content.IE5\6R4LQGO7\MP90038786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28604"/>
            <a:ext cx="3657600" cy="2609088"/>
          </a:xfrm>
          <a:prstGeom prst="rect">
            <a:avLst/>
          </a:prstGeom>
          <a:noFill/>
        </p:spPr>
      </p:pic>
      <p:pic>
        <p:nvPicPr>
          <p:cNvPr id="2052" name="Picture 4" descr="C:\Documents and Settings\CHM\Local Settings\Temporary Internet Files\Content.IE5\6R4LQGO7\MC900423872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28604"/>
            <a:ext cx="2038354" cy="2563385"/>
          </a:xfrm>
          <a:prstGeom prst="rect">
            <a:avLst/>
          </a:prstGeom>
          <a:noFill/>
        </p:spPr>
      </p:pic>
      <p:pic>
        <p:nvPicPr>
          <p:cNvPr id="2055" name="Picture 7" descr="C:\Documents and Settings\CHM\Local Settings\Temporary Internet Files\Content.IE5\6R4LQGO7\MC90035859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3714752"/>
            <a:ext cx="2071702" cy="2313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428604"/>
            <a:ext cx="85725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u="sng" dirty="0" smtClean="0">
                <a:solidFill>
                  <a:srgbClr val="FF0000"/>
                </a:solidFill>
              </a:rPr>
              <a:t>Přiřaď: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bilberry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třešeň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raspberry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rybíz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strawberry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hrozny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cranberry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brusinka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currant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švestka</a:t>
            </a:r>
            <a:r>
              <a:rPr lang="cs-CZ" sz="3600" b="1" dirty="0" smtClean="0">
                <a:solidFill>
                  <a:srgbClr val="92D050"/>
                </a:solidFill>
              </a:rPr>
              <a:t>		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gooseberry</a:t>
            </a:r>
            <a:r>
              <a:rPr lang="cs-CZ" sz="3600" b="1" dirty="0" smtClean="0">
                <a:solidFill>
                  <a:srgbClr val="92D050"/>
                </a:solidFill>
              </a:rPr>
              <a:t>			</a:t>
            </a:r>
            <a:r>
              <a:rPr lang="cs-CZ" sz="3600" b="1" dirty="0" smtClean="0"/>
              <a:t>borůvka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plum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angrešt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grapes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jahoda</a:t>
            </a:r>
          </a:p>
          <a:p>
            <a:r>
              <a:rPr lang="cs-CZ" sz="3600" b="1" dirty="0" err="1" smtClean="0">
                <a:solidFill>
                  <a:srgbClr val="92D050"/>
                </a:solidFill>
              </a:rPr>
              <a:t>cherry</a:t>
            </a:r>
            <a:r>
              <a:rPr lang="cs-CZ" sz="3600" b="1" dirty="0" smtClean="0">
                <a:solidFill>
                  <a:srgbClr val="92D050"/>
                </a:solidFill>
              </a:rPr>
              <a:t>				</a:t>
            </a:r>
            <a:r>
              <a:rPr lang="cs-CZ" sz="3600" b="1" dirty="0" smtClean="0"/>
              <a:t>malina</a:t>
            </a:r>
            <a:endParaRPr lang="cs-CZ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ZŠ Týn nad Vltavou, Malá Strana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476672"/>
            <a:ext cx="76328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Název materiálu: </a:t>
            </a:r>
            <a:r>
              <a:rPr lang="cs-CZ" dirty="0" smtClean="0">
                <a:solidFill>
                  <a:srgbClr val="000000"/>
                </a:solidFill>
              </a:rPr>
              <a:t>Ovoce</a:t>
            </a:r>
            <a:endParaRPr lang="cs-CZ" dirty="0">
              <a:solidFill>
                <a:prstClr val="black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Vzdělávací oblast: </a:t>
            </a:r>
            <a:r>
              <a:rPr lang="cs-CZ" dirty="0">
                <a:solidFill>
                  <a:srgbClr val="000000"/>
                </a:solidFill>
              </a:rPr>
              <a:t>Jazyk a jazyková komunikace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Vzdělávací obor: </a:t>
            </a:r>
            <a:r>
              <a:rPr lang="cs-CZ" dirty="0" smtClean="0">
                <a:solidFill>
                  <a:srgbClr val="000000"/>
                </a:solidFill>
              </a:rPr>
              <a:t>Anglický jazyk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Název sady: Sada pro technické, přírodovědné a jazykově zaměřené předměty (včetně volitelných)</a:t>
            </a:r>
          </a:p>
          <a:p>
            <a:endParaRPr lang="cs-CZ" dirty="0"/>
          </a:p>
          <a:p>
            <a:r>
              <a:rPr lang="cs-CZ" dirty="0" smtClean="0"/>
              <a:t>Ročník: 7.</a:t>
            </a:r>
          </a:p>
          <a:p>
            <a:endParaRPr lang="cs-CZ" dirty="0"/>
          </a:p>
          <a:p>
            <a:r>
              <a:rPr lang="cs-CZ" dirty="0" smtClean="0"/>
              <a:t>Autor: Mgr. Jana Chmelová</a:t>
            </a:r>
          </a:p>
          <a:p>
            <a:endParaRPr lang="cs-CZ" dirty="0"/>
          </a:p>
          <a:p>
            <a:r>
              <a:rPr lang="cs-CZ" dirty="0" smtClean="0"/>
              <a:t>Datum ověření</a:t>
            </a:r>
            <a:r>
              <a:rPr lang="cs-CZ" smtClean="0"/>
              <a:t>: 24.2.2014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prstClr val="black"/>
                </a:solidFill>
              </a:rPr>
              <a:t>Anotace: </a:t>
            </a:r>
            <a:r>
              <a:rPr lang="cs-CZ" dirty="0" smtClean="0">
                <a:solidFill>
                  <a:srgbClr val="000000"/>
                </a:solidFill>
              </a:rPr>
              <a:t>V prezentaci se žáci seznamují se slovní zásobou na téma ovoce. Dále procvičují novou slovní zásobu při spojování českých a anglických ekvivalentů.</a:t>
            </a:r>
            <a:endParaRPr lang="cs-CZ" dirty="0">
              <a:solidFill>
                <a:prstClr val="black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67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20875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obrázky jsou vloženy z Klipartu</a:t>
            </a:r>
          </a:p>
          <a:p>
            <a:pPr>
              <a:buFont typeface="Arial" charset="0"/>
              <a:buNone/>
            </a:pPr>
            <a:endParaRPr lang="cs-CZ" dirty="0" smtClean="0"/>
          </a:p>
        </p:txBody>
      </p:sp>
      <p:sp>
        <p:nvSpPr>
          <p:cNvPr id="39940" name="TextovéPole 3"/>
          <p:cNvSpPr txBox="1">
            <a:spLocks noChangeArrowheads="1"/>
          </p:cNvSpPr>
          <p:nvPr/>
        </p:nvSpPr>
        <p:spPr bwMode="auto">
          <a:xfrm>
            <a:off x="468313" y="4076700"/>
            <a:ext cx="8207375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b="1">
                <a:solidFill>
                  <a:srgbClr val="000000"/>
                </a:solidFill>
              </a:rPr>
              <a:t>Prohlašuji, že při tvorbě výukového materiálu jsem respektoval(a) všeobecně užívané právní a morální zvyklosti, autorská a jiná práva třetích osob, zejména práva duševního vlastnictví (např. práva k obchodní firmě, autorská práva k software, k filmovým, hudebním a fotografickým dílům nebo práva k ochranným známkám) dle zákona 121/2000 Sb. (autorský zákon). Nesu veškerou právní odpovědnost za obsah a původ svého díla.</a:t>
            </a:r>
            <a:endParaRPr lang="cs-CZ">
              <a:solidFill>
                <a:srgbClr val="000000"/>
              </a:solidFill>
            </a:endParaRPr>
          </a:p>
          <a:p>
            <a:pPr algn="just"/>
            <a:r>
              <a:rPr lang="cs-CZ" b="1">
                <a:solidFill>
                  <a:srgbClr val="000000"/>
                </a:solidFill>
              </a:rPr>
              <a:t>Dávám souhlas, aby moje dílo bylo dáno k dispozici veřejnosti k účelům volného užití (§ 30 odst. 1 zákona 121/2000 Sb.), tj. že k uvedeným účelům může být kýmkoliv zveřejňováno, používáno, upravováno a uchováváno.</a:t>
            </a:r>
            <a:endParaRPr lang="cs-CZ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42910" y="357166"/>
            <a:ext cx="300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smtClean="0">
                <a:solidFill>
                  <a:srgbClr val="FF0000"/>
                </a:solidFill>
              </a:rPr>
              <a:t>Pojmenuj ovoce: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71538" y="3929066"/>
            <a:ext cx="702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                                                         ------------------------------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00364" y="5857892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</a:t>
            </a:r>
            <a:endParaRPr lang="cs-CZ" dirty="0"/>
          </a:p>
        </p:txBody>
      </p:sp>
      <p:pic>
        <p:nvPicPr>
          <p:cNvPr id="3" name="Picture 2" descr="C:\Documents and Settings\CHM\Local Settings\Temporary Internet Files\Content.IE5\6R4LQGO7\MC900441708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643050"/>
            <a:ext cx="1871666" cy="1871666"/>
          </a:xfrm>
          <a:prstGeom prst="rect">
            <a:avLst/>
          </a:prstGeom>
          <a:noFill/>
        </p:spPr>
      </p:pic>
      <p:pic>
        <p:nvPicPr>
          <p:cNvPr id="5" name="Picture 4" descr="C:\Documents and Settings\CHM\Local Settings\Temporary Internet Files\Content.IE5\6R4LQGO7\MP900387899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785794"/>
            <a:ext cx="2068930" cy="2900370"/>
          </a:xfrm>
          <a:prstGeom prst="rect">
            <a:avLst/>
          </a:prstGeom>
          <a:noFill/>
        </p:spPr>
      </p:pic>
      <p:pic>
        <p:nvPicPr>
          <p:cNvPr id="1030" name="Picture 6" descr="C:\Documents and Settings\CHM\Local Settings\Temporary Internet Files\Content.IE5\6R4LQGO7\MC90043691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4143380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857224" y="2857496"/>
            <a:ext cx="7308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------------------------------------                                    -----------------------------------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928926" y="5786454"/>
            <a:ext cx="2847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------------------------------------</a:t>
            </a:r>
            <a:endParaRPr lang="cs-CZ" dirty="0"/>
          </a:p>
        </p:txBody>
      </p:sp>
      <p:pic>
        <p:nvPicPr>
          <p:cNvPr id="2" name="Picture 2" descr="C:\Documents and Settings\CHM\Local Settings\Temporary Internet Files\Content.IE5\EIG2R3N4\MC90044171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714356"/>
            <a:ext cx="2014542" cy="2014542"/>
          </a:xfrm>
          <a:prstGeom prst="rect">
            <a:avLst/>
          </a:prstGeom>
          <a:noFill/>
        </p:spPr>
      </p:pic>
      <p:pic>
        <p:nvPicPr>
          <p:cNvPr id="2051" name="Picture 3" descr="C:\Documents and Settings\CHM\Local Settings\Temporary Internet Files\Content.IE5\1WTDUZGH\MC900436895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785794"/>
            <a:ext cx="2000252" cy="2000252"/>
          </a:xfrm>
          <a:prstGeom prst="rect">
            <a:avLst/>
          </a:prstGeom>
          <a:noFill/>
        </p:spPr>
      </p:pic>
      <p:pic>
        <p:nvPicPr>
          <p:cNvPr id="3" name="Picture 4" descr="C:\Documents and Settings\CHM\Local Settings\Temporary Internet Files\Content.IE5\6R4LQGO7\MC90044172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3929066"/>
            <a:ext cx="1657352" cy="165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928662" y="3071810"/>
            <a:ext cx="688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                                            ---------------------------------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57488" y="5929330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2" name="Picture 2" descr="C:\Documents and Settings\CHM\Local Settings\Temporary Internet Files\Content.IE5\EIG2R3N4\MC90043689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857220"/>
            <a:ext cx="1928826" cy="1928826"/>
          </a:xfrm>
          <a:prstGeom prst="rect">
            <a:avLst/>
          </a:prstGeom>
          <a:noFill/>
        </p:spPr>
      </p:pic>
      <p:pic>
        <p:nvPicPr>
          <p:cNvPr id="3" name="Picture 3" descr="C:\Documents and Settings\CHM\Local Settings\Temporary Internet Files\Content.IE5\1WTDUZGH\MC900246115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980818"/>
            <a:ext cx="2460083" cy="1795797"/>
          </a:xfrm>
          <a:prstGeom prst="rect">
            <a:avLst/>
          </a:prstGeom>
          <a:noFill/>
        </p:spPr>
      </p:pic>
      <p:pic>
        <p:nvPicPr>
          <p:cNvPr id="4" name="Picture 4" descr="C:\Documents and Settings\CHM\Local Settings\Temporary Internet Files\Content.IE5\6R4LQGO7\MC900436892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4214818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071538" y="3357562"/>
            <a:ext cx="6924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-----------------------------------                                         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28992" y="6072206"/>
            <a:ext cx="25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2" name="Picture 2" descr="C:\Documents and Settings\CHM\Local Settings\Temporary Internet Files\Content.IE5\T0BXYFPN\MC900193406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071546"/>
            <a:ext cx="2765255" cy="1839930"/>
          </a:xfrm>
          <a:prstGeom prst="rect">
            <a:avLst/>
          </a:prstGeom>
          <a:noFill/>
        </p:spPr>
      </p:pic>
      <p:pic>
        <p:nvPicPr>
          <p:cNvPr id="3" name="Picture 3" descr="C:\Documents and Settings\CHM\Local Settings\Temporary Internet Files\Content.IE5\T0BXYFPN\MC900358661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1000108"/>
            <a:ext cx="2286016" cy="2008404"/>
          </a:xfrm>
          <a:prstGeom prst="rect">
            <a:avLst/>
          </a:prstGeom>
          <a:noFill/>
        </p:spPr>
      </p:pic>
      <p:pic>
        <p:nvPicPr>
          <p:cNvPr id="4103" name="Picture 7" descr="C:\Documents and Settings\CHM\Local Settings\Temporary Internet Files\Content.IE5\EIG2R3N4\MP90040525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3643314"/>
            <a:ext cx="3300391" cy="2357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928662" y="3071810"/>
            <a:ext cx="688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                                            ---------------------------------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57488" y="5929330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5122" name="Picture 2" descr="C:\Documents and Settings\CHM\Local Settings\Temporary Internet Files\Content.IE5\EIG2R3N4\MC900436903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000108"/>
            <a:ext cx="1714500" cy="1714500"/>
          </a:xfrm>
          <a:prstGeom prst="rect">
            <a:avLst/>
          </a:prstGeom>
          <a:noFill/>
        </p:spPr>
      </p:pic>
      <p:pic>
        <p:nvPicPr>
          <p:cNvPr id="5124" name="Picture 4" descr="C:\Documents and Settings\CHM\Local Settings\Temporary Internet Files\Content.IE5\6R4LQGO7\MP900387886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785794"/>
            <a:ext cx="2856426" cy="2037584"/>
          </a:xfrm>
          <a:prstGeom prst="rect">
            <a:avLst/>
          </a:prstGeom>
          <a:noFill/>
        </p:spPr>
      </p:pic>
      <p:pic>
        <p:nvPicPr>
          <p:cNvPr id="5125" name="Picture 5" descr="C:\Documents and Settings\CHM\Local Settings\Temporary Internet Files\Content.IE5\T0BXYFPN\MC900436914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4071942"/>
            <a:ext cx="1714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928662" y="3214686"/>
            <a:ext cx="6885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                                            ---------------------------------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57488" y="5929330"/>
            <a:ext cx="251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---------------------------------</a:t>
            </a:r>
            <a:endParaRPr lang="cs-CZ" dirty="0"/>
          </a:p>
        </p:txBody>
      </p:sp>
      <p:pic>
        <p:nvPicPr>
          <p:cNvPr id="1028" name="Picture 4" descr="C:\Documents and Settings\CHM\Local Settings\Temporary Internet Files\Content.IE5\EIG2R3N4\MC90019354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714356"/>
            <a:ext cx="2585612" cy="2218148"/>
          </a:xfrm>
          <a:prstGeom prst="rect">
            <a:avLst/>
          </a:prstGeom>
          <a:noFill/>
        </p:spPr>
      </p:pic>
      <p:pic>
        <p:nvPicPr>
          <p:cNvPr id="1029" name="Picture 5" descr="C:\Documents and Settings\CHM\Local Settings\Temporary Internet Files\Content.IE5\6R4LQGO7\MC900123221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14290"/>
            <a:ext cx="1928826" cy="2757640"/>
          </a:xfrm>
          <a:prstGeom prst="rect">
            <a:avLst/>
          </a:prstGeom>
          <a:noFill/>
        </p:spPr>
      </p:pic>
      <p:pic>
        <p:nvPicPr>
          <p:cNvPr id="1030" name="Picture 6" descr="C:\Documents and Settings\CHM\Local Settings\Temporary Internet Files\Content.IE5\1WTDUZGH\MC90042388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929066"/>
            <a:ext cx="1765300" cy="181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312</Words>
  <Application>Microsoft Office PowerPoint</Application>
  <PresentationFormat>Předvádění na obrazovce (4:3)</PresentationFormat>
  <Paragraphs>64</Paragraphs>
  <Slides>11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Aktivní škola - podpora, zlepšení kvality vzdělávání a výuky na základní škole</vt:lpstr>
      <vt:lpstr>Prezentace aplikace PowerPoint</vt:lpstr>
      <vt:lpstr>Zdroje: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Josef Rusek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CHM</dc:creator>
  <cp:lastModifiedBy>uživatel</cp:lastModifiedBy>
  <cp:revision>28</cp:revision>
  <dcterms:created xsi:type="dcterms:W3CDTF">2011-01-22T11:04:00Z</dcterms:created>
  <dcterms:modified xsi:type="dcterms:W3CDTF">2014-02-26T08:11:44Z</dcterms:modified>
</cp:coreProperties>
</file>